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2" r:id="rId1"/>
  </p:sldMasterIdLst>
  <p:notesMasterIdLst>
    <p:notesMasterId r:id="rId68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2" r:id="rId22"/>
    <p:sldId id="283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36" r:id="rId55"/>
    <p:sldId id="337" r:id="rId56"/>
    <p:sldId id="338" r:id="rId57"/>
    <p:sldId id="339" r:id="rId58"/>
    <p:sldId id="340" r:id="rId59"/>
    <p:sldId id="341" r:id="rId60"/>
    <p:sldId id="342" r:id="rId61"/>
    <p:sldId id="343" r:id="rId62"/>
    <p:sldId id="344" r:id="rId63"/>
    <p:sldId id="345" r:id="rId64"/>
    <p:sldId id="346" r:id="rId65"/>
    <p:sldId id="348" r:id="rId66"/>
    <p:sldId id="349" r:id="rId67"/>
  </p:sldIdLst>
  <p:sldSz cx="10693400" cy="7556500"/>
  <p:notesSz cx="10693400" cy="7556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tarelli" initials="S" lastIdx="1" clrIdx="0">
    <p:extLst>
      <p:ext uri="{19B8F6BF-5375-455C-9EA6-DF929625EA0E}">
        <p15:presenceInfo xmlns:p15="http://schemas.microsoft.com/office/powerpoint/2012/main" userId="Santarell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99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288C6-291E-4BF9-B3CC-8984688CCAEA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4563"/>
            <a:ext cx="36099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3636963"/>
            <a:ext cx="8553450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B7EC4-4E19-400F-B392-51B87838CC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699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B7EC4-4E19-400F-B392-51B87838CC5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398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900" y="-9330"/>
            <a:ext cx="10723576" cy="7575160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69" y="2649440"/>
            <a:ext cx="6814024" cy="1813981"/>
          </a:xfrm>
        </p:spPr>
        <p:txBody>
          <a:bodyPr anchor="b">
            <a:noAutofit/>
          </a:bodyPr>
          <a:lstStyle>
            <a:lvl1pPr algn="r">
              <a:defRPr sz="595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169" y="4463420"/>
            <a:ext cx="6814024" cy="120862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9C63-D1BB-405E-8377-6F19CA5E3F72}" type="datetime1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it-IT" spc="1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lang="it-IT" spc="15" smtClean="0"/>
              <a:t>‹N›</a:t>
            </a:fld>
            <a:endParaRPr lang="it-IT" spc="15" dirty="0"/>
          </a:p>
        </p:txBody>
      </p:sp>
    </p:spTree>
    <p:extLst>
      <p:ext uri="{BB962C8B-B14F-4D97-AF65-F5344CB8AC3E}">
        <p14:creationId xmlns:p14="http://schemas.microsoft.com/office/powerpoint/2010/main" val="245337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3" y="671689"/>
            <a:ext cx="7423299" cy="3750263"/>
          </a:xfrm>
        </p:spPr>
        <p:txBody>
          <a:bodyPr anchor="ctr">
            <a:normAutofit/>
          </a:bodyPr>
          <a:lstStyle>
            <a:lvl1pPr algn="l">
              <a:defRPr sz="4848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3" y="4925719"/>
            <a:ext cx="7423299" cy="1730967"/>
          </a:xfrm>
        </p:spPr>
        <p:txBody>
          <a:bodyPr anchor="ctr">
            <a:normAutofit/>
          </a:bodyPr>
          <a:lstStyle>
            <a:lvl1pPr marL="0" indent="0" algn="l">
              <a:buNone/>
              <a:defRPr sz="198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26F1-1333-4C4D-9F76-34B44422A989}" type="datetime1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it-IT" spc="1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lang="it-IT" spc="15" smtClean="0"/>
              <a:t>‹N›</a:t>
            </a:fld>
            <a:endParaRPr lang="it-IT" spc="15" dirty="0"/>
          </a:p>
        </p:txBody>
      </p:sp>
    </p:spTree>
    <p:extLst>
      <p:ext uri="{BB962C8B-B14F-4D97-AF65-F5344CB8AC3E}">
        <p14:creationId xmlns:p14="http://schemas.microsoft.com/office/powerpoint/2010/main" val="181217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185" y="671689"/>
            <a:ext cx="7101080" cy="3330457"/>
          </a:xfrm>
        </p:spPr>
        <p:txBody>
          <a:bodyPr anchor="ctr">
            <a:normAutofit/>
          </a:bodyPr>
          <a:lstStyle>
            <a:lvl1pPr algn="l">
              <a:defRPr sz="4848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87645" y="4002146"/>
            <a:ext cx="6338160" cy="419806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789" indent="0">
              <a:buFontTx/>
              <a:buNone/>
              <a:defRPr/>
            </a:lvl2pPr>
            <a:lvl3pPr marL="1007577" indent="0">
              <a:buFontTx/>
              <a:buNone/>
              <a:defRPr/>
            </a:lvl3pPr>
            <a:lvl4pPr marL="1511366" indent="0">
              <a:buFontTx/>
              <a:buNone/>
              <a:defRPr/>
            </a:lvl4pPr>
            <a:lvl5pPr marL="2015155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25719"/>
            <a:ext cx="7423300" cy="1730967"/>
          </a:xfrm>
        </p:spPr>
        <p:txBody>
          <a:bodyPr anchor="ctr">
            <a:normAutofit/>
          </a:bodyPr>
          <a:lstStyle>
            <a:lvl1pPr marL="0" indent="0" algn="l">
              <a:buNone/>
              <a:defRPr sz="198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5EAA-3E0F-4EBC-BC07-861930AB07A2}" type="datetime1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it-IT" spc="1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lang="it-IT" spc="15" smtClean="0"/>
              <a:t>‹N›</a:t>
            </a:fld>
            <a:endParaRPr lang="it-IT" spc="15" dirty="0"/>
          </a:p>
        </p:txBody>
      </p:sp>
      <p:sp>
        <p:nvSpPr>
          <p:cNvPr id="24" name="TextBox 23"/>
          <p:cNvSpPr txBox="1"/>
          <p:nvPr/>
        </p:nvSpPr>
        <p:spPr>
          <a:xfrm>
            <a:off x="564504" y="870879"/>
            <a:ext cx="534809" cy="644337"/>
          </a:xfrm>
          <a:prstGeom prst="rect">
            <a:avLst/>
          </a:prstGeom>
        </p:spPr>
        <p:txBody>
          <a:bodyPr vert="horz" lIns="100753" tIns="50377" rIns="100753" bIns="50377" rtlCol="0" anchor="ctr">
            <a:noAutofit/>
          </a:bodyPr>
          <a:lstStyle/>
          <a:p>
            <a:pPr lvl="0"/>
            <a:r>
              <a:rPr lang="en-US" sz="881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91060" y="3180557"/>
            <a:ext cx="534809" cy="644337"/>
          </a:xfrm>
          <a:prstGeom prst="rect">
            <a:avLst/>
          </a:prstGeom>
        </p:spPr>
        <p:txBody>
          <a:bodyPr vert="horz" lIns="100753" tIns="50377" rIns="100753" bIns="50377" rtlCol="0" anchor="ctr">
            <a:noAutofit/>
          </a:bodyPr>
          <a:lstStyle/>
          <a:p>
            <a:pPr lvl="0"/>
            <a:r>
              <a:rPr lang="en-US" sz="881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602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2128765"/>
            <a:ext cx="7423300" cy="2859812"/>
          </a:xfrm>
        </p:spPr>
        <p:txBody>
          <a:bodyPr anchor="b">
            <a:normAutofit/>
          </a:bodyPr>
          <a:lstStyle>
            <a:lvl1pPr algn="l">
              <a:defRPr sz="4848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88577"/>
            <a:ext cx="7423300" cy="1668109"/>
          </a:xfrm>
        </p:spPr>
        <p:txBody>
          <a:bodyPr anchor="t">
            <a:normAutofit/>
          </a:bodyPr>
          <a:lstStyle>
            <a:lvl1pPr marL="0" indent="0" algn="l">
              <a:buNone/>
              <a:defRPr sz="198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A6B1-6BDE-4C7B-B244-CE495698DE56}" type="datetime1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it-IT" spc="1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lang="it-IT" spc="15" smtClean="0"/>
              <a:t>‹N›</a:t>
            </a:fld>
            <a:endParaRPr lang="it-IT" spc="15" dirty="0"/>
          </a:p>
        </p:txBody>
      </p:sp>
    </p:spTree>
    <p:extLst>
      <p:ext uri="{BB962C8B-B14F-4D97-AF65-F5344CB8AC3E}">
        <p14:creationId xmlns:p14="http://schemas.microsoft.com/office/powerpoint/2010/main" val="2875316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185" y="671689"/>
            <a:ext cx="7101080" cy="3330457"/>
          </a:xfrm>
        </p:spPr>
        <p:txBody>
          <a:bodyPr anchor="ctr">
            <a:normAutofit/>
          </a:bodyPr>
          <a:lstStyle>
            <a:lvl1pPr algn="l">
              <a:defRPr sz="4848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890" y="4421952"/>
            <a:ext cx="7423301" cy="56662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789" indent="0">
              <a:buFontTx/>
              <a:buNone/>
              <a:defRPr/>
            </a:lvl2pPr>
            <a:lvl3pPr marL="1007577" indent="0">
              <a:buFontTx/>
              <a:buNone/>
              <a:defRPr/>
            </a:lvl3pPr>
            <a:lvl4pPr marL="1511366" indent="0">
              <a:buFontTx/>
              <a:buNone/>
              <a:defRPr/>
            </a:lvl4pPr>
            <a:lvl5pPr marL="2015155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88577"/>
            <a:ext cx="7423300" cy="1668109"/>
          </a:xfrm>
        </p:spPr>
        <p:txBody>
          <a:bodyPr anchor="t">
            <a:normAutofit/>
          </a:bodyPr>
          <a:lstStyle>
            <a:lvl1pPr marL="0" indent="0" algn="l">
              <a:buNone/>
              <a:defRPr sz="198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51F7-0429-4128-87BD-9805875841CF}" type="datetime1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it-IT" spc="1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lang="it-IT" spc="15" smtClean="0"/>
              <a:t>‹N›</a:t>
            </a:fld>
            <a:endParaRPr lang="it-IT" spc="15" dirty="0"/>
          </a:p>
        </p:txBody>
      </p:sp>
      <p:sp>
        <p:nvSpPr>
          <p:cNvPr id="24" name="TextBox 23"/>
          <p:cNvSpPr txBox="1"/>
          <p:nvPr/>
        </p:nvSpPr>
        <p:spPr>
          <a:xfrm>
            <a:off x="564504" y="870879"/>
            <a:ext cx="534809" cy="644337"/>
          </a:xfrm>
          <a:prstGeom prst="rect">
            <a:avLst/>
          </a:prstGeom>
        </p:spPr>
        <p:txBody>
          <a:bodyPr vert="horz" lIns="100753" tIns="50377" rIns="100753" bIns="50377" rtlCol="0" anchor="ctr">
            <a:noAutofit/>
          </a:bodyPr>
          <a:lstStyle/>
          <a:p>
            <a:pPr lvl="0"/>
            <a:r>
              <a:rPr lang="en-US" sz="881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91060" y="3180557"/>
            <a:ext cx="534809" cy="644337"/>
          </a:xfrm>
          <a:prstGeom prst="rect">
            <a:avLst/>
          </a:prstGeom>
        </p:spPr>
        <p:txBody>
          <a:bodyPr vert="horz" lIns="100753" tIns="50377" rIns="100753" bIns="50377" rtlCol="0" anchor="ctr">
            <a:noAutofit/>
          </a:bodyPr>
          <a:lstStyle/>
          <a:p>
            <a:pPr lvl="0"/>
            <a:r>
              <a:rPr lang="en-US" sz="881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2669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201" y="671689"/>
            <a:ext cx="7415991" cy="3330457"/>
          </a:xfrm>
        </p:spPr>
        <p:txBody>
          <a:bodyPr anchor="ctr">
            <a:normAutofit/>
          </a:bodyPr>
          <a:lstStyle>
            <a:lvl1pPr algn="l">
              <a:defRPr sz="4848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890" y="4421952"/>
            <a:ext cx="7423301" cy="56662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5">
                <a:solidFill>
                  <a:schemeClr val="accent1"/>
                </a:solidFill>
              </a:defRPr>
            </a:lvl1pPr>
            <a:lvl2pPr marL="503789" indent="0">
              <a:buFontTx/>
              <a:buNone/>
              <a:defRPr/>
            </a:lvl2pPr>
            <a:lvl3pPr marL="1007577" indent="0">
              <a:buFontTx/>
              <a:buNone/>
              <a:defRPr/>
            </a:lvl3pPr>
            <a:lvl4pPr marL="1511366" indent="0">
              <a:buFontTx/>
              <a:buNone/>
              <a:defRPr/>
            </a:lvl4pPr>
            <a:lvl5pPr marL="2015155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88577"/>
            <a:ext cx="7423300" cy="1668109"/>
          </a:xfrm>
        </p:spPr>
        <p:txBody>
          <a:bodyPr anchor="t">
            <a:normAutofit/>
          </a:bodyPr>
          <a:lstStyle>
            <a:lvl1pPr marL="0" indent="0" algn="l">
              <a:buNone/>
              <a:defRPr sz="198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E01F-F7F3-4276-9DA8-460927E286AC}" type="datetime1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it-IT" spc="1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lang="it-IT" spc="15" smtClean="0"/>
              <a:t>‹N›</a:t>
            </a:fld>
            <a:endParaRPr lang="it-IT" spc="15" dirty="0"/>
          </a:p>
        </p:txBody>
      </p:sp>
    </p:spTree>
    <p:extLst>
      <p:ext uri="{BB962C8B-B14F-4D97-AF65-F5344CB8AC3E}">
        <p14:creationId xmlns:p14="http://schemas.microsoft.com/office/powerpoint/2010/main" val="367422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B5AD4-A98D-43C2-A4EA-FE9A353AA2D7}" type="datetime1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it-IT" spc="1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lang="it-IT" spc="15" smtClean="0"/>
              <a:t>‹N›</a:t>
            </a:fld>
            <a:endParaRPr lang="it-IT" spc="15" dirty="0"/>
          </a:p>
        </p:txBody>
      </p:sp>
    </p:spTree>
    <p:extLst>
      <p:ext uri="{BB962C8B-B14F-4D97-AF65-F5344CB8AC3E}">
        <p14:creationId xmlns:p14="http://schemas.microsoft.com/office/powerpoint/2010/main" val="322643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0134" y="671689"/>
            <a:ext cx="1144666" cy="578632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2892" y="671689"/>
            <a:ext cx="6075294" cy="5786321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BB7D-790E-4DEE-AB8B-F0A0402211AF}" type="datetime1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it-IT" spc="1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lang="it-IT" spc="15" smtClean="0"/>
              <a:t>‹N›</a:t>
            </a:fld>
            <a:endParaRPr lang="it-IT" spc="15" dirty="0"/>
          </a:p>
        </p:txBody>
      </p:sp>
    </p:spTree>
    <p:extLst>
      <p:ext uri="{BB962C8B-B14F-4D97-AF65-F5344CB8AC3E}">
        <p14:creationId xmlns:p14="http://schemas.microsoft.com/office/powerpoint/2010/main" val="4290829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rgbClr val="009999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endParaRPr spc="15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5711E-2A5D-48FD-B64C-1FCB5D345D77}" type="datetime1">
              <a:rPr lang="en-US" smtClean="0"/>
              <a:t>3/26/2021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‹N›</a:t>
            </a:fld>
            <a:endParaRPr spc="15" dirty="0"/>
          </a:p>
        </p:txBody>
      </p:sp>
    </p:spTree>
    <p:extLst>
      <p:ext uri="{BB962C8B-B14F-4D97-AF65-F5344CB8AC3E}">
        <p14:creationId xmlns:p14="http://schemas.microsoft.com/office/powerpoint/2010/main" val="299049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0999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rgbClr val="009999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endParaRPr spc="15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14D38-D091-4603-B2D6-54862E619CCA}" type="datetime1">
              <a:rPr lang="en-US" smtClean="0"/>
              <a:t>3/26/2021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‹N›</a:t>
            </a:fld>
            <a:endParaRPr spc="15" dirty="0"/>
          </a:p>
        </p:txBody>
      </p:sp>
    </p:spTree>
    <p:extLst>
      <p:ext uri="{BB962C8B-B14F-4D97-AF65-F5344CB8AC3E}">
        <p14:creationId xmlns:p14="http://schemas.microsoft.com/office/powerpoint/2010/main" val="28858827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0999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rgbClr val="009999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endParaRPr spc="15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02399-382C-4178-B420-639A6F05E83D}" type="datetime1">
              <a:rPr lang="en-US" smtClean="0"/>
              <a:t>3/26/2021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‹N›</a:t>
            </a:fld>
            <a:endParaRPr spc="15" dirty="0"/>
          </a:p>
        </p:txBody>
      </p:sp>
    </p:spTree>
    <p:extLst>
      <p:ext uri="{BB962C8B-B14F-4D97-AF65-F5344CB8AC3E}">
        <p14:creationId xmlns:p14="http://schemas.microsoft.com/office/powerpoint/2010/main" val="91761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7DEF-5D0F-4C87-81EF-AF1CDF889C83}" type="datetime1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it-IT" spc="1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lang="it-IT" spc="15" smtClean="0"/>
              <a:t>‹N›</a:t>
            </a:fld>
            <a:endParaRPr lang="it-IT" spc="15" dirty="0"/>
          </a:p>
        </p:txBody>
      </p:sp>
    </p:spTree>
    <p:extLst>
      <p:ext uri="{BB962C8B-B14F-4D97-AF65-F5344CB8AC3E}">
        <p14:creationId xmlns:p14="http://schemas.microsoft.com/office/powerpoint/2010/main" val="210256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2975957"/>
            <a:ext cx="7423300" cy="2012622"/>
          </a:xfrm>
        </p:spPr>
        <p:txBody>
          <a:bodyPr anchor="b"/>
          <a:lstStyle>
            <a:lvl1pPr algn="l">
              <a:defRPr sz="4408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88577"/>
            <a:ext cx="7423300" cy="948033"/>
          </a:xfrm>
        </p:spPr>
        <p:txBody>
          <a:bodyPr anchor="t"/>
          <a:lstStyle>
            <a:lvl1pPr marL="0" indent="0" algn="l">
              <a:buNone/>
              <a:defRPr sz="220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1F78-E18F-4654-AEF8-49833BF27553}" type="datetime1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it-IT" spc="1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lang="it-IT" spc="15" smtClean="0"/>
              <a:t>‹N›</a:t>
            </a:fld>
            <a:endParaRPr lang="it-IT" spc="15" dirty="0"/>
          </a:p>
        </p:txBody>
      </p:sp>
    </p:spTree>
    <p:extLst>
      <p:ext uri="{BB962C8B-B14F-4D97-AF65-F5344CB8AC3E}">
        <p14:creationId xmlns:p14="http://schemas.microsoft.com/office/powerpoint/2010/main" val="38837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3" y="671689"/>
            <a:ext cx="7423299" cy="145532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894" y="2380649"/>
            <a:ext cx="3611372" cy="4276036"/>
          </a:xfrm>
        </p:spPr>
        <p:txBody>
          <a:bodyPr>
            <a:normAutofit/>
          </a:bodyPr>
          <a:lstStyle>
            <a:lvl1pPr>
              <a:defRPr sz="1983"/>
            </a:lvl1pPr>
            <a:lvl2pPr>
              <a:defRPr sz="1763"/>
            </a:lvl2pPr>
            <a:lvl3pPr>
              <a:defRPr sz="1543"/>
            </a:lvl3pPr>
            <a:lvl4pPr>
              <a:defRPr sz="1322"/>
            </a:lvl4pPr>
            <a:lvl5pPr>
              <a:defRPr sz="1322"/>
            </a:lvl5pPr>
            <a:lvl6pPr>
              <a:defRPr sz="1322"/>
            </a:lvl6pPr>
            <a:lvl7pPr>
              <a:defRPr sz="1322"/>
            </a:lvl7pPr>
            <a:lvl8pPr>
              <a:defRPr sz="1322"/>
            </a:lvl8pPr>
            <a:lvl9pPr>
              <a:defRPr sz="132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4819" y="2380651"/>
            <a:ext cx="3611373" cy="4276037"/>
          </a:xfrm>
        </p:spPr>
        <p:txBody>
          <a:bodyPr>
            <a:normAutofit/>
          </a:bodyPr>
          <a:lstStyle>
            <a:lvl1pPr>
              <a:defRPr sz="1983"/>
            </a:lvl1pPr>
            <a:lvl2pPr>
              <a:defRPr sz="1763"/>
            </a:lvl2pPr>
            <a:lvl3pPr>
              <a:defRPr sz="1543"/>
            </a:lvl3pPr>
            <a:lvl4pPr>
              <a:defRPr sz="1322"/>
            </a:lvl4pPr>
            <a:lvl5pPr>
              <a:defRPr sz="1322"/>
            </a:lvl5pPr>
            <a:lvl6pPr>
              <a:defRPr sz="1322"/>
            </a:lvl6pPr>
            <a:lvl7pPr>
              <a:defRPr sz="1322"/>
            </a:lvl7pPr>
            <a:lvl8pPr>
              <a:defRPr sz="1322"/>
            </a:lvl8pPr>
            <a:lvl9pPr>
              <a:defRPr sz="132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8D80-A882-4C2D-A542-E3477ACE9566}" type="datetime1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it-IT" spc="1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lang="it-IT" spc="15" smtClean="0"/>
              <a:t>‹N›</a:t>
            </a:fld>
            <a:endParaRPr lang="it-IT" spc="15" dirty="0"/>
          </a:p>
        </p:txBody>
      </p:sp>
    </p:spTree>
    <p:extLst>
      <p:ext uri="{BB962C8B-B14F-4D97-AF65-F5344CB8AC3E}">
        <p14:creationId xmlns:p14="http://schemas.microsoft.com/office/powerpoint/2010/main" val="374593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3" y="671689"/>
            <a:ext cx="7423298" cy="1455326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2381083"/>
            <a:ext cx="3614369" cy="634955"/>
          </a:xfrm>
        </p:spPr>
        <p:txBody>
          <a:bodyPr anchor="b">
            <a:noAutofit/>
          </a:bodyPr>
          <a:lstStyle>
            <a:lvl1pPr marL="0" indent="0">
              <a:buNone/>
              <a:defRPr sz="2645" b="0"/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92" y="3016040"/>
            <a:ext cx="3614369" cy="364064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21821" y="2381083"/>
            <a:ext cx="3614369" cy="634955"/>
          </a:xfrm>
        </p:spPr>
        <p:txBody>
          <a:bodyPr anchor="b">
            <a:noAutofit/>
          </a:bodyPr>
          <a:lstStyle>
            <a:lvl1pPr marL="0" indent="0">
              <a:buNone/>
              <a:defRPr sz="2645" b="0"/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21821" y="3016040"/>
            <a:ext cx="3614369" cy="364064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7084-C9F4-432F-8DEE-56EA3D62C8F9}" type="datetime1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it-IT" spc="1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lang="it-IT" spc="15" smtClean="0"/>
              <a:t>‹N›</a:t>
            </a:fld>
            <a:endParaRPr lang="it-IT" spc="15" dirty="0"/>
          </a:p>
        </p:txBody>
      </p:sp>
    </p:spTree>
    <p:extLst>
      <p:ext uri="{BB962C8B-B14F-4D97-AF65-F5344CB8AC3E}">
        <p14:creationId xmlns:p14="http://schemas.microsoft.com/office/powerpoint/2010/main" val="278619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671689"/>
            <a:ext cx="7423299" cy="145532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D80E-EB26-4B42-B41C-BA3B7F6963BB}" type="datetime1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it-IT" spc="15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lang="it-IT" spc="15" smtClean="0"/>
              <a:t>‹N›</a:t>
            </a:fld>
            <a:endParaRPr lang="it-IT" spc="15" dirty="0"/>
          </a:p>
        </p:txBody>
      </p:sp>
    </p:spTree>
    <p:extLst>
      <p:ext uri="{BB962C8B-B14F-4D97-AF65-F5344CB8AC3E}">
        <p14:creationId xmlns:p14="http://schemas.microsoft.com/office/powerpoint/2010/main" val="323469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E1A2-CE3F-451A-A8FD-17C2190858F1}" type="datetime1">
              <a:rPr lang="en-US" smtClean="0"/>
              <a:t>3/26/2021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it-IT" spc="1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lang="it-IT" spc="15" smtClean="0"/>
              <a:t>‹N›</a:t>
            </a:fld>
            <a:endParaRPr lang="it-IT" spc="15" dirty="0"/>
          </a:p>
        </p:txBody>
      </p:sp>
    </p:spTree>
    <p:extLst>
      <p:ext uri="{BB962C8B-B14F-4D97-AF65-F5344CB8AC3E}">
        <p14:creationId xmlns:p14="http://schemas.microsoft.com/office/powerpoint/2010/main" val="120465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1651240"/>
            <a:ext cx="3262963" cy="1408680"/>
          </a:xfrm>
        </p:spPr>
        <p:txBody>
          <a:bodyPr anchor="b">
            <a:normAutofit/>
          </a:bodyPr>
          <a:lstStyle>
            <a:lvl1pPr>
              <a:defRPr sz="220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408" y="567372"/>
            <a:ext cx="3959782" cy="6089315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892" y="3059919"/>
            <a:ext cx="3262963" cy="2847680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377842" indent="0">
              <a:buNone/>
              <a:defRPr sz="1157"/>
            </a:lvl2pPr>
            <a:lvl3pPr marL="755683" indent="0">
              <a:buNone/>
              <a:defRPr sz="992"/>
            </a:lvl3pPr>
            <a:lvl4pPr marL="1133525" indent="0">
              <a:buNone/>
              <a:defRPr sz="826"/>
            </a:lvl4pPr>
            <a:lvl5pPr marL="1511366" indent="0">
              <a:buNone/>
              <a:defRPr sz="826"/>
            </a:lvl5pPr>
            <a:lvl6pPr marL="1889208" indent="0">
              <a:buNone/>
              <a:defRPr sz="826"/>
            </a:lvl6pPr>
            <a:lvl7pPr marL="2267049" indent="0">
              <a:buNone/>
              <a:defRPr sz="826"/>
            </a:lvl7pPr>
            <a:lvl8pPr marL="2644891" indent="0">
              <a:buNone/>
              <a:defRPr sz="826"/>
            </a:lvl8pPr>
            <a:lvl9pPr marL="3022732" indent="0">
              <a:buNone/>
              <a:defRPr sz="82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E527-BEDF-4A31-B1FB-EA73C3BDF28C}" type="datetime1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it-IT" spc="1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lang="it-IT" spc="15" smtClean="0"/>
              <a:t>‹N›</a:t>
            </a:fld>
            <a:endParaRPr lang="it-IT" spc="15" dirty="0"/>
          </a:p>
        </p:txBody>
      </p:sp>
    </p:spTree>
    <p:extLst>
      <p:ext uri="{BB962C8B-B14F-4D97-AF65-F5344CB8AC3E}">
        <p14:creationId xmlns:p14="http://schemas.microsoft.com/office/powerpoint/2010/main" val="28840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5289550"/>
            <a:ext cx="7423299" cy="624461"/>
          </a:xfrm>
        </p:spPr>
        <p:txBody>
          <a:bodyPr anchor="b">
            <a:normAutofit/>
          </a:bodyPr>
          <a:lstStyle>
            <a:lvl1pPr algn="l">
              <a:defRPr sz="2645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12892" y="671689"/>
            <a:ext cx="7423299" cy="423741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3"/>
            </a:lvl1pPr>
            <a:lvl2pPr marL="503789" indent="0">
              <a:buNone/>
              <a:defRPr sz="1763"/>
            </a:lvl2pPr>
            <a:lvl3pPr marL="1007577" indent="0">
              <a:buNone/>
              <a:defRPr sz="1763"/>
            </a:lvl3pPr>
            <a:lvl4pPr marL="1511366" indent="0">
              <a:buNone/>
              <a:defRPr sz="1763"/>
            </a:lvl4pPr>
            <a:lvl5pPr marL="2015155" indent="0">
              <a:buNone/>
              <a:defRPr sz="1763"/>
            </a:lvl5pPr>
            <a:lvl6pPr marL="2518943" indent="0">
              <a:buNone/>
              <a:defRPr sz="1763"/>
            </a:lvl6pPr>
            <a:lvl7pPr marL="3022732" indent="0">
              <a:buNone/>
              <a:defRPr sz="1763"/>
            </a:lvl7pPr>
            <a:lvl8pPr marL="3526521" indent="0">
              <a:buNone/>
              <a:defRPr sz="1763"/>
            </a:lvl8pPr>
            <a:lvl9pPr marL="4030309" indent="0">
              <a:buNone/>
              <a:defRPr sz="1763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892" y="5914011"/>
            <a:ext cx="7423299" cy="742675"/>
          </a:xfrm>
        </p:spPr>
        <p:txBody>
          <a:bodyPr>
            <a:normAutofit/>
          </a:bodyPr>
          <a:lstStyle>
            <a:lvl1pPr marL="0" indent="0">
              <a:buNone/>
              <a:defRPr sz="1322"/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F4E8-D43C-4A76-A13B-D594F04BFCFA}" type="datetime1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it-IT" spc="1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lang="it-IT" spc="15" smtClean="0"/>
              <a:t>‹N›</a:t>
            </a:fld>
            <a:endParaRPr lang="it-IT" spc="15" dirty="0"/>
          </a:p>
        </p:txBody>
      </p:sp>
    </p:spTree>
    <p:extLst>
      <p:ext uri="{BB962C8B-B14F-4D97-AF65-F5344CB8AC3E}">
        <p14:creationId xmlns:p14="http://schemas.microsoft.com/office/powerpoint/2010/main" val="91626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901" y="-9330"/>
            <a:ext cx="10723578" cy="757516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2893" y="671689"/>
            <a:ext cx="7423298" cy="14553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2380651"/>
            <a:ext cx="7423299" cy="4276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1149" y="6656687"/>
            <a:ext cx="800054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7306D-31E9-47C5-85C5-5A8B1184F533}" type="datetime1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2893" y="6656687"/>
            <a:ext cx="5406310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it-IT" spc="1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690" y="6656687"/>
            <a:ext cx="59950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lang="it-IT" spc="15" smtClean="0"/>
              <a:t>‹N›</a:t>
            </a:fld>
            <a:endParaRPr lang="it-IT" spc="15" dirty="0"/>
          </a:p>
        </p:txBody>
      </p:sp>
    </p:spTree>
    <p:extLst>
      <p:ext uri="{BB962C8B-B14F-4D97-AF65-F5344CB8AC3E}">
        <p14:creationId xmlns:p14="http://schemas.microsoft.com/office/powerpoint/2010/main" val="342141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  <p:sldLayoutId id="2147483700" r:id="rId18"/>
    <p:sldLayoutId id="2147483701" r:id="rId19"/>
  </p:sldLayoutIdLst>
  <p:hf hdr="0" ftr="0" dt="0"/>
  <p:txStyles>
    <p:titleStyle>
      <a:lvl1pPr algn="l" defTabSz="503789" rtl="0" eaLnBrk="1" latinLnBrk="0" hangingPunct="1">
        <a:spcBef>
          <a:spcPct val="0"/>
        </a:spcBef>
        <a:buNone/>
        <a:defRPr sz="3967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42" indent="-377842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657" indent="-314868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472" indent="-251894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260" indent="-251894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049" indent="-251894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0838" indent="-251894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4626" indent="-251894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8415" indent="-251894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2204" indent="-251894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04" y="6803135"/>
            <a:ext cx="10692765" cy="10795"/>
          </a:xfrm>
          <a:custGeom>
            <a:avLst/>
            <a:gdLst/>
            <a:ahLst/>
            <a:cxnLst/>
            <a:rect l="l" t="t" r="r" b="b"/>
            <a:pathLst>
              <a:path w="10692765" h="10795">
                <a:moveTo>
                  <a:pt x="10692383" y="10667"/>
                </a:moveTo>
                <a:lnTo>
                  <a:pt x="10692383" y="0"/>
                </a:lnTo>
                <a:lnTo>
                  <a:pt x="0" y="0"/>
                </a:lnTo>
                <a:lnTo>
                  <a:pt x="0" y="10667"/>
                </a:lnTo>
                <a:lnTo>
                  <a:pt x="10692383" y="10667"/>
                </a:lnTo>
                <a:close/>
              </a:path>
            </a:pathLst>
          </a:custGeom>
          <a:solidFill>
            <a:srgbClr val="00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8440" y="3046756"/>
            <a:ext cx="10256520" cy="2799715"/>
          </a:xfrm>
          <a:custGeom>
            <a:avLst/>
            <a:gdLst/>
            <a:ahLst/>
            <a:cxnLst/>
            <a:rect l="l" t="t" r="r" b="b"/>
            <a:pathLst>
              <a:path w="10256520" h="2799715">
                <a:moveTo>
                  <a:pt x="10256519" y="2799587"/>
                </a:moveTo>
                <a:lnTo>
                  <a:pt x="10256519" y="0"/>
                </a:lnTo>
                <a:lnTo>
                  <a:pt x="0" y="0"/>
                </a:lnTo>
                <a:lnTo>
                  <a:pt x="0" y="2799587"/>
                </a:lnTo>
                <a:lnTo>
                  <a:pt x="10256519" y="2799587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45852" y="4036566"/>
            <a:ext cx="5882248" cy="422552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704215" marR="5080" indent="-692150">
              <a:lnSpc>
                <a:spcPts val="3110"/>
              </a:lnSpc>
              <a:spcBef>
                <a:spcPts val="195"/>
              </a:spcBef>
            </a:pPr>
            <a:r>
              <a:rPr lang="it-IT" sz="2600" b="1" spc="-10" dirty="0">
                <a:solidFill>
                  <a:srgbClr val="FFFFFF"/>
                </a:solidFill>
                <a:latin typeface="Tahoma"/>
                <a:cs typeface="Tahoma"/>
              </a:rPr>
              <a:t>LA </a:t>
            </a:r>
            <a:r>
              <a:rPr sz="2600" b="1" spc="-10" dirty="0">
                <a:solidFill>
                  <a:srgbClr val="FFFFFF"/>
                </a:solidFill>
                <a:latin typeface="Tahoma"/>
                <a:cs typeface="Tahoma"/>
              </a:rPr>
              <a:t>MEDIAZIONE</a:t>
            </a:r>
            <a:r>
              <a:rPr sz="2600" b="1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Tahoma"/>
                <a:cs typeface="Tahoma"/>
              </a:rPr>
              <a:t>DEI</a:t>
            </a:r>
            <a:r>
              <a:rPr sz="2600" b="1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Tahoma"/>
                <a:cs typeface="Tahoma"/>
              </a:rPr>
              <a:t>CONFLITTI</a:t>
            </a:r>
            <a:endParaRPr sz="2600" dirty="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04" y="6803135"/>
            <a:ext cx="10692765" cy="10795"/>
          </a:xfrm>
          <a:custGeom>
            <a:avLst/>
            <a:gdLst/>
            <a:ahLst/>
            <a:cxnLst/>
            <a:rect l="l" t="t" r="r" b="b"/>
            <a:pathLst>
              <a:path w="10692765" h="10795">
                <a:moveTo>
                  <a:pt x="10692383" y="10667"/>
                </a:moveTo>
                <a:lnTo>
                  <a:pt x="10692383" y="0"/>
                </a:lnTo>
                <a:lnTo>
                  <a:pt x="0" y="0"/>
                </a:lnTo>
                <a:lnTo>
                  <a:pt x="0" y="10667"/>
                </a:lnTo>
                <a:lnTo>
                  <a:pt x="10692383" y="10667"/>
                </a:lnTo>
                <a:close/>
              </a:path>
            </a:pathLst>
          </a:custGeom>
          <a:solidFill>
            <a:srgbClr val="00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BE190F7C-4BE0-4116-A26F-6C5B9C47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lang="it-IT" spc="15" smtClean="0"/>
              <a:t>1</a:t>
            </a:fld>
            <a:endParaRPr lang="it-IT" spc="15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04" y="6803135"/>
            <a:ext cx="10692765" cy="10795"/>
          </a:xfrm>
          <a:custGeom>
            <a:avLst/>
            <a:gdLst/>
            <a:ahLst/>
            <a:cxnLst/>
            <a:rect l="l" t="t" r="r" b="b"/>
            <a:pathLst>
              <a:path w="10692765" h="10795">
                <a:moveTo>
                  <a:pt x="10692383" y="10667"/>
                </a:moveTo>
                <a:lnTo>
                  <a:pt x="10692383" y="0"/>
                </a:lnTo>
                <a:lnTo>
                  <a:pt x="0" y="0"/>
                </a:lnTo>
                <a:lnTo>
                  <a:pt x="0" y="10667"/>
                </a:lnTo>
                <a:lnTo>
                  <a:pt x="10692383" y="10667"/>
                </a:lnTo>
                <a:close/>
              </a:path>
            </a:pathLst>
          </a:custGeom>
          <a:solidFill>
            <a:srgbClr val="00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1612" y="3046475"/>
            <a:ext cx="10457815" cy="2799715"/>
          </a:xfrm>
          <a:custGeom>
            <a:avLst/>
            <a:gdLst/>
            <a:ahLst/>
            <a:cxnLst/>
            <a:rect l="l" t="t" r="r" b="b"/>
            <a:pathLst>
              <a:path w="10457815" h="2799715">
                <a:moveTo>
                  <a:pt x="10457687" y="2799587"/>
                </a:moveTo>
                <a:lnTo>
                  <a:pt x="10457687" y="0"/>
                </a:lnTo>
                <a:lnTo>
                  <a:pt x="0" y="0"/>
                </a:lnTo>
                <a:lnTo>
                  <a:pt x="0" y="2799587"/>
                </a:lnTo>
                <a:lnTo>
                  <a:pt x="10457687" y="2799587"/>
                </a:lnTo>
                <a:close/>
              </a:path>
            </a:pathLst>
          </a:custGeom>
          <a:solidFill>
            <a:srgbClr val="00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73564" y="4017845"/>
            <a:ext cx="9203690" cy="428322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algn="ctr">
              <a:lnSpc>
                <a:spcPts val="3225"/>
              </a:lnSpc>
              <a:spcBef>
                <a:spcPts val="140"/>
              </a:spcBef>
            </a:pPr>
            <a:r>
              <a:rPr sz="2600" b="1" spc="-10" dirty="0">
                <a:solidFill>
                  <a:srgbClr val="FFFFFF"/>
                </a:solidFill>
                <a:latin typeface="Tahoma"/>
                <a:cs typeface="Tahoma"/>
              </a:rPr>
              <a:t>Clausole</a:t>
            </a:r>
            <a:r>
              <a:rPr sz="2600" b="1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Tahoma"/>
                <a:cs typeface="Tahoma"/>
              </a:rPr>
              <a:t>di</a:t>
            </a:r>
            <a:r>
              <a:rPr sz="2600" b="1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700" b="1" i="1" spc="-65" dirty="0">
                <a:solidFill>
                  <a:srgbClr val="FFFFFF"/>
                </a:solidFill>
                <a:latin typeface="Tahoma"/>
                <a:cs typeface="Tahoma"/>
              </a:rPr>
              <a:t>composizione</a:t>
            </a:r>
            <a:r>
              <a:rPr sz="2700" b="1" i="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700" b="1" i="1" spc="-65" dirty="0">
                <a:solidFill>
                  <a:srgbClr val="FFFFFF"/>
                </a:solidFill>
                <a:latin typeface="Tahoma"/>
                <a:cs typeface="Tahoma"/>
              </a:rPr>
              <a:t>amichevole</a:t>
            </a:r>
            <a:r>
              <a:rPr sz="2700" b="1" i="1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700" b="1" i="1" spc="-60" dirty="0" err="1">
                <a:solidFill>
                  <a:srgbClr val="FFFFFF"/>
                </a:solidFill>
                <a:latin typeface="Tahoma"/>
                <a:cs typeface="Tahoma"/>
              </a:rPr>
              <a:t>delle</a:t>
            </a:r>
            <a:r>
              <a:rPr sz="2700" b="1" i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700" b="1" i="1" spc="-60" dirty="0" err="1">
                <a:solidFill>
                  <a:srgbClr val="FFFFFF"/>
                </a:solidFill>
                <a:latin typeface="Tahoma"/>
                <a:cs typeface="Tahoma"/>
              </a:rPr>
              <a:t>controversie</a:t>
            </a:r>
            <a:endParaRPr sz="2700" dirty="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04" y="6803135"/>
            <a:ext cx="10692765" cy="10795"/>
          </a:xfrm>
          <a:custGeom>
            <a:avLst/>
            <a:gdLst/>
            <a:ahLst/>
            <a:cxnLst/>
            <a:rect l="l" t="t" r="r" b="b"/>
            <a:pathLst>
              <a:path w="10692765" h="10795">
                <a:moveTo>
                  <a:pt x="10692383" y="10667"/>
                </a:moveTo>
                <a:lnTo>
                  <a:pt x="10692383" y="0"/>
                </a:lnTo>
                <a:lnTo>
                  <a:pt x="0" y="0"/>
                </a:lnTo>
                <a:lnTo>
                  <a:pt x="0" y="10667"/>
                </a:lnTo>
                <a:lnTo>
                  <a:pt x="10692383" y="10667"/>
                </a:lnTo>
                <a:close/>
              </a:path>
            </a:pathLst>
          </a:custGeom>
          <a:solidFill>
            <a:srgbClr val="00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6274BB79-9EDB-47C4-8A22-0ED2D2263D3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lang="it-IT" spc="15" smtClean="0"/>
              <a:t>10</a:t>
            </a:fld>
            <a:endParaRPr lang="it-IT" spc="1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688" y="1823719"/>
            <a:ext cx="9457055" cy="4368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50" spc="-65" dirty="0">
                <a:latin typeface="Calibri"/>
                <a:cs typeface="Calibri"/>
              </a:rPr>
              <a:t>Tra</a:t>
            </a:r>
            <a:r>
              <a:rPr sz="2050" spc="-6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le opportunità </a:t>
            </a:r>
            <a:r>
              <a:rPr sz="2050" spc="-20" dirty="0">
                <a:latin typeface="Calibri"/>
                <a:cs typeface="Calibri"/>
              </a:rPr>
              <a:t>offerte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dalla </a:t>
            </a:r>
            <a:r>
              <a:rPr sz="2050" spc="-10" dirty="0">
                <a:latin typeface="Calibri"/>
                <a:cs typeface="Calibri"/>
              </a:rPr>
              <a:t>normativa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prevista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dal </a:t>
            </a:r>
            <a:r>
              <a:rPr sz="2050" spc="-15" dirty="0">
                <a:latin typeface="Calibri"/>
                <a:cs typeface="Calibri"/>
              </a:rPr>
              <a:t>D.lgs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n.28/2010 vi </a:t>
            </a:r>
            <a:r>
              <a:rPr sz="2050" dirty="0">
                <a:latin typeface="Calibri"/>
                <a:cs typeface="Calibri"/>
              </a:rPr>
              <a:t>è quella di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valutare</a:t>
            </a:r>
            <a:r>
              <a:rPr sz="2050" spc="6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la</a:t>
            </a:r>
            <a:r>
              <a:rPr sz="2050" spc="6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convenienza</a:t>
            </a:r>
            <a:r>
              <a:rPr sz="2050" spc="6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e</a:t>
            </a:r>
            <a:r>
              <a:rPr sz="2050" spc="8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gli</a:t>
            </a:r>
            <a:r>
              <a:rPr sz="2050" spc="55" dirty="0">
                <a:latin typeface="Calibri"/>
                <a:cs typeface="Calibri"/>
              </a:rPr>
              <a:t> </a:t>
            </a:r>
            <a:r>
              <a:rPr sz="2050" spc="-25" dirty="0">
                <a:latin typeface="Calibri"/>
                <a:cs typeface="Calibri"/>
              </a:rPr>
              <a:t>effetti</a:t>
            </a:r>
            <a:r>
              <a:rPr sz="2050" spc="6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della</a:t>
            </a:r>
            <a:r>
              <a:rPr sz="2050" spc="6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clausola</a:t>
            </a:r>
            <a:r>
              <a:rPr sz="2050" spc="6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5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mediazione</a:t>
            </a:r>
            <a:r>
              <a:rPr sz="2050" spc="135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nell’ambito</a:t>
            </a:r>
            <a:r>
              <a:rPr sz="2050" spc="6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contrattuale </a:t>
            </a:r>
            <a:r>
              <a:rPr sz="2050" spc="-45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e </a:t>
            </a:r>
            <a:r>
              <a:rPr sz="2050" spc="-10" dirty="0">
                <a:latin typeface="Calibri"/>
                <a:cs typeface="Calibri"/>
              </a:rPr>
              <a:t>societario.</a:t>
            </a:r>
            <a:endParaRPr sz="205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505"/>
              </a:spcBef>
            </a:pPr>
            <a:r>
              <a:rPr sz="2050" dirty="0">
                <a:latin typeface="Calibri"/>
                <a:cs typeface="Calibri"/>
              </a:rPr>
              <a:t>Le </a:t>
            </a:r>
            <a:r>
              <a:rPr sz="2050" spc="-5" dirty="0">
                <a:latin typeface="Calibri"/>
                <a:cs typeface="Calibri"/>
              </a:rPr>
              <a:t>clausole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5" dirty="0">
                <a:latin typeface="Calibri"/>
                <a:cs typeface="Calibri"/>
              </a:rPr>
              <a:t>mediazione possono </a:t>
            </a:r>
            <a:r>
              <a:rPr sz="2050" spc="-10" dirty="0">
                <a:latin typeface="Calibri"/>
                <a:cs typeface="Calibri"/>
              </a:rPr>
              <a:t>essere </a:t>
            </a:r>
            <a:r>
              <a:rPr sz="2050" dirty="0">
                <a:latin typeface="Calibri"/>
                <a:cs typeface="Calibri"/>
              </a:rPr>
              <a:t>quindi </a:t>
            </a:r>
            <a:r>
              <a:rPr sz="2050" spc="-5" dirty="0">
                <a:latin typeface="Calibri"/>
                <a:cs typeface="Calibri"/>
              </a:rPr>
              <a:t>inserite </a:t>
            </a:r>
            <a:r>
              <a:rPr sz="2050" dirty="0">
                <a:latin typeface="Calibri"/>
                <a:cs typeface="Calibri"/>
              </a:rPr>
              <a:t>anche </a:t>
            </a:r>
            <a:r>
              <a:rPr sz="2050" spc="-5" dirty="0">
                <a:latin typeface="Calibri"/>
                <a:cs typeface="Calibri"/>
              </a:rPr>
              <a:t>negli </a:t>
            </a:r>
            <a:r>
              <a:rPr sz="2050" spc="-15" dirty="0" err="1">
                <a:latin typeface="Calibri"/>
                <a:cs typeface="Calibri"/>
              </a:rPr>
              <a:t>atti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lang="it-IT" sz="2050" dirty="0">
                <a:latin typeface="Calibri"/>
                <a:cs typeface="Calibri"/>
              </a:rPr>
              <a:t> </a:t>
            </a:r>
            <a:endParaRPr sz="2050" dirty="0">
              <a:latin typeface="Calibri"/>
              <a:cs typeface="Calibri"/>
            </a:endParaRPr>
          </a:p>
          <a:p>
            <a:pPr marL="12700" marR="5715" algn="just">
              <a:lnSpc>
                <a:spcPct val="120000"/>
              </a:lnSpc>
            </a:pPr>
            <a:r>
              <a:rPr sz="2050" dirty="0">
                <a:latin typeface="Calibri"/>
                <a:cs typeface="Calibri"/>
              </a:rPr>
              <a:t>Si </a:t>
            </a:r>
            <a:r>
              <a:rPr sz="2050" spc="-25" dirty="0">
                <a:latin typeface="Calibri"/>
                <a:cs typeface="Calibri"/>
              </a:rPr>
              <a:t>tratta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5" dirty="0">
                <a:latin typeface="Calibri"/>
                <a:cs typeface="Calibri"/>
              </a:rPr>
              <a:t>clausole </a:t>
            </a:r>
            <a:r>
              <a:rPr sz="2050" spc="-10" dirty="0">
                <a:latin typeface="Calibri"/>
                <a:cs typeface="Calibri"/>
              </a:rPr>
              <a:t>risultante </a:t>
            </a:r>
            <a:r>
              <a:rPr sz="2050" spc="-5" dirty="0">
                <a:latin typeface="Calibri"/>
                <a:cs typeface="Calibri"/>
              </a:rPr>
              <a:t>nella disponibilità delle parti, </a:t>
            </a:r>
            <a:r>
              <a:rPr sz="2050" dirty="0">
                <a:latin typeface="Calibri"/>
                <a:cs typeface="Calibri"/>
              </a:rPr>
              <a:t>o </a:t>
            </a:r>
            <a:r>
              <a:rPr sz="2050" spc="-5" dirty="0">
                <a:latin typeface="Calibri"/>
                <a:cs typeface="Calibri"/>
              </a:rPr>
              <a:t>in </a:t>
            </a:r>
            <a:r>
              <a:rPr sz="2050" spc="-10" dirty="0">
                <a:latin typeface="Calibri"/>
                <a:cs typeface="Calibri"/>
              </a:rPr>
              <a:t>taluni </a:t>
            </a:r>
            <a:r>
              <a:rPr sz="2050" spc="-5" dirty="0">
                <a:latin typeface="Calibri"/>
                <a:cs typeface="Calibri"/>
              </a:rPr>
              <a:t>casi </a:t>
            </a:r>
            <a:r>
              <a:rPr sz="2050" spc="-10" dirty="0">
                <a:latin typeface="Calibri"/>
                <a:cs typeface="Calibri"/>
              </a:rPr>
              <a:t>obbligatorie. 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45" dirty="0">
                <a:latin typeface="Calibri"/>
                <a:cs typeface="Calibri"/>
              </a:rPr>
              <a:t>L’art.5</a:t>
            </a:r>
            <a:r>
              <a:rPr sz="2050" spc="37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comma</a:t>
            </a:r>
            <a:r>
              <a:rPr sz="2050" spc="38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5,</a:t>
            </a:r>
            <a:r>
              <a:rPr sz="2050" spc="38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</a:t>
            </a:r>
            <a:r>
              <a:rPr sz="2050" spc="39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decreto</a:t>
            </a:r>
            <a:r>
              <a:rPr sz="2050" spc="38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legislativo</a:t>
            </a:r>
            <a:r>
              <a:rPr sz="2050" spc="38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n.</a:t>
            </a:r>
            <a:r>
              <a:rPr sz="2050" spc="3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28</a:t>
            </a:r>
            <a:r>
              <a:rPr sz="2050" spc="40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</a:t>
            </a:r>
            <a:r>
              <a:rPr sz="2050" spc="37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4</a:t>
            </a:r>
            <a:r>
              <a:rPr sz="2050" spc="38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marzo</a:t>
            </a:r>
            <a:r>
              <a:rPr sz="2050" spc="37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2010</a:t>
            </a:r>
            <a:r>
              <a:rPr sz="2050" spc="38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dispone</a:t>
            </a:r>
            <a:r>
              <a:rPr sz="2050" spc="39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che</a:t>
            </a:r>
            <a:r>
              <a:rPr sz="2050" spc="39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“</a:t>
            </a:r>
            <a:r>
              <a:rPr sz="2050" spc="38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se</a:t>
            </a:r>
            <a:r>
              <a:rPr sz="2050" spc="39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il</a:t>
            </a:r>
            <a:endParaRPr sz="205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r>
              <a:rPr sz="2050" spc="-25" dirty="0">
                <a:latin typeface="Calibri"/>
                <a:cs typeface="Calibri"/>
              </a:rPr>
              <a:t>contratto,</a:t>
            </a:r>
            <a:r>
              <a:rPr sz="2050" spc="-2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lo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statuto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ovvero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40" dirty="0">
                <a:latin typeface="Calibri"/>
                <a:cs typeface="Calibri"/>
              </a:rPr>
              <a:t>l’atto</a:t>
            </a:r>
            <a:r>
              <a:rPr sz="2050" spc="-3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costitutivo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dell’ente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prevedono</a:t>
            </a:r>
            <a:r>
              <a:rPr sz="2050" spc="-5" dirty="0">
                <a:latin typeface="Calibri"/>
                <a:cs typeface="Calibri"/>
              </a:rPr>
              <a:t> la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clausola</a:t>
            </a:r>
            <a:r>
              <a:rPr sz="2050" spc="45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mediazione </a:t>
            </a:r>
            <a:r>
              <a:rPr sz="2050" dirty="0">
                <a:latin typeface="Calibri"/>
                <a:cs typeface="Calibri"/>
              </a:rPr>
              <a:t>o </a:t>
            </a:r>
            <a:r>
              <a:rPr sz="2050" spc="-5" dirty="0">
                <a:latin typeface="Calibri"/>
                <a:cs typeface="Calibri"/>
              </a:rPr>
              <a:t>conciliazione </a:t>
            </a:r>
            <a:r>
              <a:rPr sz="2050" dirty="0">
                <a:latin typeface="Calibri"/>
                <a:cs typeface="Calibri"/>
              </a:rPr>
              <a:t>e </a:t>
            </a:r>
            <a:r>
              <a:rPr sz="2050" spc="-5" dirty="0">
                <a:latin typeface="Calibri"/>
                <a:cs typeface="Calibri"/>
              </a:rPr>
              <a:t>il </a:t>
            </a:r>
            <a:r>
              <a:rPr sz="2050" spc="-15" dirty="0">
                <a:latin typeface="Calibri"/>
                <a:cs typeface="Calibri"/>
              </a:rPr>
              <a:t>tentativo </a:t>
            </a:r>
            <a:r>
              <a:rPr sz="2050" spc="-5" dirty="0">
                <a:latin typeface="Calibri"/>
                <a:cs typeface="Calibri"/>
              </a:rPr>
              <a:t>non risulta esperito </a:t>
            </a:r>
            <a:r>
              <a:rPr sz="2050" dirty="0">
                <a:latin typeface="Calibri"/>
                <a:cs typeface="Calibri"/>
              </a:rPr>
              <a:t>, </a:t>
            </a:r>
            <a:r>
              <a:rPr sz="2050" spc="-5" dirty="0">
                <a:latin typeface="Calibri"/>
                <a:cs typeface="Calibri"/>
              </a:rPr>
              <a:t>il giudice </a:t>
            </a:r>
            <a:r>
              <a:rPr sz="2050" dirty="0">
                <a:latin typeface="Calibri"/>
                <a:cs typeface="Calibri"/>
              </a:rPr>
              <a:t>o </a:t>
            </a:r>
            <a:r>
              <a:rPr sz="2050" spc="-25" dirty="0">
                <a:latin typeface="Calibri"/>
                <a:cs typeface="Calibri"/>
              </a:rPr>
              <a:t>l’arbitro, </a:t>
            </a:r>
            <a:r>
              <a:rPr sz="2050" dirty="0">
                <a:latin typeface="Calibri"/>
                <a:cs typeface="Calibri"/>
              </a:rPr>
              <a:t>su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eccezione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10" dirty="0">
                <a:latin typeface="Calibri"/>
                <a:cs typeface="Calibri"/>
              </a:rPr>
              <a:t>parte, </a:t>
            </a:r>
            <a:r>
              <a:rPr sz="2050" spc="-15" dirty="0">
                <a:latin typeface="Calibri"/>
                <a:cs typeface="Calibri"/>
              </a:rPr>
              <a:t>proposta </a:t>
            </a:r>
            <a:r>
              <a:rPr sz="2050" spc="-5" dirty="0">
                <a:latin typeface="Calibri"/>
                <a:cs typeface="Calibri"/>
              </a:rPr>
              <a:t>nella </a:t>
            </a:r>
            <a:r>
              <a:rPr sz="2050" dirty="0">
                <a:latin typeface="Calibri"/>
                <a:cs typeface="Calibri"/>
              </a:rPr>
              <a:t>prima </a:t>
            </a:r>
            <a:r>
              <a:rPr sz="2050" spc="-15" dirty="0">
                <a:latin typeface="Calibri"/>
                <a:cs typeface="Calibri"/>
              </a:rPr>
              <a:t>difesa, </a:t>
            </a:r>
            <a:r>
              <a:rPr sz="2050" spc="-5" dirty="0">
                <a:latin typeface="Calibri"/>
                <a:cs typeface="Calibri"/>
              </a:rPr>
              <a:t>assegna alle </a:t>
            </a:r>
            <a:r>
              <a:rPr sz="2050" dirty="0">
                <a:latin typeface="Calibri"/>
                <a:cs typeface="Calibri"/>
              </a:rPr>
              <a:t>parti </a:t>
            </a:r>
            <a:r>
              <a:rPr sz="2050" spc="-5" dirty="0">
                <a:latin typeface="Calibri"/>
                <a:cs typeface="Calibri"/>
              </a:rPr>
              <a:t>il termine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5" dirty="0">
                <a:latin typeface="Calibri"/>
                <a:cs typeface="Calibri"/>
              </a:rPr>
              <a:t>quindici 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giorni per la </a:t>
            </a:r>
            <a:r>
              <a:rPr sz="2050" spc="-10" dirty="0">
                <a:latin typeface="Calibri"/>
                <a:cs typeface="Calibri"/>
              </a:rPr>
              <a:t>presentazione </a:t>
            </a:r>
            <a:r>
              <a:rPr sz="2050" spc="-5" dirty="0">
                <a:latin typeface="Calibri"/>
                <a:cs typeface="Calibri"/>
              </a:rPr>
              <a:t>della domanda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5" dirty="0">
                <a:latin typeface="Calibri"/>
                <a:cs typeface="Calibri"/>
              </a:rPr>
              <a:t>mediazione </a:t>
            </a:r>
            <a:r>
              <a:rPr sz="2050" dirty="0">
                <a:latin typeface="Calibri"/>
                <a:cs typeface="Calibri"/>
              </a:rPr>
              <a:t>e </a:t>
            </a:r>
            <a:r>
              <a:rPr sz="2050" spc="-5" dirty="0">
                <a:latin typeface="Calibri"/>
                <a:cs typeface="Calibri"/>
              </a:rPr>
              <a:t>fissa la </a:t>
            </a:r>
            <a:r>
              <a:rPr sz="2050" spc="-10" dirty="0">
                <a:latin typeface="Calibri"/>
                <a:cs typeface="Calibri"/>
              </a:rPr>
              <a:t>successiva udienza </a:t>
            </a:r>
            <a:r>
              <a:rPr sz="2050" spc="-5" dirty="0">
                <a:latin typeface="Calibri"/>
                <a:cs typeface="Calibri"/>
              </a:rPr>
              <a:t> dopo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la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scadenza </a:t>
            </a:r>
            <a:r>
              <a:rPr sz="2050" spc="-5" dirty="0">
                <a:latin typeface="Calibri"/>
                <a:cs typeface="Calibri"/>
              </a:rPr>
              <a:t>del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termine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…”</a:t>
            </a:r>
            <a:endParaRPr sz="2050" dirty="0">
              <a:latin typeface="Calibri"/>
              <a:cs typeface="Calibri"/>
            </a:endParaRPr>
          </a:p>
          <a:p>
            <a:pPr marL="12700" marR="7620" algn="just">
              <a:lnSpc>
                <a:spcPct val="100000"/>
              </a:lnSpc>
              <a:spcBef>
                <a:spcPts val="505"/>
              </a:spcBef>
            </a:pPr>
            <a:r>
              <a:rPr sz="2050" spc="-20" dirty="0">
                <a:latin typeface="Calibri"/>
                <a:cs typeface="Calibri"/>
              </a:rPr>
              <a:t>C’è</a:t>
            </a:r>
            <a:r>
              <a:rPr sz="2050" spc="23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la</a:t>
            </a:r>
            <a:r>
              <a:rPr sz="2050" spc="23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chiara</a:t>
            </a:r>
            <a:r>
              <a:rPr sz="2050" spc="23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intenzione</a:t>
            </a:r>
            <a:r>
              <a:rPr sz="2050" spc="23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229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privilegiare</a:t>
            </a:r>
            <a:r>
              <a:rPr sz="2050" spc="23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lo</a:t>
            </a:r>
            <a:r>
              <a:rPr sz="2050" spc="24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strumento</a:t>
            </a:r>
            <a:r>
              <a:rPr sz="2050" spc="23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conciliativo</a:t>
            </a:r>
            <a:r>
              <a:rPr sz="2050" spc="23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in</a:t>
            </a:r>
            <a:r>
              <a:rPr sz="2050" spc="23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sede</a:t>
            </a:r>
            <a:r>
              <a:rPr sz="2050" spc="23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229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redazione</a:t>
            </a:r>
            <a:r>
              <a:rPr sz="2050" spc="235" dirty="0">
                <a:latin typeface="Calibri"/>
                <a:cs typeface="Calibri"/>
              </a:rPr>
              <a:t> </a:t>
            </a:r>
            <a:r>
              <a:rPr sz="2050" spc="5" dirty="0">
                <a:latin typeface="Calibri"/>
                <a:cs typeface="Calibri"/>
              </a:rPr>
              <a:t>di </a:t>
            </a:r>
            <a:r>
              <a:rPr sz="2050" spc="-45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atti.</a:t>
            </a:r>
            <a:endParaRPr sz="205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11</a:t>
            </a:fld>
            <a:endParaRPr spc="1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688" y="2218434"/>
            <a:ext cx="9456420" cy="206146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499"/>
              </a:lnSpc>
              <a:spcBef>
                <a:spcPts val="95"/>
              </a:spcBef>
            </a:pPr>
            <a:r>
              <a:rPr sz="2150" b="1" dirty="0">
                <a:latin typeface="Calibri"/>
                <a:cs typeface="Calibri"/>
              </a:rPr>
              <a:t>I probiviri </a:t>
            </a:r>
            <a:r>
              <a:rPr sz="2150" spc="-5" dirty="0">
                <a:latin typeface="Calibri"/>
                <a:cs typeface="Calibri"/>
              </a:rPr>
              <a:t>Sono persone </a:t>
            </a:r>
            <a:r>
              <a:rPr sz="2150" dirty="0">
                <a:latin typeface="Calibri"/>
                <a:cs typeface="Calibri"/>
              </a:rPr>
              <a:t>che, godendo di </a:t>
            </a:r>
            <a:r>
              <a:rPr sz="2150" spc="-5" dirty="0">
                <a:latin typeface="Calibri"/>
                <a:cs typeface="Calibri"/>
              </a:rPr>
              <a:t>particolare stima </a:t>
            </a:r>
            <a:r>
              <a:rPr sz="2150" spc="5" dirty="0">
                <a:latin typeface="Calibri"/>
                <a:cs typeface="Calibri"/>
              </a:rPr>
              <a:t>e </a:t>
            </a:r>
            <a:r>
              <a:rPr sz="2150" spc="-5" dirty="0">
                <a:latin typeface="Calibri"/>
                <a:cs typeface="Calibri"/>
              </a:rPr>
              <a:t>prestigio </a:t>
            </a:r>
            <a:r>
              <a:rPr sz="2150" spc="5" dirty="0">
                <a:latin typeface="Calibri"/>
                <a:cs typeface="Calibri"/>
              </a:rPr>
              <a:t>per </a:t>
            </a:r>
            <a:r>
              <a:rPr sz="2150" dirty="0">
                <a:latin typeface="Calibri"/>
                <a:cs typeface="Calibri"/>
              </a:rPr>
              <a:t>le </a:t>
            </a:r>
            <a:r>
              <a:rPr sz="2150" spc="-10" dirty="0">
                <a:latin typeface="Calibri"/>
                <a:cs typeface="Calibri"/>
              </a:rPr>
              <a:t>loro </a:t>
            </a:r>
            <a:r>
              <a:rPr sz="2150" spc="-5" dirty="0">
                <a:latin typeface="Calibri"/>
                <a:cs typeface="Calibri"/>
              </a:rPr>
              <a:t> capacità </a:t>
            </a:r>
            <a:r>
              <a:rPr sz="2150" spc="5" dirty="0">
                <a:latin typeface="Calibri"/>
                <a:cs typeface="Calibri"/>
              </a:rPr>
              <a:t>e </a:t>
            </a:r>
            <a:r>
              <a:rPr sz="2150" dirty="0">
                <a:latin typeface="Calibri"/>
                <a:cs typeface="Calibri"/>
              </a:rPr>
              <a:t>la </a:t>
            </a:r>
            <a:r>
              <a:rPr sz="2150" spc="-20" dirty="0">
                <a:latin typeface="Calibri"/>
                <a:cs typeface="Calibri"/>
              </a:rPr>
              <a:t>provata</a:t>
            </a:r>
            <a:r>
              <a:rPr sz="2150" spc="-15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onestà,</a:t>
            </a:r>
            <a:r>
              <a:rPr sz="2150" dirty="0">
                <a:latin typeface="Calibri"/>
                <a:cs typeface="Calibri"/>
              </a:rPr>
              <a:t> sono </a:t>
            </a:r>
            <a:r>
              <a:rPr sz="2150" spc="-5" dirty="0">
                <a:latin typeface="Calibri"/>
                <a:cs typeface="Calibri"/>
              </a:rPr>
              <a:t>chiamate</a:t>
            </a:r>
            <a:r>
              <a:rPr sz="2150" dirty="0">
                <a:latin typeface="Calibri"/>
                <a:cs typeface="Calibri"/>
              </a:rPr>
              <a:t> a </a:t>
            </a:r>
            <a:r>
              <a:rPr sz="2150" spc="-15" dirty="0">
                <a:latin typeface="Calibri"/>
                <a:cs typeface="Calibri"/>
              </a:rPr>
              <a:t>far</a:t>
            </a:r>
            <a:r>
              <a:rPr sz="2150" spc="-10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parte</a:t>
            </a:r>
            <a:r>
              <a:rPr sz="2150" dirty="0">
                <a:latin typeface="Calibri"/>
                <a:cs typeface="Calibri"/>
              </a:rPr>
              <a:t> di </a:t>
            </a:r>
            <a:r>
              <a:rPr sz="2150" spc="-10" dirty="0">
                <a:latin typeface="Calibri"/>
                <a:cs typeface="Calibri"/>
              </a:rPr>
              <a:t>organi </a:t>
            </a:r>
            <a:r>
              <a:rPr sz="2150" dirty="0">
                <a:latin typeface="Calibri"/>
                <a:cs typeface="Calibri"/>
              </a:rPr>
              <a:t>collegiali, enti </a:t>
            </a:r>
            <a:r>
              <a:rPr sz="2150" spc="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pubblici, associazioni, partiti, </a:t>
            </a:r>
            <a:r>
              <a:rPr sz="2150" spc="-5" dirty="0">
                <a:latin typeface="Calibri"/>
                <a:cs typeface="Calibri"/>
              </a:rPr>
              <a:t>col compito </a:t>
            </a:r>
            <a:r>
              <a:rPr sz="2150" dirty="0">
                <a:latin typeface="Calibri"/>
                <a:cs typeface="Calibri"/>
              </a:rPr>
              <a:t>di </a:t>
            </a:r>
            <a:r>
              <a:rPr sz="2150" spc="-5" dirty="0">
                <a:latin typeface="Calibri"/>
                <a:cs typeface="Calibri"/>
              </a:rPr>
              <a:t>dare </a:t>
            </a:r>
            <a:r>
              <a:rPr sz="2150" dirty="0">
                <a:latin typeface="Calibri"/>
                <a:cs typeface="Calibri"/>
              </a:rPr>
              <a:t>pareri, </a:t>
            </a:r>
            <a:r>
              <a:rPr sz="2150" spc="-5" dirty="0">
                <a:latin typeface="Calibri"/>
                <a:cs typeface="Calibri"/>
              </a:rPr>
              <a:t>giudicare </a:t>
            </a:r>
            <a:r>
              <a:rPr sz="2150" spc="-15" dirty="0">
                <a:latin typeface="Calibri"/>
                <a:cs typeface="Calibri"/>
              </a:rPr>
              <a:t>dell’andamento </a:t>
            </a:r>
            <a:r>
              <a:rPr sz="2150" dirty="0">
                <a:latin typeface="Calibri"/>
                <a:cs typeface="Calibri"/>
              </a:rPr>
              <a:t>di </a:t>
            </a:r>
            <a:r>
              <a:rPr sz="2150" spc="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un’istituzione,</a:t>
            </a:r>
            <a:r>
              <a:rPr sz="2150" spc="20" dirty="0">
                <a:latin typeface="Calibri"/>
                <a:cs typeface="Calibri"/>
              </a:rPr>
              <a:t> </a:t>
            </a:r>
            <a:r>
              <a:rPr sz="2150" i="1" dirty="0">
                <a:latin typeface="Calibri"/>
                <a:cs typeface="Calibri"/>
              </a:rPr>
              <a:t>esercitare</a:t>
            </a:r>
            <a:r>
              <a:rPr sz="2150" i="1" spc="-20" dirty="0">
                <a:latin typeface="Calibri"/>
                <a:cs typeface="Calibri"/>
              </a:rPr>
              <a:t> </a:t>
            </a:r>
            <a:r>
              <a:rPr sz="2150" i="1" dirty="0">
                <a:latin typeface="Calibri"/>
                <a:cs typeface="Calibri"/>
              </a:rPr>
              <a:t>funzioni</a:t>
            </a:r>
            <a:r>
              <a:rPr sz="2150" i="1" spc="-10" dirty="0">
                <a:latin typeface="Calibri"/>
                <a:cs typeface="Calibri"/>
              </a:rPr>
              <a:t> </a:t>
            </a:r>
            <a:r>
              <a:rPr sz="2150" i="1" dirty="0">
                <a:latin typeface="Calibri"/>
                <a:cs typeface="Calibri"/>
              </a:rPr>
              <a:t>conciliative</a:t>
            </a:r>
            <a:r>
              <a:rPr sz="2150" i="1" spc="15" dirty="0">
                <a:latin typeface="Calibri"/>
                <a:cs typeface="Calibri"/>
              </a:rPr>
              <a:t> </a:t>
            </a:r>
            <a:r>
              <a:rPr sz="2150" i="1" dirty="0">
                <a:latin typeface="Calibri"/>
                <a:cs typeface="Calibri"/>
              </a:rPr>
              <a:t>tra parti</a:t>
            </a:r>
            <a:r>
              <a:rPr sz="2150" i="1" spc="-15" dirty="0">
                <a:latin typeface="Calibri"/>
                <a:cs typeface="Calibri"/>
              </a:rPr>
              <a:t> </a:t>
            </a:r>
            <a:r>
              <a:rPr sz="2150" i="1" dirty="0">
                <a:latin typeface="Calibri"/>
                <a:cs typeface="Calibri"/>
              </a:rPr>
              <a:t>in</a:t>
            </a:r>
            <a:r>
              <a:rPr sz="2150" i="1" spc="10" dirty="0">
                <a:latin typeface="Calibri"/>
                <a:cs typeface="Calibri"/>
              </a:rPr>
              <a:t> </a:t>
            </a:r>
            <a:r>
              <a:rPr sz="2150" i="1" spc="-10" dirty="0">
                <a:latin typeface="Calibri"/>
                <a:cs typeface="Calibri"/>
              </a:rPr>
              <a:t>contrasto.</a:t>
            </a:r>
            <a:endParaRPr sz="2150" dirty="0">
              <a:latin typeface="Calibri"/>
              <a:cs typeface="Calibri"/>
            </a:endParaRPr>
          </a:p>
          <a:p>
            <a:pPr marL="12700" marR="5715" algn="just">
              <a:lnSpc>
                <a:spcPct val="100499"/>
              </a:lnSpc>
              <a:spcBef>
                <a:spcPts val="515"/>
              </a:spcBef>
            </a:pPr>
            <a:r>
              <a:rPr sz="2150" spc="-15" dirty="0">
                <a:latin typeface="Calibri"/>
                <a:cs typeface="Calibri"/>
              </a:rPr>
              <a:t>Ora </a:t>
            </a:r>
            <a:r>
              <a:rPr sz="2150" spc="-5" dirty="0" err="1">
                <a:latin typeface="Calibri"/>
                <a:cs typeface="Calibri"/>
              </a:rPr>
              <a:t>questa</a:t>
            </a:r>
            <a:r>
              <a:rPr sz="2150" spc="-5" dirty="0">
                <a:latin typeface="Calibri"/>
                <a:cs typeface="Calibri"/>
              </a:rPr>
              <a:t> </a:t>
            </a:r>
            <a:r>
              <a:rPr sz="2150" spc="-5" dirty="0" err="1">
                <a:latin typeface="Calibri"/>
                <a:cs typeface="Calibri"/>
              </a:rPr>
              <a:t>figura</a:t>
            </a:r>
            <a:r>
              <a:rPr lang="it-IT" sz="2150" spc="-5" dirty="0">
                <a:latin typeface="Calibri"/>
                <a:cs typeface="Calibri"/>
              </a:rPr>
              <a:t> </a:t>
            </a:r>
            <a:r>
              <a:rPr sz="2150" spc="5" dirty="0">
                <a:latin typeface="Calibri"/>
                <a:cs typeface="Calibri"/>
              </a:rPr>
              <a:t>è</a:t>
            </a:r>
            <a:r>
              <a:rPr sz="2150" spc="1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di</a:t>
            </a:r>
            <a:r>
              <a:rPr sz="2150" spc="5" dirty="0">
                <a:latin typeface="Calibri"/>
                <a:cs typeface="Calibri"/>
              </a:rPr>
              <a:t> </a:t>
            </a:r>
            <a:r>
              <a:rPr sz="2150" spc="-25" dirty="0">
                <a:latin typeface="Calibri"/>
                <a:cs typeface="Calibri"/>
              </a:rPr>
              <a:t>fatto</a:t>
            </a:r>
            <a:r>
              <a:rPr sz="2150" spc="-2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venuta</a:t>
            </a:r>
            <a:r>
              <a:rPr sz="2150" spc="-5" dirty="0">
                <a:latin typeface="Calibri"/>
                <a:cs typeface="Calibri"/>
              </a:rPr>
              <a:t> </a:t>
            </a:r>
            <a:r>
              <a:rPr sz="2150" spc="5" dirty="0">
                <a:latin typeface="Calibri"/>
                <a:cs typeface="Calibri"/>
              </a:rPr>
              <a:t>meno</a:t>
            </a:r>
            <a:r>
              <a:rPr sz="2150" spc="10" dirty="0">
                <a:latin typeface="Calibri"/>
                <a:cs typeface="Calibri"/>
              </a:rPr>
              <a:t> </a:t>
            </a:r>
            <a:r>
              <a:rPr sz="2150" spc="5" dirty="0">
                <a:latin typeface="Calibri"/>
                <a:cs typeface="Calibri"/>
              </a:rPr>
              <a:t>e</a:t>
            </a:r>
            <a:r>
              <a:rPr sz="2150" spc="10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questa</a:t>
            </a:r>
            <a:r>
              <a:rPr sz="2150" dirty="0">
                <a:latin typeface="Calibri"/>
                <a:cs typeface="Calibri"/>
              </a:rPr>
              <a:t> funzione</a:t>
            </a:r>
            <a:r>
              <a:rPr sz="2150" spc="49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“</a:t>
            </a:r>
            <a:r>
              <a:rPr sz="2150" spc="484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esercitare </a:t>
            </a:r>
            <a:r>
              <a:rPr sz="2150" spc="-47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funzioni</a:t>
            </a:r>
            <a:r>
              <a:rPr sz="2150" spc="-15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conciliative</a:t>
            </a:r>
            <a:r>
              <a:rPr sz="2150" spc="45" dirty="0">
                <a:latin typeface="Calibri"/>
                <a:cs typeface="Calibri"/>
              </a:rPr>
              <a:t> </a:t>
            </a:r>
            <a:r>
              <a:rPr sz="2150" spc="-15" dirty="0">
                <a:latin typeface="Calibri"/>
                <a:cs typeface="Calibri"/>
              </a:rPr>
              <a:t>tra</a:t>
            </a:r>
            <a:r>
              <a:rPr sz="2150" spc="1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parti</a:t>
            </a:r>
            <a:r>
              <a:rPr sz="2150" spc="1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in</a:t>
            </a:r>
            <a:r>
              <a:rPr sz="2150" spc="10" dirty="0">
                <a:latin typeface="Calibri"/>
                <a:cs typeface="Calibri"/>
              </a:rPr>
              <a:t> </a:t>
            </a:r>
            <a:r>
              <a:rPr sz="2150" spc="-15" dirty="0">
                <a:latin typeface="Calibri"/>
                <a:cs typeface="Calibri"/>
              </a:rPr>
              <a:t>contrasto</a:t>
            </a:r>
            <a:r>
              <a:rPr sz="2150" spc="2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“ </a:t>
            </a:r>
            <a:r>
              <a:rPr sz="2150" spc="5" dirty="0">
                <a:latin typeface="Calibri"/>
                <a:cs typeface="Calibri"/>
              </a:rPr>
              <a:t>può</a:t>
            </a:r>
            <a:r>
              <a:rPr sz="2150" spc="-2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essere</a:t>
            </a:r>
            <a:r>
              <a:rPr sz="2150" spc="2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attribuita</a:t>
            </a:r>
            <a:r>
              <a:rPr sz="2150" spc="3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al</a:t>
            </a:r>
            <a:r>
              <a:rPr sz="2150" spc="15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mediatore.</a:t>
            </a:r>
            <a:endParaRPr sz="215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12</a:t>
            </a:fld>
            <a:endParaRPr spc="1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8455" y="1819147"/>
            <a:ext cx="2565400" cy="4210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600" i="1" spc="-5" dirty="0">
                <a:solidFill>
                  <a:srgbClr val="000000"/>
                </a:solidFill>
                <a:latin typeface="Calibri"/>
                <a:cs typeface="Calibri"/>
              </a:rPr>
              <a:t>Chi</a:t>
            </a:r>
            <a:r>
              <a:rPr sz="2600" i="1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600" i="1" spc="-5" dirty="0">
                <a:solidFill>
                  <a:srgbClr val="000000"/>
                </a:solidFill>
                <a:latin typeface="Calibri"/>
                <a:cs typeface="Calibri"/>
              </a:rPr>
              <a:t>è</a:t>
            </a:r>
            <a:r>
              <a:rPr sz="2600" i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600" i="1" spc="-5" dirty="0">
                <a:solidFill>
                  <a:srgbClr val="000000"/>
                </a:solidFill>
                <a:latin typeface="Calibri"/>
                <a:cs typeface="Calibri"/>
              </a:rPr>
              <a:t>il</a:t>
            </a:r>
            <a:r>
              <a:rPr sz="2600" i="1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600" i="1" spc="-10" dirty="0">
                <a:solidFill>
                  <a:srgbClr val="000000"/>
                </a:solidFill>
                <a:latin typeface="Calibri"/>
                <a:cs typeface="Calibri"/>
              </a:rPr>
              <a:t>mediatore?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13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22693" y="2678682"/>
            <a:ext cx="9457690" cy="275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620" algn="just">
              <a:lnSpc>
                <a:spcPct val="100499"/>
              </a:lnSpc>
              <a:spcBef>
                <a:spcPts val="95"/>
              </a:spcBef>
            </a:pPr>
            <a:r>
              <a:rPr sz="2150" spc="-5" dirty="0">
                <a:latin typeface="Calibri"/>
                <a:cs typeface="Calibri"/>
              </a:rPr>
              <a:t>“Il mediatore </a:t>
            </a:r>
            <a:r>
              <a:rPr sz="2150" spc="5" dirty="0">
                <a:latin typeface="Calibri"/>
                <a:cs typeface="Calibri"/>
              </a:rPr>
              <a:t>è </a:t>
            </a:r>
            <a:r>
              <a:rPr sz="2150" dirty="0">
                <a:latin typeface="Calibri"/>
                <a:cs typeface="Calibri"/>
              </a:rPr>
              <a:t>la </a:t>
            </a:r>
            <a:r>
              <a:rPr sz="2150" spc="-5" dirty="0">
                <a:latin typeface="Calibri"/>
                <a:cs typeface="Calibri"/>
              </a:rPr>
              <a:t>persona </a:t>
            </a:r>
            <a:r>
              <a:rPr sz="2150" dirty="0">
                <a:latin typeface="Calibri"/>
                <a:cs typeface="Calibri"/>
              </a:rPr>
              <a:t>fisica che, </a:t>
            </a:r>
            <a:r>
              <a:rPr sz="2150" spc="-5" dirty="0">
                <a:latin typeface="Calibri"/>
                <a:cs typeface="Calibri"/>
              </a:rPr>
              <a:t>individualmente </a:t>
            </a:r>
            <a:r>
              <a:rPr sz="2150" spc="5" dirty="0">
                <a:latin typeface="Calibri"/>
                <a:cs typeface="Calibri"/>
              </a:rPr>
              <a:t>o </a:t>
            </a:r>
            <a:r>
              <a:rPr sz="2150" dirty="0">
                <a:latin typeface="Calibri"/>
                <a:cs typeface="Calibri"/>
              </a:rPr>
              <a:t>collegialmente, </a:t>
            </a:r>
            <a:r>
              <a:rPr sz="2150" spc="-15" dirty="0">
                <a:latin typeface="Calibri"/>
                <a:cs typeface="Calibri"/>
              </a:rPr>
              <a:t>svolge </a:t>
            </a:r>
            <a:r>
              <a:rPr sz="2150" dirty="0">
                <a:latin typeface="Calibri"/>
                <a:cs typeface="Calibri"/>
              </a:rPr>
              <a:t>la </a:t>
            </a:r>
            <a:r>
              <a:rPr sz="2150" spc="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mediazione, rimanendo </a:t>
            </a:r>
            <a:r>
              <a:rPr sz="2150" spc="-10" dirty="0">
                <a:latin typeface="Calibri"/>
                <a:cs typeface="Calibri"/>
              </a:rPr>
              <a:t>priva, </a:t>
            </a:r>
            <a:r>
              <a:rPr sz="2150" dirty="0">
                <a:latin typeface="Calibri"/>
                <a:cs typeface="Calibri"/>
              </a:rPr>
              <a:t>in ogni </a:t>
            </a:r>
            <a:r>
              <a:rPr sz="2150" spc="-10" dirty="0">
                <a:latin typeface="Calibri"/>
                <a:cs typeface="Calibri"/>
              </a:rPr>
              <a:t>caso, </a:t>
            </a:r>
            <a:r>
              <a:rPr sz="2150" spc="5" dirty="0">
                <a:latin typeface="Calibri"/>
                <a:cs typeface="Calibri"/>
              </a:rPr>
              <a:t>del </a:t>
            </a:r>
            <a:r>
              <a:rPr sz="2150" spc="-10" dirty="0">
                <a:latin typeface="Calibri"/>
                <a:cs typeface="Calibri"/>
              </a:rPr>
              <a:t>potere </a:t>
            </a:r>
            <a:r>
              <a:rPr sz="2150" dirty="0">
                <a:latin typeface="Calibri"/>
                <a:cs typeface="Calibri"/>
              </a:rPr>
              <a:t>di </a:t>
            </a:r>
            <a:r>
              <a:rPr sz="2150" spc="-5" dirty="0">
                <a:latin typeface="Calibri"/>
                <a:cs typeface="Calibri"/>
              </a:rPr>
              <a:t>rendere </a:t>
            </a:r>
            <a:r>
              <a:rPr sz="2150" dirty="0">
                <a:latin typeface="Calibri"/>
                <a:cs typeface="Calibri"/>
              </a:rPr>
              <a:t>giudizi </a:t>
            </a:r>
            <a:r>
              <a:rPr sz="2150" spc="5" dirty="0">
                <a:latin typeface="Calibri"/>
                <a:cs typeface="Calibri"/>
              </a:rPr>
              <a:t>o </a:t>
            </a:r>
            <a:r>
              <a:rPr sz="2150" dirty="0">
                <a:latin typeface="Calibri"/>
                <a:cs typeface="Calibri"/>
              </a:rPr>
              <a:t>decisioni </a:t>
            </a:r>
            <a:r>
              <a:rPr sz="2150" spc="5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vincolanti</a:t>
            </a:r>
            <a:r>
              <a:rPr sz="2150" dirty="0">
                <a:latin typeface="Calibri"/>
                <a:cs typeface="Calibri"/>
              </a:rPr>
              <a:t> </a:t>
            </a:r>
            <a:r>
              <a:rPr sz="2150" spc="5" dirty="0">
                <a:latin typeface="Calibri"/>
                <a:cs typeface="Calibri"/>
              </a:rPr>
              <a:t>per</a:t>
            </a:r>
            <a:r>
              <a:rPr sz="2150" spc="1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i</a:t>
            </a:r>
            <a:r>
              <a:rPr sz="2150" spc="5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destinatari</a:t>
            </a:r>
            <a:r>
              <a:rPr sz="2150" dirty="0">
                <a:latin typeface="Calibri"/>
                <a:cs typeface="Calibri"/>
              </a:rPr>
              <a:t> </a:t>
            </a:r>
            <a:r>
              <a:rPr sz="2150" spc="5" dirty="0">
                <a:latin typeface="Calibri"/>
                <a:cs typeface="Calibri"/>
              </a:rPr>
              <a:t>del</a:t>
            </a:r>
            <a:r>
              <a:rPr sz="2150" spc="10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procedimento</a:t>
            </a:r>
            <a:r>
              <a:rPr sz="2150" dirty="0">
                <a:latin typeface="Calibri"/>
                <a:cs typeface="Calibri"/>
              </a:rPr>
              <a:t> di</a:t>
            </a:r>
            <a:r>
              <a:rPr sz="2150" spc="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mediazione.</a:t>
            </a:r>
            <a:r>
              <a:rPr sz="2150" spc="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Quest’ultimo</a:t>
            </a:r>
            <a:r>
              <a:rPr sz="2150" spc="5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potrà </a:t>
            </a:r>
            <a:r>
              <a:rPr sz="215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svolgersi, </a:t>
            </a:r>
            <a:r>
              <a:rPr sz="2150" dirty="0">
                <a:latin typeface="Calibri"/>
                <a:cs typeface="Calibri"/>
              </a:rPr>
              <a:t>su </a:t>
            </a:r>
            <a:r>
              <a:rPr sz="2150" spc="-15" dirty="0">
                <a:latin typeface="Calibri"/>
                <a:cs typeface="Calibri"/>
              </a:rPr>
              <a:t>istanza </a:t>
            </a:r>
            <a:r>
              <a:rPr sz="2150" spc="-5" dirty="0">
                <a:latin typeface="Calibri"/>
                <a:cs typeface="Calibri"/>
              </a:rPr>
              <a:t>dell’interessato, presso </a:t>
            </a:r>
            <a:r>
              <a:rPr sz="2150" dirty="0">
                <a:latin typeface="Calibri"/>
                <a:cs typeface="Calibri"/>
              </a:rPr>
              <a:t>appositi </a:t>
            </a:r>
            <a:r>
              <a:rPr sz="2150" spc="-5" dirty="0">
                <a:latin typeface="Calibri"/>
                <a:cs typeface="Calibri"/>
              </a:rPr>
              <a:t>organismi, </a:t>
            </a:r>
            <a:r>
              <a:rPr sz="2150" dirty="0">
                <a:latin typeface="Calibri"/>
                <a:cs typeface="Calibri"/>
              </a:rPr>
              <a:t>iscritti in </a:t>
            </a:r>
            <a:r>
              <a:rPr sz="2150" spc="5" dirty="0">
                <a:latin typeface="Calibri"/>
                <a:cs typeface="Calibri"/>
              </a:rPr>
              <a:t>un </a:t>
            </a:r>
            <a:r>
              <a:rPr sz="2150" spc="-10" dirty="0">
                <a:latin typeface="Calibri"/>
                <a:cs typeface="Calibri"/>
              </a:rPr>
              <a:t>registro </a:t>
            </a:r>
            <a:r>
              <a:rPr sz="2150" spc="-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istituito</a:t>
            </a:r>
            <a:r>
              <a:rPr sz="2150" spc="50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con</a:t>
            </a:r>
            <a:r>
              <a:rPr sz="2150" spc="-20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decreto</a:t>
            </a:r>
            <a:r>
              <a:rPr sz="2150" spc="5" dirty="0">
                <a:latin typeface="Calibri"/>
                <a:cs typeface="Calibri"/>
              </a:rPr>
              <a:t> del</a:t>
            </a:r>
            <a:r>
              <a:rPr sz="2150" spc="-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Ministro</a:t>
            </a:r>
            <a:r>
              <a:rPr sz="2150" spc="1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della</a:t>
            </a:r>
            <a:r>
              <a:rPr sz="2150" spc="15" dirty="0">
                <a:latin typeface="Calibri"/>
                <a:cs typeface="Calibri"/>
              </a:rPr>
              <a:t> </a:t>
            </a:r>
            <a:r>
              <a:rPr sz="2150" spc="-20" dirty="0">
                <a:latin typeface="Calibri"/>
                <a:cs typeface="Calibri"/>
              </a:rPr>
              <a:t>giustizia.”</a:t>
            </a:r>
            <a:endParaRPr sz="21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5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2050" i="1" spc="-5" dirty="0">
                <a:latin typeface="Calibri"/>
                <a:cs typeface="Calibri"/>
              </a:rPr>
              <a:t>Perché </a:t>
            </a:r>
            <a:r>
              <a:rPr sz="2050" i="1" dirty="0">
                <a:latin typeface="Calibri"/>
                <a:cs typeface="Calibri"/>
              </a:rPr>
              <a:t>si </a:t>
            </a:r>
            <a:r>
              <a:rPr sz="2050" i="1" spc="-5" dirty="0">
                <a:latin typeface="Calibri"/>
                <a:cs typeface="Calibri"/>
              </a:rPr>
              <a:t>possa </a:t>
            </a:r>
            <a:r>
              <a:rPr sz="2050" i="1" spc="-15" dirty="0">
                <a:latin typeface="Calibri"/>
                <a:cs typeface="Calibri"/>
              </a:rPr>
              <a:t>far </a:t>
            </a:r>
            <a:r>
              <a:rPr sz="2050" i="1" spc="-5" dirty="0">
                <a:latin typeface="Calibri"/>
                <a:cs typeface="Calibri"/>
              </a:rPr>
              <a:t>ricorso alla mediazione </a:t>
            </a:r>
            <a:r>
              <a:rPr sz="2050" i="1" dirty="0">
                <a:latin typeface="Calibri"/>
                <a:cs typeface="Calibri"/>
              </a:rPr>
              <a:t>è </a:t>
            </a:r>
            <a:r>
              <a:rPr sz="2050" i="1" spc="-5" dirty="0">
                <a:latin typeface="Calibri"/>
                <a:cs typeface="Calibri"/>
              </a:rPr>
              <a:t>necessario </a:t>
            </a:r>
            <a:r>
              <a:rPr sz="2050" i="1" dirty="0">
                <a:latin typeface="Calibri"/>
                <a:cs typeface="Calibri"/>
              </a:rPr>
              <a:t>inserire </a:t>
            </a:r>
            <a:r>
              <a:rPr sz="2050" i="1" spc="-5" dirty="0">
                <a:latin typeface="Calibri"/>
                <a:cs typeface="Calibri"/>
              </a:rPr>
              <a:t>negli </a:t>
            </a:r>
            <a:r>
              <a:rPr sz="2050" i="1" spc="-10" dirty="0">
                <a:latin typeface="Calibri"/>
                <a:cs typeface="Calibri"/>
              </a:rPr>
              <a:t>atti </a:t>
            </a:r>
            <a:r>
              <a:rPr sz="2050" i="1" spc="-5" dirty="0">
                <a:latin typeface="Calibri"/>
                <a:cs typeface="Calibri"/>
              </a:rPr>
              <a:t>clausole </a:t>
            </a:r>
            <a:r>
              <a:rPr sz="2050" i="1" dirty="0">
                <a:latin typeface="Calibri"/>
                <a:cs typeface="Calibri"/>
              </a:rPr>
              <a:t>di </a:t>
            </a:r>
            <a:r>
              <a:rPr sz="2050" i="1" spc="5" dirty="0">
                <a:latin typeface="Calibri"/>
                <a:cs typeface="Calibri"/>
              </a:rPr>
              <a:t> </a:t>
            </a:r>
            <a:r>
              <a:rPr sz="2050" i="1" dirty="0">
                <a:latin typeface="Calibri"/>
                <a:cs typeface="Calibri"/>
              </a:rPr>
              <a:t>mediazione.</a:t>
            </a:r>
            <a:endParaRPr sz="2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14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576968" y="1561591"/>
            <a:ext cx="9455150" cy="3528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50" spc="-5" dirty="0">
                <a:latin typeface="Calibri"/>
                <a:cs typeface="Calibri"/>
              </a:rPr>
              <a:t>Con</a:t>
            </a:r>
            <a:r>
              <a:rPr sz="2050" spc="32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riferimento</a:t>
            </a:r>
            <a:r>
              <a:rPr sz="2050" spc="32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alla</a:t>
            </a:r>
            <a:r>
              <a:rPr sz="2050" spc="32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clausola</a:t>
            </a:r>
            <a:r>
              <a:rPr sz="2050" spc="32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3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mediazione</a:t>
            </a:r>
            <a:r>
              <a:rPr sz="2050" spc="31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inserita</a:t>
            </a:r>
            <a:r>
              <a:rPr sz="2050" spc="325" dirty="0">
                <a:latin typeface="Calibri"/>
                <a:cs typeface="Calibri"/>
              </a:rPr>
              <a:t> </a:t>
            </a:r>
            <a:r>
              <a:rPr sz="2050" spc="-25" dirty="0">
                <a:latin typeface="Calibri"/>
                <a:cs typeface="Calibri"/>
              </a:rPr>
              <a:t>nell’atto</a:t>
            </a:r>
            <a:r>
              <a:rPr sz="2050" spc="32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costitutivo/</a:t>
            </a:r>
            <a:r>
              <a:rPr sz="2050" spc="32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statuto</a:t>
            </a:r>
            <a:r>
              <a:rPr sz="2050" spc="32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33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un </a:t>
            </a:r>
            <a:r>
              <a:rPr sz="2050" spc="-4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ente,occorre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definire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spc="-25" dirty="0">
                <a:latin typeface="Calibri"/>
                <a:cs typeface="Calibri"/>
              </a:rPr>
              <a:t>l’ambito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applicazione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domandarsi</a:t>
            </a:r>
            <a:r>
              <a:rPr sz="2050" spc="-2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su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cosa</a:t>
            </a:r>
            <a:r>
              <a:rPr sz="2050" spc="-5" dirty="0">
                <a:latin typeface="Calibri"/>
                <a:cs typeface="Calibri"/>
              </a:rPr>
              <a:t> possa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operare.</a:t>
            </a:r>
            <a:endParaRPr sz="20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800" dirty="0">
              <a:latin typeface="Calibri"/>
              <a:cs typeface="Calibri"/>
            </a:endParaRPr>
          </a:p>
          <a:p>
            <a:pPr marL="12700" marR="5715">
              <a:lnSpc>
                <a:spcPct val="100000"/>
              </a:lnSpc>
            </a:pPr>
            <a:r>
              <a:rPr sz="2050" dirty="0">
                <a:latin typeface="Calibri"/>
                <a:cs typeface="Calibri"/>
              </a:rPr>
              <a:t>Si</a:t>
            </a:r>
            <a:r>
              <a:rPr sz="2050" spc="14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precisa</a:t>
            </a:r>
            <a:r>
              <a:rPr sz="2050" spc="14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che</a:t>
            </a:r>
            <a:r>
              <a:rPr sz="2050" spc="14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la</a:t>
            </a:r>
            <a:r>
              <a:rPr sz="2050" spc="15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clausola</a:t>
            </a:r>
            <a:r>
              <a:rPr sz="2050" spc="15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può</a:t>
            </a:r>
            <a:r>
              <a:rPr sz="2050" spc="1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essere</a:t>
            </a:r>
            <a:r>
              <a:rPr sz="2050" spc="1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inserita</a:t>
            </a:r>
            <a:r>
              <a:rPr sz="2050" spc="15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sia</a:t>
            </a:r>
            <a:r>
              <a:rPr sz="2050" spc="15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in</a:t>
            </a:r>
            <a:r>
              <a:rPr sz="2050" spc="140" dirty="0">
                <a:latin typeface="Calibri"/>
                <a:cs typeface="Calibri"/>
              </a:rPr>
              <a:t> </a:t>
            </a:r>
            <a:r>
              <a:rPr sz="2050" spc="-25" dirty="0">
                <a:latin typeface="Calibri"/>
                <a:cs typeface="Calibri"/>
              </a:rPr>
              <a:t>atto</a:t>
            </a:r>
            <a:r>
              <a:rPr sz="2050" spc="1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costitutivo</a:t>
            </a:r>
            <a:r>
              <a:rPr sz="2050" spc="15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e</a:t>
            </a:r>
            <a:r>
              <a:rPr sz="2050" spc="1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statuto</a:t>
            </a:r>
            <a:r>
              <a:rPr sz="2050" spc="1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redatto</a:t>
            </a:r>
            <a:r>
              <a:rPr sz="2050" spc="15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per </a:t>
            </a:r>
            <a:r>
              <a:rPr sz="2050" spc="-450" dirty="0">
                <a:latin typeface="Calibri"/>
                <a:cs typeface="Calibri"/>
              </a:rPr>
              <a:t> </a:t>
            </a:r>
            <a:r>
              <a:rPr sz="2050" spc="-25" dirty="0">
                <a:latin typeface="Calibri"/>
                <a:cs typeface="Calibri"/>
              </a:rPr>
              <a:t>atto</a:t>
            </a:r>
            <a:r>
              <a:rPr sz="2050" spc="-5" dirty="0">
                <a:latin typeface="Calibri"/>
                <a:cs typeface="Calibri"/>
              </a:rPr>
              <a:t> pubblico</a:t>
            </a:r>
            <a:r>
              <a:rPr sz="2050" dirty="0">
                <a:latin typeface="Calibri"/>
                <a:cs typeface="Calibri"/>
              </a:rPr>
              <a:t> ,</a:t>
            </a:r>
            <a:r>
              <a:rPr sz="2050" spc="-5" dirty="0">
                <a:latin typeface="Calibri"/>
                <a:cs typeface="Calibri"/>
              </a:rPr>
              <a:t> sia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redatto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per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scrittura </a:t>
            </a:r>
            <a:r>
              <a:rPr sz="2050" spc="-15" dirty="0">
                <a:latin typeface="Calibri"/>
                <a:cs typeface="Calibri"/>
              </a:rPr>
              <a:t>privata,</a:t>
            </a:r>
            <a:r>
              <a:rPr sz="2050" spc="2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eventualmente</a:t>
            </a:r>
            <a:r>
              <a:rPr sz="2050" spc="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registrata.</a:t>
            </a:r>
            <a:endParaRPr sz="20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50" spc="-10" dirty="0">
                <a:latin typeface="Calibri"/>
                <a:cs typeface="Calibri"/>
              </a:rPr>
              <a:t>Questo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permette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qualsiasi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ente</a:t>
            </a:r>
            <a:r>
              <a:rPr sz="2050" spc="2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inserire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queste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clausole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nei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propri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atti.</a:t>
            </a:r>
            <a:endParaRPr sz="20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00" dirty="0">
              <a:latin typeface="Calibri"/>
              <a:cs typeface="Calibri"/>
            </a:endParaRPr>
          </a:p>
          <a:p>
            <a:pPr marL="12700" marR="6350">
              <a:lnSpc>
                <a:spcPct val="100000"/>
              </a:lnSpc>
              <a:spcBef>
                <a:spcPts val="5"/>
              </a:spcBef>
            </a:pPr>
            <a:r>
              <a:rPr sz="2050" spc="-5" dirty="0">
                <a:latin typeface="Calibri"/>
                <a:cs typeface="Calibri"/>
              </a:rPr>
              <a:t>Il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beneficio</a:t>
            </a:r>
            <a:r>
              <a:rPr sz="2050" spc="1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derivante</a:t>
            </a:r>
            <a:r>
              <a:rPr sz="2050" spc="1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dalla</a:t>
            </a:r>
            <a:r>
              <a:rPr sz="2050" spc="2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clausola</a:t>
            </a:r>
            <a:r>
              <a:rPr sz="2050" spc="1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è</a:t>
            </a:r>
            <a:r>
              <a:rPr sz="2050" spc="2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legato</a:t>
            </a:r>
            <a:r>
              <a:rPr sz="2050" spc="1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alla</a:t>
            </a:r>
            <a:r>
              <a:rPr sz="2050" spc="1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volontarietà</a:t>
            </a:r>
            <a:r>
              <a:rPr sz="2050" spc="2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dell’istituto.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Unico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obbligo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è </a:t>
            </a:r>
            <a:r>
              <a:rPr sz="2050" spc="-44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solo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quello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deposito della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domanda.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4692" y="1094028"/>
            <a:ext cx="9456420" cy="3307829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2050" spc="-10" dirty="0">
                <a:latin typeface="Calibri"/>
                <a:cs typeface="Calibri"/>
              </a:rPr>
              <a:t>Rappresenta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una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scelta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auspicabile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per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numerosi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motivi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:</a:t>
            </a:r>
          </a:p>
          <a:p>
            <a:pPr marL="70485" marR="5978525">
              <a:lnSpc>
                <a:spcPct val="120000"/>
              </a:lnSpc>
            </a:pPr>
            <a:r>
              <a:rPr sz="2050" spc="-5" dirty="0">
                <a:latin typeface="Calibri"/>
                <a:cs typeface="Calibri"/>
              </a:rPr>
              <a:t>economici</a:t>
            </a:r>
            <a:r>
              <a:rPr sz="2050" dirty="0">
                <a:latin typeface="Calibri"/>
                <a:cs typeface="Calibri"/>
              </a:rPr>
              <a:t> ( </a:t>
            </a:r>
            <a:r>
              <a:rPr sz="2050" spc="-5" dirty="0">
                <a:latin typeface="Calibri"/>
                <a:cs typeface="Calibri"/>
              </a:rPr>
              <a:t>il </a:t>
            </a:r>
            <a:r>
              <a:rPr sz="2050" spc="-20" dirty="0">
                <a:latin typeface="Calibri"/>
                <a:cs typeface="Calibri"/>
              </a:rPr>
              <a:t>costo </a:t>
            </a:r>
            <a:r>
              <a:rPr sz="2050" dirty="0">
                <a:latin typeface="Calibri"/>
                <a:cs typeface="Calibri"/>
              </a:rPr>
              <a:t>è </a:t>
            </a:r>
            <a:r>
              <a:rPr sz="2050" spc="-10" dirty="0">
                <a:latin typeface="Calibri"/>
                <a:cs typeface="Calibri"/>
              </a:rPr>
              <a:t>modesto </a:t>
            </a:r>
            <a:r>
              <a:rPr sz="2050" dirty="0">
                <a:latin typeface="Calibri"/>
                <a:cs typeface="Calibri"/>
              </a:rPr>
              <a:t>) </a:t>
            </a:r>
            <a:r>
              <a:rPr sz="2050" spc="-4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tempestività</a:t>
            </a:r>
            <a:endParaRPr sz="2050" dirty="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490"/>
              </a:spcBef>
            </a:pPr>
            <a:r>
              <a:rPr sz="2050" spc="-5" dirty="0">
                <a:latin typeface="Calibri"/>
                <a:cs typeface="Calibri"/>
              </a:rPr>
              <a:t>desiderio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esperire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altri</a:t>
            </a:r>
            <a:r>
              <a:rPr sz="2050" spc="2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mezzi</a:t>
            </a:r>
            <a:r>
              <a:rPr sz="2050" spc="-2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alternativi</a:t>
            </a:r>
            <a:r>
              <a:rPr sz="2050" spc="4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prima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inasprire</a:t>
            </a:r>
            <a:r>
              <a:rPr sz="2050" dirty="0">
                <a:latin typeface="Calibri"/>
                <a:cs typeface="Calibri"/>
              </a:rPr>
              <a:t> 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toni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conflitto</a:t>
            </a:r>
            <a:endParaRPr sz="2050" dirty="0">
              <a:latin typeface="Calibri"/>
              <a:cs typeface="Calibri"/>
            </a:endParaRPr>
          </a:p>
          <a:p>
            <a:pPr marL="12700" marR="5080" indent="59055">
              <a:lnSpc>
                <a:spcPct val="100499"/>
              </a:lnSpc>
              <a:spcBef>
                <a:spcPts val="480"/>
              </a:spcBef>
              <a:tabLst>
                <a:tab pos="1122045" algn="l"/>
                <a:tab pos="1464310" algn="l"/>
                <a:tab pos="2191385" algn="l"/>
                <a:tab pos="3082925" algn="l"/>
                <a:tab pos="3740150" algn="l"/>
                <a:tab pos="4815840" algn="l"/>
                <a:tab pos="6215380" algn="l"/>
                <a:tab pos="7135495" algn="l"/>
                <a:tab pos="7607934" algn="l"/>
                <a:tab pos="9246235" algn="l"/>
              </a:tabLst>
            </a:pPr>
            <a:r>
              <a:rPr sz="2050" spc="-5" dirty="0">
                <a:latin typeface="Calibri"/>
                <a:cs typeface="Calibri"/>
              </a:rPr>
              <a:t>e</a:t>
            </a:r>
            <a:r>
              <a:rPr sz="2050" dirty="0">
                <a:latin typeface="Calibri"/>
                <a:cs typeface="Calibri"/>
              </a:rPr>
              <a:t>s</a:t>
            </a:r>
            <a:r>
              <a:rPr sz="2050" spc="-5" dirty="0">
                <a:latin typeface="Calibri"/>
                <a:cs typeface="Calibri"/>
              </a:rPr>
              <a:t>i</a:t>
            </a:r>
            <a:r>
              <a:rPr sz="2050" spc="-20" dirty="0">
                <a:latin typeface="Calibri"/>
                <a:cs typeface="Calibri"/>
              </a:rPr>
              <a:t>g</a:t>
            </a:r>
            <a:r>
              <a:rPr sz="2050" spc="-5" dirty="0">
                <a:latin typeface="Calibri"/>
                <a:cs typeface="Calibri"/>
              </a:rPr>
              <a:t>e</a:t>
            </a:r>
            <a:r>
              <a:rPr sz="2050" dirty="0">
                <a:latin typeface="Calibri"/>
                <a:cs typeface="Calibri"/>
              </a:rPr>
              <a:t>n</a:t>
            </a:r>
            <a:r>
              <a:rPr sz="2050" spc="-35" dirty="0">
                <a:latin typeface="Calibri"/>
                <a:cs typeface="Calibri"/>
              </a:rPr>
              <a:t>z</a:t>
            </a:r>
            <a:r>
              <a:rPr sz="2050" dirty="0">
                <a:latin typeface="Calibri"/>
                <a:cs typeface="Calibri"/>
              </a:rPr>
              <a:t>a</a:t>
            </a:r>
            <a:r>
              <a:rPr sz="2050" dirty="0">
                <a:latin typeface="Times New Roman"/>
                <a:cs typeface="Times New Roman"/>
              </a:rPr>
              <a:t>	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dirty="0">
                <a:latin typeface="Times New Roman"/>
                <a:cs typeface="Times New Roman"/>
              </a:rPr>
              <a:t>	</a:t>
            </a:r>
            <a:r>
              <a:rPr sz="2050" dirty="0">
                <a:latin typeface="Calibri"/>
                <a:cs typeface="Calibri"/>
              </a:rPr>
              <a:t>p</a:t>
            </a:r>
            <a:r>
              <a:rPr sz="2050" spc="-5" dirty="0">
                <a:latin typeface="Calibri"/>
                <a:cs typeface="Calibri"/>
              </a:rPr>
              <a:t>o</a:t>
            </a:r>
            <a:r>
              <a:rPr sz="2050" spc="-30" dirty="0">
                <a:latin typeface="Calibri"/>
                <a:cs typeface="Calibri"/>
              </a:rPr>
              <a:t>t</a:t>
            </a:r>
            <a:r>
              <a:rPr sz="2050" spc="-5" dirty="0">
                <a:latin typeface="Calibri"/>
                <a:cs typeface="Calibri"/>
              </a:rPr>
              <a:t>e</a:t>
            </a:r>
            <a:r>
              <a:rPr sz="2050" dirty="0">
                <a:latin typeface="Calibri"/>
                <a:cs typeface="Calibri"/>
              </a:rPr>
              <a:t>r</a:t>
            </a:r>
            <a:r>
              <a:rPr sz="2050" dirty="0">
                <a:latin typeface="Times New Roman"/>
                <a:cs typeface="Times New Roman"/>
              </a:rPr>
              <a:t>	</a:t>
            </a:r>
            <a:r>
              <a:rPr sz="2050" spc="-20" dirty="0">
                <a:latin typeface="Calibri"/>
                <a:cs typeface="Calibri"/>
              </a:rPr>
              <a:t>g</a:t>
            </a:r>
            <a:r>
              <a:rPr sz="2050" spc="-5" dirty="0">
                <a:latin typeface="Calibri"/>
                <a:cs typeface="Calibri"/>
              </a:rPr>
              <a:t>o</a:t>
            </a:r>
            <a:r>
              <a:rPr sz="2050" dirty="0">
                <a:latin typeface="Calibri"/>
                <a:cs typeface="Calibri"/>
              </a:rPr>
              <a:t>d</a:t>
            </a:r>
            <a:r>
              <a:rPr sz="2050" spc="-5" dirty="0">
                <a:latin typeface="Calibri"/>
                <a:cs typeface="Calibri"/>
              </a:rPr>
              <a:t>e</a:t>
            </a:r>
            <a:r>
              <a:rPr sz="2050" spc="-20" dirty="0">
                <a:latin typeface="Calibri"/>
                <a:cs typeface="Calibri"/>
              </a:rPr>
              <a:t>r</a:t>
            </a:r>
            <a:r>
              <a:rPr sz="2050" dirty="0">
                <a:latin typeface="Calibri"/>
                <a:cs typeface="Calibri"/>
              </a:rPr>
              <a:t>e</a:t>
            </a:r>
            <a:r>
              <a:rPr sz="2050" dirty="0">
                <a:latin typeface="Times New Roman"/>
                <a:cs typeface="Times New Roman"/>
              </a:rPr>
              <a:t>	</a:t>
            </a:r>
            <a:r>
              <a:rPr sz="2050" dirty="0">
                <a:latin typeface="Calibri"/>
                <a:cs typeface="Calibri"/>
              </a:rPr>
              <a:t>d</a:t>
            </a:r>
            <a:r>
              <a:rPr sz="2050" spc="-5" dirty="0">
                <a:latin typeface="Calibri"/>
                <a:cs typeface="Calibri"/>
              </a:rPr>
              <a:t>ell</a:t>
            </a:r>
            <a:r>
              <a:rPr sz="2050" dirty="0">
                <a:latin typeface="Calibri"/>
                <a:cs typeface="Calibri"/>
              </a:rPr>
              <a:t>a</a:t>
            </a:r>
            <a:r>
              <a:rPr sz="2050" dirty="0">
                <a:latin typeface="Times New Roman"/>
                <a:cs typeface="Times New Roman"/>
              </a:rPr>
              <a:t>	</a:t>
            </a:r>
            <a:r>
              <a:rPr sz="2050" spc="5" dirty="0">
                <a:latin typeface="Calibri"/>
                <a:cs typeface="Calibri"/>
              </a:rPr>
              <a:t>m</a:t>
            </a:r>
            <a:r>
              <a:rPr sz="2050" dirty="0">
                <a:latin typeface="Calibri"/>
                <a:cs typeface="Calibri"/>
              </a:rPr>
              <a:t>a</a:t>
            </a:r>
            <a:r>
              <a:rPr sz="2050" spc="-15" dirty="0">
                <a:latin typeface="Calibri"/>
                <a:cs typeface="Calibri"/>
              </a:rPr>
              <a:t>s</a:t>
            </a:r>
            <a:r>
              <a:rPr sz="2050" dirty="0">
                <a:latin typeface="Calibri"/>
                <a:cs typeface="Calibri"/>
              </a:rPr>
              <a:t>s</a:t>
            </a:r>
            <a:r>
              <a:rPr sz="2050" spc="-5" dirty="0">
                <a:latin typeface="Calibri"/>
                <a:cs typeface="Calibri"/>
              </a:rPr>
              <a:t>i</a:t>
            </a:r>
            <a:r>
              <a:rPr sz="2050" spc="5" dirty="0">
                <a:latin typeface="Calibri"/>
                <a:cs typeface="Calibri"/>
              </a:rPr>
              <a:t>m</a:t>
            </a:r>
            <a:r>
              <a:rPr sz="2050" dirty="0">
                <a:latin typeface="Calibri"/>
                <a:cs typeface="Calibri"/>
              </a:rPr>
              <a:t>a</a:t>
            </a:r>
            <a:r>
              <a:rPr sz="2050" dirty="0">
                <a:latin typeface="Times New Roman"/>
                <a:cs typeface="Times New Roman"/>
              </a:rPr>
              <a:t>	</a:t>
            </a:r>
            <a:r>
              <a:rPr sz="2050" spc="5" dirty="0">
                <a:latin typeface="Calibri"/>
                <a:cs typeface="Calibri"/>
              </a:rPr>
              <a:t>r</a:t>
            </a:r>
            <a:r>
              <a:rPr sz="2050" spc="-5" dirty="0">
                <a:latin typeface="Calibri"/>
                <a:cs typeface="Calibri"/>
              </a:rPr>
              <a:t>i</a:t>
            </a:r>
            <a:r>
              <a:rPr sz="2050" dirty="0">
                <a:latin typeface="Calibri"/>
                <a:cs typeface="Calibri"/>
              </a:rPr>
              <a:t>s</a:t>
            </a:r>
            <a:r>
              <a:rPr sz="2050" spc="-15" dirty="0">
                <a:latin typeface="Calibri"/>
                <a:cs typeface="Calibri"/>
              </a:rPr>
              <a:t>e</a:t>
            </a:r>
            <a:r>
              <a:rPr sz="2050" spc="25" dirty="0">
                <a:latin typeface="Calibri"/>
                <a:cs typeface="Calibri"/>
              </a:rPr>
              <a:t>r</a:t>
            </a:r>
            <a:r>
              <a:rPr sz="2050" spc="-40" dirty="0">
                <a:latin typeface="Calibri"/>
                <a:cs typeface="Calibri"/>
              </a:rPr>
              <a:t>v</a:t>
            </a:r>
            <a:r>
              <a:rPr sz="2050" spc="-25" dirty="0">
                <a:latin typeface="Calibri"/>
                <a:cs typeface="Calibri"/>
              </a:rPr>
              <a:t>a</a:t>
            </a:r>
            <a:r>
              <a:rPr sz="2050" spc="-20" dirty="0">
                <a:latin typeface="Calibri"/>
                <a:cs typeface="Calibri"/>
              </a:rPr>
              <a:t>t</a:t>
            </a:r>
            <a:r>
              <a:rPr sz="2050" spc="-25" dirty="0">
                <a:latin typeface="Calibri"/>
                <a:cs typeface="Calibri"/>
              </a:rPr>
              <a:t>e</a:t>
            </a:r>
            <a:r>
              <a:rPr sz="2050" spc="15" dirty="0">
                <a:latin typeface="Calibri"/>
                <a:cs typeface="Calibri"/>
              </a:rPr>
              <a:t>z</a:t>
            </a:r>
            <a:r>
              <a:rPr sz="2050" spc="-35" dirty="0">
                <a:latin typeface="Calibri"/>
                <a:cs typeface="Calibri"/>
              </a:rPr>
              <a:t>z</a:t>
            </a:r>
            <a:r>
              <a:rPr sz="2050" dirty="0">
                <a:latin typeface="Calibri"/>
                <a:cs typeface="Calibri"/>
              </a:rPr>
              <a:t>a</a:t>
            </a:r>
            <a:r>
              <a:rPr sz="2050" dirty="0">
                <a:latin typeface="Times New Roman"/>
                <a:cs typeface="Times New Roman"/>
              </a:rPr>
              <a:t>	</a:t>
            </a:r>
            <a:r>
              <a:rPr sz="2050" dirty="0">
                <a:latin typeface="Calibri"/>
                <a:cs typeface="Calibri"/>
              </a:rPr>
              <a:t>p</a:t>
            </a:r>
            <a:r>
              <a:rPr sz="2050" spc="-35" dirty="0">
                <a:latin typeface="Calibri"/>
                <a:cs typeface="Calibri"/>
              </a:rPr>
              <a:t>r</a:t>
            </a:r>
            <a:r>
              <a:rPr sz="2050" spc="-5" dirty="0">
                <a:latin typeface="Calibri"/>
                <a:cs typeface="Calibri"/>
              </a:rPr>
              <a:t>o</a:t>
            </a:r>
            <a:r>
              <a:rPr sz="2050" spc="-15" dirty="0">
                <a:latin typeface="Calibri"/>
                <a:cs typeface="Calibri"/>
              </a:rPr>
              <a:t>p</a:t>
            </a:r>
            <a:r>
              <a:rPr sz="2050" spc="5" dirty="0">
                <a:latin typeface="Calibri"/>
                <a:cs typeface="Calibri"/>
              </a:rPr>
              <a:t>r</a:t>
            </a:r>
            <a:r>
              <a:rPr sz="2050" spc="-5" dirty="0">
                <a:latin typeface="Calibri"/>
                <a:cs typeface="Calibri"/>
              </a:rPr>
              <a:t>i</a:t>
            </a:r>
            <a:r>
              <a:rPr sz="2050" dirty="0">
                <a:latin typeface="Calibri"/>
                <a:cs typeface="Calibri"/>
              </a:rPr>
              <a:t>a</a:t>
            </a:r>
            <a:r>
              <a:rPr sz="2050" dirty="0">
                <a:latin typeface="Times New Roman"/>
                <a:cs typeface="Times New Roman"/>
              </a:rPr>
              <a:t>	</a:t>
            </a:r>
            <a:r>
              <a:rPr sz="2050" dirty="0">
                <a:latin typeface="Calibri"/>
                <a:cs typeface="Calibri"/>
              </a:rPr>
              <a:t>d</a:t>
            </a:r>
            <a:r>
              <a:rPr sz="2050" spc="-15" dirty="0">
                <a:latin typeface="Calibri"/>
                <a:cs typeface="Calibri"/>
              </a:rPr>
              <a:t>e</a:t>
            </a:r>
            <a:r>
              <a:rPr sz="2050" dirty="0">
                <a:latin typeface="Calibri"/>
                <a:cs typeface="Calibri"/>
              </a:rPr>
              <a:t>l</a:t>
            </a:r>
            <a:r>
              <a:rPr sz="2050" dirty="0">
                <a:latin typeface="Times New Roman"/>
                <a:cs typeface="Times New Roman"/>
              </a:rPr>
              <a:t>	</a:t>
            </a:r>
            <a:r>
              <a:rPr sz="2050" dirty="0">
                <a:latin typeface="Calibri"/>
                <a:cs typeface="Calibri"/>
              </a:rPr>
              <a:t>p</a:t>
            </a:r>
            <a:r>
              <a:rPr sz="2050" spc="-35" dirty="0">
                <a:latin typeface="Calibri"/>
                <a:cs typeface="Calibri"/>
              </a:rPr>
              <a:t>r</a:t>
            </a:r>
            <a:r>
              <a:rPr sz="2050" spc="-5" dirty="0">
                <a:latin typeface="Calibri"/>
                <a:cs typeface="Calibri"/>
              </a:rPr>
              <a:t>oce</a:t>
            </a:r>
            <a:r>
              <a:rPr sz="2050" dirty="0">
                <a:latin typeface="Calibri"/>
                <a:cs typeface="Calibri"/>
              </a:rPr>
              <a:t>d</a:t>
            </a:r>
            <a:r>
              <a:rPr sz="2050" spc="-5" dirty="0">
                <a:latin typeface="Calibri"/>
                <a:cs typeface="Calibri"/>
              </a:rPr>
              <a:t>i</a:t>
            </a:r>
            <a:r>
              <a:rPr sz="2050" spc="5" dirty="0">
                <a:latin typeface="Calibri"/>
                <a:cs typeface="Calibri"/>
              </a:rPr>
              <a:t>m</a:t>
            </a:r>
            <a:r>
              <a:rPr sz="2050" spc="-5" dirty="0">
                <a:latin typeface="Calibri"/>
                <a:cs typeface="Calibri"/>
              </a:rPr>
              <a:t>e</a:t>
            </a:r>
            <a:r>
              <a:rPr sz="2050" spc="-25" dirty="0">
                <a:latin typeface="Calibri"/>
                <a:cs typeface="Calibri"/>
              </a:rPr>
              <a:t>n</a:t>
            </a:r>
            <a:r>
              <a:rPr sz="2050" spc="-30" dirty="0">
                <a:latin typeface="Calibri"/>
                <a:cs typeface="Calibri"/>
              </a:rPr>
              <a:t>t</a:t>
            </a:r>
            <a:r>
              <a:rPr sz="2050" dirty="0">
                <a:latin typeface="Calibri"/>
                <a:cs typeface="Calibri"/>
              </a:rPr>
              <a:t>o</a:t>
            </a:r>
            <a:r>
              <a:rPr sz="2050" dirty="0">
                <a:latin typeface="Times New Roman"/>
                <a:cs typeface="Times New Roman"/>
              </a:rPr>
              <a:t>	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spc="-5" dirty="0">
                <a:latin typeface="Calibri"/>
                <a:cs typeface="Calibri"/>
              </a:rPr>
              <a:t>mediazione.</a:t>
            </a:r>
            <a:endParaRPr sz="20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950" dirty="0">
              <a:latin typeface="Calibri"/>
              <a:cs typeface="Calibri"/>
            </a:endParaRPr>
          </a:p>
          <a:p>
            <a:pPr marL="12700" marR="7620">
              <a:lnSpc>
                <a:spcPct val="100000"/>
              </a:lnSpc>
            </a:pPr>
            <a:r>
              <a:rPr sz="2050" spc="-5" dirty="0" err="1">
                <a:latin typeface="Calibri"/>
                <a:cs typeface="Calibri"/>
              </a:rPr>
              <a:t>Clausole</a:t>
            </a:r>
            <a:r>
              <a:rPr sz="2050" spc="5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questo</a:t>
            </a:r>
            <a:r>
              <a:rPr sz="2050" spc="5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tipo</a:t>
            </a:r>
            <a:r>
              <a:rPr sz="2050" spc="5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possono</a:t>
            </a:r>
            <a:r>
              <a:rPr sz="2050" spc="5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limitare</a:t>
            </a:r>
            <a:r>
              <a:rPr sz="2050" spc="5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azioni</a:t>
            </a:r>
            <a:r>
              <a:rPr sz="2050" spc="5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responsabilità</a:t>
            </a:r>
            <a:r>
              <a:rPr sz="2050" spc="5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nei</a:t>
            </a:r>
            <a:r>
              <a:rPr sz="2050" spc="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confronti</a:t>
            </a:r>
            <a:r>
              <a:rPr sz="2050" spc="5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organi</a:t>
            </a:r>
            <a:r>
              <a:rPr sz="2050" spc="5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4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controllo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amministrativi.</a:t>
            </a:r>
            <a:endParaRPr sz="205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15</a:t>
            </a:fld>
            <a:endParaRPr spc="1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50597" y="2694432"/>
            <a:ext cx="6713219" cy="180898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8495" y="1408867"/>
            <a:ext cx="2507615" cy="3390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50" b="0" i="1" u="heavy" spc="-5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Azioni</a:t>
            </a:r>
            <a:r>
              <a:rPr sz="2050" b="0" i="1" u="heavy" spc="-7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050" b="0" i="1" u="heavy" spc="-4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di</a:t>
            </a:r>
            <a:r>
              <a:rPr sz="2050" b="0" i="1" u="heavy" spc="-6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050" b="0" i="1" u="heavy" spc="-5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responsabilità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16</a:t>
            </a:fld>
            <a:endParaRPr spc="1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4692" y="636523"/>
            <a:ext cx="6654800" cy="338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50" b="0" spc="-5" dirty="0">
                <a:solidFill>
                  <a:srgbClr val="000000"/>
                </a:solidFill>
                <a:latin typeface="Calibri"/>
                <a:cs typeface="Calibri"/>
              </a:rPr>
              <a:t>Nel</a:t>
            </a:r>
            <a:r>
              <a:rPr sz="2050"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50" b="0" spc="-10" dirty="0">
                <a:solidFill>
                  <a:srgbClr val="000000"/>
                </a:solidFill>
                <a:latin typeface="Calibri"/>
                <a:cs typeface="Calibri"/>
              </a:rPr>
              <a:t>definire</a:t>
            </a:r>
            <a:r>
              <a:rPr sz="2050" b="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50" b="0" spc="-5" dirty="0">
                <a:solidFill>
                  <a:srgbClr val="000000"/>
                </a:solidFill>
                <a:latin typeface="Calibri"/>
                <a:cs typeface="Calibri"/>
              </a:rPr>
              <a:t>la</a:t>
            </a:r>
            <a:r>
              <a:rPr sz="2050" b="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50" b="0" spc="-5" dirty="0">
                <a:solidFill>
                  <a:srgbClr val="000000"/>
                </a:solidFill>
                <a:latin typeface="Calibri"/>
                <a:cs typeface="Calibri"/>
              </a:rPr>
              <a:t>clausola </a:t>
            </a:r>
            <a:r>
              <a:rPr sz="2050" b="0" dirty="0">
                <a:solidFill>
                  <a:srgbClr val="000000"/>
                </a:solidFill>
                <a:latin typeface="Calibri"/>
                <a:cs typeface="Calibri"/>
              </a:rPr>
              <a:t>da</a:t>
            </a:r>
            <a:r>
              <a:rPr sz="2050" b="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50" b="0" spc="-5" dirty="0">
                <a:solidFill>
                  <a:srgbClr val="000000"/>
                </a:solidFill>
                <a:latin typeface="Calibri"/>
                <a:cs typeface="Calibri"/>
              </a:rPr>
              <a:t>inserire </a:t>
            </a:r>
            <a:r>
              <a:rPr sz="2050" b="0" dirty="0">
                <a:solidFill>
                  <a:srgbClr val="000000"/>
                </a:solidFill>
                <a:latin typeface="Calibri"/>
                <a:cs typeface="Calibri"/>
              </a:rPr>
              <a:t>è</a:t>
            </a:r>
            <a:r>
              <a:rPr sz="2050" b="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50" b="0" spc="-5" dirty="0">
                <a:solidFill>
                  <a:srgbClr val="000000"/>
                </a:solidFill>
                <a:latin typeface="Calibri"/>
                <a:cs typeface="Calibri"/>
              </a:rPr>
              <a:t>opportuno </a:t>
            </a:r>
            <a:r>
              <a:rPr sz="2050" b="0" spc="-10" dirty="0">
                <a:solidFill>
                  <a:srgbClr val="000000"/>
                </a:solidFill>
                <a:latin typeface="Calibri"/>
                <a:cs typeface="Calibri"/>
              </a:rPr>
              <a:t>tener</a:t>
            </a:r>
            <a:r>
              <a:rPr sz="2050" b="0" spc="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50" b="0" spc="-20" dirty="0">
                <a:solidFill>
                  <a:srgbClr val="000000"/>
                </a:solidFill>
                <a:latin typeface="Calibri"/>
                <a:cs typeface="Calibri"/>
              </a:rPr>
              <a:t>conto</a:t>
            </a:r>
            <a:r>
              <a:rPr sz="2050" b="0" dirty="0">
                <a:solidFill>
                  <a:srgbClr val="000000"/>
                </a:solidFill>
                <a:latin typeface="Calibri"/>
                <a:cs typeface="Calibri"/>
              </a:rPr>
              <a:t> di</a:t>
            </a:r>
            <a:r>
              <a:rPr sz="2050"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50" b="0" dirty="0">
                <a:solidFill>
                  <a:srgbClr val="000000"/>
                </a:solidFill>
                <a:latin typeface="Calibri"/>
                <a:cs typeface="Calibri"/>
              </a:rPr>
              <a:t>: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17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1642248" y="951077"/>
            <a:ext cx="8469630" cy="541782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59079" indent="-247015" algn="just">
              <a:lnSpc>
                <a:spcPct val="100000"/>
              </a:lnSpc>
              <a:spcBef>
                <a:spcPts val="555"/>
              </a:spcBef>
              <a:buClr>
                <a:srgbClr val="009999"/>
              </a:buClr>
              <a:buChar char="•"/>
              <a:tabLst>
                <a:tab pos="259715" algn="l"/>
              </a:tabLst>
            </a:pPr>
            <a:r>
              <a:rPr sz="1950" spc="-10" dirty="0">
                <a:latin typeface="Calibri"/>
                <a:cs typeface="Calibri"/>
              </a:rPr>
              <a:t>Identificare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le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parti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o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i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soggetti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nei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riguardi</a:t>
            </a:r>
            <a:r>
              <a:rPr sz="1950" spc="2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dei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quali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viene</a:t>
            </a:r>
            <a:r>
              <a:rPr sz="1950" spc="2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inserita</a:t>
            </a:r>
            <a:endParaRPr sz="1950">
              <a:latin typeface="Calibri"/>
              <a:cs typeface="Calibri"/>
            </a:endParaRPr>
          </a:p>
          <a:p>
            <a:pPr marL="259079" marR="5080" indent="-247015" algn="just">
              <a:lnSpc>
                <a:spcPct val="99700"/>
              </a:lnSpc>
              <a:spcBef>
                <a:spcPts val="465"/>
              </a:spcBef>
              <a:buClr>
                <a:srgbClr val="009999"/>
              </a:buClr>
              <a:buChar char="•"/>
              <a:tabLst>
                <a:tab pos="259715" algn="l"/>
              </a:tabLst>
            </a:pPr>
            <a:r>
              <a:rPr sz="1950" spc="-5" dirty="0">
                <a:latin typeface="Calibri"/>
                <a:cs typeface="Calibri"/>
              </a:rPr>
              <a:t>Individuazione ( </a:t>
            </a:r>
            <a:r>
              <a:rPr sz="1950" spc="-10" dirty="0">
                <a:latin typeface="Calibri"/>
                <a:cs typeface="Calibri"/>
              </a:rPr>
              <a:t>specifica </a:t>
            </a:r>
            <a:r>
              <a:rPr sz="1950" spc="-5" dirty="0">
                <a:latin typeface="Calibri"/>
                <a:cs typeface="Calibri"/>
              </a:rPr>
              <a:t>o solo </a:t>
            </a:r>
            <a:r>
              <a:rPr sz="1950" spc="-10" dirty="0">
                <a:latin typeface="Calibri"/>
                <a:cs typeface="Calibri"/>
              </a:rPr>
              <a:t>territoriale </a:t>
            </a:r>
            <a:r>
              <a:rPr sz="1950" spc="-5" dirty="0">
                <a:latin typeface="Calibri"/>
                <a:cs typeface="Calibri"/>
              </a:rPr>
              <a:t>) </a:t>
            </a:r>
            <a:r>
              <a:rPr sz="1950" spc="-15" dirty="0">
                <a:latin typeface="Calibri"/>
                <a:cs typeface="Calibri"/>
              </a:rPr>
              <a:t>dell’Organismo </a:t>
            </a:r>
            <a:r>
              <a:rPr sz="1950" spc="-5" dirty="0">
                <a:latin typeface="Calibri"/>
                <a:cs typeface="Calibri"/>
              </a:rPr>
              <a:t>di mediazione </a:t>
            </a:r>
            <a:r>
              <a:rPr sz="1950" spc="-10" dirty="0">
                <a:latin typeface="Calibri"/>
                <a:cs typeface="Calibri"/>
              </a:rPr>
              <a:t>presso </a:t>
            </a:r>
            <a:r>
              <a:rPr sz="1950" spc="-5" dirty="0">
                <a:latin typeface="Calibri"/>
                <a:cs typeface="Calibri"/>
              </a:rPr>
              <a:t> cui </a:t>
            </a:r>
            <a:r>
              <a:rPr sz="1950" spc="-20" dirty="0">
                <a:latin typeface="Calibri"/>
                <a:cs typeface="Calibri"/>
              </a:rPr>
              <a:t>attivare </a:t>
            </a:r>
            <a:r>
              <a:rPr sz="1950" spc="-5" dirty="0">
                <a:latin typeface="Calibri"/>
                <a:cs typeface="Calibri"/>
              </a:rPr>
              <a:t>il </a:t>
            </a:r>
            <a:r>
              <a:rPr sz="1950" spc="-20" dirty="0">
                <a:latin typeface="Calibri"/>
                <a:cs typeface="Calibri"/>
              </a:rPr>
              <a:t>tentativo </a:t>
            </a:r>
            <a:r>
              <a:rPr sz="1950" spc="-5" dirty="0">
                <a:latin typeface="Calibri"/>
                <a:cs typeface="Calibri"/>
              </a:rPr>
              <a:t>di mediazione.La mediazione può </a:t>
            </a:r>
            <a:r>
              <a:rPr sz="1950" spc="-15" dirty="0">
                <a:latin typeface="Calibri"/>
                <a:cs typeface="Calibri"/>
              </a:rPr>
              <a:t>svolgersi </a:t>
            </a:r>
            <a:r>
              <a:rPr sz="1950" spc="-10" dirty="0">
                <a:latin typeface="Calibri"/>
                <a:cs typeface="Calibri"/>
              </a:rPr>
              <a:t>presso enti </a:t>
            </a:r>
            <a:r>
              <a:rPr sz="1950" spc="-5" dirty="0">
                <a:latin typeface="Calibri"/>
                <a:cs typeface="Calibri"/>
              </a:rPr>
              <a:t> pubblici o </a:t>
            </a:r>
            <a:r>
              <a:rPr sz="1950" spc="-10" dirty="0">
                <a:latin typeface="Calibri"/>
                <a:cs typeface="Calibri"/>
              </a:rPr>
              <a:t>privati, </a:t>
            </a:r>
            <a:r>
              <a:rPr sz="1950" spc="-5" dirty="0">
                <a:latin typeface="Calibri"/>
                <a:cs typeface="Calibri"/>
              </a:rPr>
              <a:t>che </a:t>
            </a:r>
            <a:r>
              <a:rPr sz="1950" spc="-10" dirty="0">
                <a:latin typeface="Calibri"/>
                <a:cs typeface="Calibri"/>
              </a:rPr>
              <a:t>sono iscritti </a:t>
            </a:r>
            <a:r>
              <a:rPr sz="1950" spc="-5" dirty="0">
                <a:latin typeface="Calibri"/>
                <a:cs typeface="Calibri"/>
              </a:rPr>
              <a:t>nel </a:t>
            </a:r>
            <a:r>
              <a:rPr sz="1950" spc="-15" dirty="0">
                <a:latin typeface="Calibri"/>
                <a:cs typeface="Calibri"/>
              </a:rPr>
              <a:t>registro tenuto </a:t>
            </a:r>
            <a:r>
              <a:rPr sz="1950" spc="-5" dirty="0">
                <a:latin typeface="Calibri"/>
                <a:cs typeface="Calibri"/>
              </a:rPr>
              <a:t>presso il </a:t>
            </a:r>
            <a:r>
              <a:rPr sz="1950" spc="-15" dirty="0">
                <a:latin typeface="Calibri"/>
                <a:cs typeface="Calibri"/>
              </a:rPr>
              <a:t>Ministero </a:t>
            </a:r>
            <a:r>
              <a:rPr sz="1950" spc="-5" dirty="0">
                <a:latin typeface="Calibri"/>
                <a:cs typeface="Calibri"/>
              </a:rPr>
              <a:t>della 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giustizia</a:t>
            </a:r>
            <a:r>
              <a:rPr sz="1950" spc="-5" dirty="0">
                <a:latin typeface="Calibri"/>
                <a:cs typeface="Calibri"/>
              </a:rPr>
              <a:t> e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che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erogano</a:t>
            </a:r>
            <a:r>
              <a:rPr sz="1950" spc="-1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il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servizio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di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mediazione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nel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rispetto</a:t>
            </a:r>
            <a:r>
              <a:rPr sz="1950" spc="-1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della</a:t>
            </a:r>
            <a:r>
              <a:rPr sz="1950" dirty="0">
                <a:latin typeface="Calibri"/>
                <a:cs typeface="Calibri"/>
              </a:rPr>
              <a:t> legge,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del 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regolamento </a:t>
            </a:r>
            <a:r>
              <a:rPr sz="1950" spc="-10" dirty="0">
                <a:latin typeface="Calibri"/>
                <a:cs typeface="Calibri"/>
              </a:rPr>
              <a:t>ministeriale </a:t>
            </a:r>
            <a:r>
              <a:rPr sz="1950" spc="-5" dirty="0">
                <a:latin typeface="Calibri"/>
                <a:cs typeface="Calibri"/>
              </a:rPr>
              <a:t>e del </a:t>
            </a:r>
            <a:r>
              <a:rPr sz="1950" spc="-15" dirty="0">
                <a:latin typeface="Calibri"/>
                <a:cs typeface="Calibri"/>
              </a:rPr>
              <a:t>regolamento </a:t>
            </a:r>
            <a:r>
              <a:rPr sz="1950" spc="-10" dirty="0">
                <a:latin typeface="Calibri"/>
                <a:cs typeface="Calibri"/>
              </a:rPr>
              <a:t>interno </a:t>
            </a:r>
            <a:r>
              <a:rPr sz="1950" spc="-5" dirty="0">
                <a:latin typeface="Calibri"/>
                <a:cs typeface="Calibri"/>
              </a:rPr>
              <a:t>di cui sono </a:t>
            </a:r>
            <a:r>
              <a:rPr sz="1950" spc="-15" dirty="0">
                <a:latin typeface="Calibri"/>
                <a:cs typeface="Calibri"/>
              </a:rPr>
              <a:t>dotati, </a:t>
            </a:r>
            <a:r>
              <a:rPr sz="1950" spc="-20" dirty="0">
                <a:latin typeface="Calibri"/>
                <a:cs typeface="Calibri"/>
              </a:rPr>
              <a:t>approvato </a:t>
            </a:r>
            <a:r>
              <a:rPr sz="1950" spc="-1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dal </a:t>
            </a:r>
            <a:r>
              <a:rPr sz="1950" spc="-15" dirty="0">
                <a:latin typeface="Calibri"/>
                <a:cs typeface="Calibri"/>
              </a:rPr>
              <a:t>Ministero</a:t>
            </a:r>
            <a:r>
              <a:rPr sz="1950" spc="-1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della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giustizia.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Si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precisa</a:t>
            </a:r>
            <a:r>
              <a:rPr sz="1950" spc="-5" dirty="0">
                <a:latin typeface="Calibri"/>
                <a:cs typeface="Calibri"/>
              </a:rPr>
              <a:t> che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in </a:t>
            </a:r>
            <a:r>
              <a:rPr sz="1950" spc="-10" dirty="0">
                <a:latin typeface="Calibri"/>
                <a:cs typeface="Calibri"/>
              </a:rPr>
              <a:t>caso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di </a:t>
            </a:r>
            <a:r>
              <a:rPr sz="1950" spc="-10" dirty="0">
                <a:latin typeface="Calibri"/>
                <a:cs typeface="Calibri"/>
              </a:rPr>
              <a:t>mancato</a:t>
            </a:r>
            <a:r>
              <a:rPr sz="1950" spc="-5" dirty="0">
                <a:latin typeface="Calibri"/>
                <a:cs typeface="Calibri"/>
              </a:rPr>
              <a:t> individuazione 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dell’Organismo </a:t>
            </a:r>
            <a:r>
              <a:rPr sz="1950" spc="-5" dirty="0">
                <a:latin typeface="Calibri"/>
                <a:cs typeface="Calibri"/>
              </a:rPr>
              <a:t>le </a:t>
            </a:r>
            <a:r>
              <a:rPr sz="1950" spc="-10" dirty="0">
                <a:latin typeface="Calibri"/>
                <a:cs typeface="Calibri"/>
              </a:rPr>
              <a:t>parti possono scegliere liberamente </a:t>
            </a:r>
            <a:r>
              <a:rPr sz="1950" spc="-25" dirty="0">
                <a:latin typeface="Calibri"/>
                <a:cs typeface="Calibri"/>
              </a:rPr>
              <a:t>l’organismo. </a:t>
            </a:r>
            <a:r>
              <a:rPr sz="1950" spc="-5" dirty="0">
                <a:latin typeface="Calibri"/>
                <a:cs typeface="Calibri"/>
              </a:rPr>
              <a:t>In </a:t>
            </a:r>
            <a:r>
              <a:rPr sz="1950" spc="-10" dirty="0">
                <a:latin typeface="Calibri"/>
                <a:cs typeface="Calibri"/>
              </a:rPr>
              <a:t>caso </a:t>
            </a:r>
            <a:r>
              <a:rPr sz="1950" spc="-5" dirty="0">
                <a:latin typeface="Calibri"/>
                <a:cs typeface="Calibri"/>
              </a:rPr>
              <a:t>di più 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domande,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la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mediazione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si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20" dirty="0">
                <a:latin typeface="Calibri"/>
                <a:cs typeface="Calibri"/>
              </a:rPr>
              <a:t>svolgerà</a:t>
            </a:r>
            <a:r>
              <a:rPr sz="1950" spc="-15" dirty="0">
                <a:latin typeface="Calibri"/>
                <a:cs typeface="Calibri"/>
              </a:rPr>
              <a:t> </a:t>
            </a:r>
            <a:r>
              <a:rPr sz="1950" spc="-20" dirty="0">
                <a:latin typeface="Calibri"/>
                <a:cs typeface="Calibri"/>
              </a:rPr>
              <a:t>davanti</a:t>
            </a:r>
            <a:r>
              <a:rPr sz="1950" spc="-15" dirty="0">
                <a:latin typeface="Calibri"/>
                <a:cs typeface="Calibri"/>
              </a:rPr>
              <a:t> </a:t>
            </a:r>
            <a:r>
              <a:rPr sz="1950" spc="-25" dirty="0">
                <a:latin typeface="Calibri"/>
                <a:cs typeface="Calibri"/>
              </a:rPr>
              <a:t>all’organismo</a:t>
            </a:r>
            <a:r>
              <a:rPr sz="1950" spc="-2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presso</a:t>
            </a:r>
            <a:r>
              <a:rPr sz="1950" spc="-5" dirty="0">
                <a:latin typeface="Calibri"/>
                <a:cs typeface="Calibri"/>
              </a:rPr>
              <a:t> cui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è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25" dirty="0">
                <a:latin typeface="Calibri"/>
                <a:cs typeface="Calibri"/>
              </a:rPr>
              <a:t>stata </a:t>
            </a:r>
            <a:r>
              <a:rPr sz="1950" spc="-20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presentata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la</a:t>
            </a:r>
            <a:r>
              <a:rPr sz="1950" spc="-10" dirty="0">
                <a:latin typeface="Calibri"/>
                <a:cs typeface="Calibri"/>
              </a:rPr>
              <a:t> prima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domanda</a:t>
            </a:r>
            <a:endParaRPr sz="1950">
              <a:latin typeface="Calibri"/>
              <a:cs typeface="Calibri"/>
            </a:endParaRPr>
          </a:p>
          <a:p>
            <a:pPr marL="259079" marR="6350" indent="-247015" algn="just">
              <a:lnSpc>
                <a:spcPct val="99700"/>
              </a:lnSpc>
              <a:spcBef>
                <a:spcPts val="459"/>
              </a:spcBef>
              <a:buClr>
                <a:srgbClr val="009999"/>
              </a:buClr>
              <a:buChar char="•"/>
              <a:tabLst>
                <a:tab pos="259715" algn="l"/>
              </a:tabLst>
            </a:pPr>
            <a:r>
              <a:rPr sz="1950" spc="-10" dirty="0">
                <a:latin typeface="Calibri"/>
                <a:cs typeface="Calibri"/>
              </a:rPr>
              <a:t>Nell’ipotesi </a:t>
            </a:r>
            <a:r>
              <a:rPr sz="1950" spc="-5" dirty="0">
                <a:latin typeface="Calibri"/>
                <a:cs typeface="Calibri"/>
              </a:rPr>
              <a:t>i cui </a:t>
            </a:r>
            <a:r>
              <a:rPr sz="1950" spc="-15" dirty="0">
                <a:latin typeface="Calibri"/>
                <a:cs typeface="Calibri"/>
              </a:rPr>
              <a:t>tentativi </a:t>
            </a:r>
            <a:r>
              <a:rPr sz="1950" spc="-5" dirty="0">
                <a:latin typeface="Calibri"/>
                <a:cs typeface="Calibri"/>
              </a:rPr>
              <a:t>di mediazione </a:t>
            </a:r>
            <a:r>
              <a:rPr sz="1950" dirty="0">
                <a:latin typeface="Calibri"/>
                <a:cs typeface="Calibri"/>
              </a:rPr>
              <a:t>non </a:t>
            </a:r>
            <a:r>
              <a:rPr sz="1950" spc="-10" dirty="0">
                <a:latin typeface="Calibri"/>
                <a:cs typeface="Calibri"/>
              </a:rPr>
              <a:t>vadano </a:t>
            </a:r>
            <a:r>
              <a:rPr sz="1950" spc="-5" dirty="0">
                <a:latin typeface="Calibri"/>
                <a:cs typeface="Calibri"/>
              </a:rPr>
              <a:t>a </a:t>
            </a:r>
            <a:r>
              <a:rPr sz="1950" spc="-10" dirty="0">
                <a:latin typeface="Calibri"/>
                <a:cs typeface="Calibri"/>
              </a:rPr>
              <a:t>buon </a:t>
            </a:r>
            <a:r>
              <a:rPr sz="1950" spc="-5" dirty="0">
                <a:latin typeface="Calibri"/>
                <a:cs typeface="Calibri"/>
              </a:rPr>
              <a:t>fine, è necessario 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definire </a:t>
            </a:r>
            <a:r>
              <a:rPr sz="1950" spc="-5" dirty="0">
                <a:latin typeface="Calibri"/>
                <a:cs typeface="Calibri"/>
              </a:rPr>
              <a:t>il successivo </a:t>
            </a:r>
            <a:r>
              <a:rPr sz="1950" spc="-20" dirty="0">
                <a:latin typeface="Calibri"/>
                <a:cs typeface="Calibri"/>
              </a:rPr>
              <a:t>percorso </a:t>
            </a:r>
            <a:r>
              <a:rPr sz="1950" spc="-10" dirty="0">
                <a:latin typeface="Calibri"/>
                <a:cs typeface="Calibri"/>
              </a:rPr>
              <a:t>da seguire</a:t>
            </a:r>
            <a:r>
              <a:rPr sz="1950" spc="-5" dirty="0">
                <a:latin typeface="Calibri"/>
                <a:cs typeface="Calibri"/>
              </a:rPr>
              <a:t> ( </a:t>
            </a:r>
            <a:r>
              <a:rPr sz="1950" spc="-25" dirty="0">
                <a:latin typeface="Calibri"/>
                <a:cs typeface="Calibri"/>
              </a:rPr>
              <a:t>foro </a:t>
            </a:r>
            <a:r>
              <a:rPr sz="1950" spc="-15" dirty="0">
                <a:latin typeface="Calibri"/>
                <a:cs typeface="Calibri"/>
              </a:rPr>
              <a:t>competente, arbitrato </a:t>
            </a:r>
            <a:r>
              <a:rPr sz="1950" spc="-10" dirty="0">
                <a:latin typeface="Calibri"/>
                <a:cs typeface="Calibri"/>
              </a:rPr>
              <a:t>con </a:t>
            </a:r>
            <a:r>
              <a:rPr sz="1950" spc="-15" dirty="0">
                <a:latin typeface="Calibri"/>
                <a:cs typeface="Calibri"/>
              </a:rPr>
              <a:t>arbitro </a:t>
            </a:r>
            <a:r>
              <a:rPr sz="1950" spc="-10" dirty="0">
                <a:latin typeface="Calibri"/>
                <a:cs typeface="Calibri"/>
              </a:rPr>
              <a:t> unico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o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con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collegio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arbitrale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o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arbitrato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amministrato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)</a:t>
            </a:r>
            <a:endParaRPr sz="1950">
              <a:latin typeface="Calibri"/>
              <a:cs typeface="Calibri"/>
            </a:endParaRPr>
          </a:p>
          <a:p>
            <a:pPr marL="259079" indent="-247015" algn="just">
              <a:lnSpc>
                <a:spcPct val="100000"/>
              </a:lnSpc>
              <a:spcBef>
                <a:spcPts val="470"/>
              </a:spcBef>
              <a:buClr>
                <a:srgbClr val="009999"/>
              </a:buClr>
              <a:buChar char="•"/>
              <a:tabLst>
                <a:tab pos="259715" algn="l"/>
              </a:tabLst>
            </a:pPr>
            <a:r>
              <a:rPr sz="1950" spc="-10" dirty="0">
                <a:latin typeface="Calibri"/>
                <a:cs typeface="Calibri"/>
              </a:rPr>
              <a:t>Formulazione</a:t>
            </a:r>
            <a:r>
              <a:rPr sz="1950" spc="4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della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spc="-20" dirty="0">
                <a:latin typeface="Calibri"/>
                <a:cs typeface="Calibri"/>
              </a:rPr>
              <a:t>proposta</a:t>
            </a:r>
            <a:r>
              <a:rPr sz="1950" spc="7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ai sensi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-25" dirty="0">
                <a:latin typeface="Calibri"/>
                <a:cs typeface="Calibri"/>
              </a:rPr>
              <a:t>dell’art.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11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comma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2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Dlgs </a:t>
            </a:r>
            <a:r>
              <a:rPr sz="1950" spc="-10" dirty="0">
                <a:latin typeface="Calibri"/>
                <a:cs typeface="Calibri"/>
              </a:rPr>
              <a:t>28/2010</a:t>
            </a:r>
            <a:endParaRPr sz="1950">
              <a:latin typeface="Calibri"/>
              <a:cs typeface="Calibri"/>
            </a:endParaRPr>
          </a:p>
          <a:p>
            <a:pPr marL="259079" marR="8255" indent="-247015" algn="just">
              <a:lnSpc>
                <a:spcPts val="2330"/>
              </a:lnSpc>
              <a:spcBef>
                <a:spcPts val="540"/>
              </a:spcBef>
              <a:buClr>
                <a:srgbClr val="009999"/>
              </a:buClr>
              <a:buChar char="•"/>
              <a:tabLst>
                <a:tab pos="259715" algn="l"/>
              </a:tabLst>
            </a:pPr>
            <a:r>
              <a:rPr sz="1950" spc="-10" dirty="0">
                <a:latin typeface="Calibri"/>
                <a:cs typeface="Calibri"/>
              </a:rPr>
              <a:t>Previsione</a:t>
            </a:r>
            <a:r>
              <a:rPr sz="1950" spc="-5" dirty="0">
                <a:latin typeface="Calibri"/>
                <a:cs typeface="Calibri"/>
              </a:rPr>
              <a:t> di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sanzioni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per</a:t>
            </a:r>
            <a:r>
              <a:rPr sz="1950" dirty="0">
                <a:latin typeface="Calibri"/>
                <a:cs typeface="Calibri"/>
              </a:rPr>
              <a:t> chi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non</a:t>
            </a:r>
            <a:r>
              <a:rPr sz="1950" spc="-5" dirty="0">
                <a:latin typeface="Calibri"/>
                <a:cs typeface="Calibri"/>
              </a:rPr>
              <a:t> aderisce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al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20" dirty="0">
                <a:latin typeface="Calibri"/>
                <a:cs typeface="Calibri"/>
              </a:rPr>
              <a:t>tentativo</a:t>
            </a:r>
            <a:r>
              <a:rPr sz="1950" spc="-1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di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mediazione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senza </a:t>
            </a:r>
            <a:r>
              <a:rPr sz="1950" spc="-10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giustificato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motivo</a:t>
            </a:r>
            <a:endParaRPr sz="1950">
              <a:latin typeface="Calibri"/>
              <a:cs typeface="Calibri"/>
            </a:endParaRPr>
          </a:p>
          <a:p>
            <a:pPr marL="259079" indent="-247015" algn="just">
              <a:lnSpc>
                <a:spcPct val="100000"/>
              </a:lnSpc>
              <a:spcBef>
                <a:spcPts val="390"/>
              </a:spcBef>
              <a:buClr>
                <a:srgbClr val="009999"/>
              </a:buClr>
              <a:buChar char="•"/>
              <a:tabLst>
                <a:tab pos="259715" algn="l"/>
              </a:tabLst>
            </a:pPr>
            <a:r>
              <a:rPr sz="1950" spc="-10" dirty="0">
                <a:latin typeface="Calibri"/>
                <a:cs typeface="Calibri"/>
              </a:rPr>
              <a:t>Previsione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di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vincoli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o penali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in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caso</a:t>
            </a:r>
            <a:r>
              <a:rPr sz="1950" spc="-5" dirty="0">
                <a:latin typeface="Calibri"/>
                <a:cs typeface="Calibri"/>
              </a:rPr>
              <a:t> di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violazione</a:t>
            </a:r>
            <a:r>
              <a:rPr sz="1950" spc="3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della</a:t>
            </a:r>
            <a:r>
              <a:rPr sz="1950" spc="2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clausola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di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mediazione</a:t>
            </a:r>
            <a:endParaRPr sz="1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6968" y="944371"/>
            <a:ext cx="9457690" cy="4674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255" algn="just">
              <a:lnSpc>
                <a:spcPct val="100000"/>
              </a:lnSpc>
              <a:spcBef>
                <a:spcPts val="100"/>
              </a:spcBef>
            </a:pPr>
            <a:r>
              <a:rPr sz="2050" dirty="0">
                <a:latin typeface="Calibri"/>
                <a:cs typeface="Calibri"/>
              </a:rPr>
              <a:t>È </a:t>
            </a:r>
            <a:r>
              <a:rPr sz="2050" spc="-5" dirty="0">
                <a:latin typeface="Calibri"/>
                <a:cs typeface="Calibri"/>
              </a:rPr>
              <a:t>essenziale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che</a:t>
            </a:r>
            <a:r>
              <a:rPr sz="2050" spc="-5" dirty="0">
                <a:latin typeface="Calibri"/>
                <a:cs typeface="Calibri"/>
              </a:rPr>
              <a:t> il </a:t>
            </a:r>
            <a:r>
              <a:rPr sz="2050" spc="-15" dirty="0">
                <a:latin typeface="Calibri"/>
                <a:cs typeface="Calibri"/>
              </a:rPr>
              <a:t>contenuto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della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clausola</a:t>
            </a:r>
            <a:r>
              <a:rPr sz="2050" dirty="0">
                <a:latin typeface="Calibri"/>
                <a:cs typeface="Calibri"/>
              </a:rPr>
              <a:t> di </a:t>
            </a:r>
            <a:r>
              <a:rPr sz="2050" spc="-5" dirty="0">
                <a:latin typeface="Calibri"/>
                <a:cs typeface="Calibri"/>
              </a:rPr>
              <a:t>mediazione</a:t>
            </a:r>
            <a:r>
              <a:rPr sz="2050" dirty="0">
                <a:latin typeface="Calibri"/>
                <a:cs typeface="Calibri"/>
              </a:rPr>
              <a:t> sia </a:t>
            </a:r>
            <a:r>
              <a:rPr sz="2050" spc="-5" dirty="0">
                <a:latin typeface="Calibri"/>
                <a:cs typeface="Calibri"/>
              </a:rPr>
              <a:t>il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più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chiaro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e </a:t>
            </a:r>
            <a:r>
              <a:rPr sz="2050" spc="-10" dirty="0">
                <a:latin typeface="Calibri"/>
                <a:cs typeface="Calibri"/>
              </a:rPr>
              <a:t>preciso </a:t>
            </a:r>
            <a:r>
              <a:rPr sz="2050" spc="-5" dirty="0">
                <a:latin typeface="Calibri"/>
                <a:cs typeface="Calibri"/>
              </a:rPr>
              <a:t> possibile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in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modo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da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ridurre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al minimo</a:t>
            </a:r>
            <a:r>
              <a:rPr sz="2050" spc="-2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i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dubbi </a:t>
            </a:r>
            <a:r>
              <a:rPr sz="2050" spc="-10" dirty="0">
                <a:latin typeface="Calibri"/>
                <a:cs typeface="Calibri"/>
              </a:rPr>
              <a:t>interpretativi.</a:t>
            </a:r>
            <a:endParaRPr sz="20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800">
              <a:latin typeface="Calibri"/>
              <a:cs typeface="Calibri"/>
            </a:endParaRPr>
          </a:p>
          <a:p>
            <a:pPr marL="12700" marR="8255" algn="just">
              <a:lnSpc>
                <a:spcPct val="100000"/>
              </a:lnSpc>
            </a:pPr>
            <a:r>
              <a:rPr sz="2050" spc="-5" dirty="0">
                <a:latin typeface="Calibri"/>
                <a:cs typeface="Calibri"/>
              </a:rPr>
              <a:t>Fino </a:t>
            </a:r>
            <a:r>
              <a:rPr sz="2050" dirty="0">
                <a:latin typeface="Calibri"/>
                <a:cs typeface="Calibri"/>
              </a:rPr>
              <a:t>ad </a:t>
            </a:r>
            <a:r>
              <a:rPr sz="2050" spc="-20" dirty="0">
                <a:latin typeface="Calibri"/>
                <a:cs typeface="Calibri"/>
              </a:rPr>
              <a:t>ora </a:t>
            </a:r>
            <a:r>
              <a:rPr sz="2050" dirty="0">
                <a:latin typeface="Calibri"/>
                <a:cs typeface="Calibri"/>
              </a:rPr>
              <a:t>si è </a:t>
            </a:r>
            <a:r>
              <a:rPr sz="2050" spc="-10" dirty="0">
                <a:latin typeface="Calibri"/>
                <a:cs typeface="Calibri"/>
              </a:rPr>
              <a:t>parlato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5" dirty="0">
                <a:latin typeface="Calibri"/>
                <a:cs typeface="Calibri"/>
              </a:rPr>
              <a:t>mediazione </a:t>
            </a:r>
            <a:r>
              <a:rPr sz="2050" spc="-15" dirty="0">
                <a:latin typeface="Calibri"/>
                <a:cs typeface="Calibri"/>
              </a:rPr>
              <a:t>facoltativa;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25" dirty="0">
                <a:latin typeface="Calibri"/>
                <a:cs typeface="Calibri"/>
              </a:rPr>
              <a:t>fatto </a:t>
            </a:r>
            <a:r>
              <a:rPr sz="2050" spc="-10" dirty="0">
                <a:latin typeface="Calibri"/>
                <a:cs typeface="Calibri"/>
              </a:rPr>
              <a:t>esiste </a:t>
            </a:r>
            <a:r>
              <a:rPr sz="2050" dirty="0">
                <a:latin typeface="Calibri"/>
                <a:cs typeface="Calibri"/>
              </a:rPr>
              <a:t>anche </a:t>
            </a:r>
            <a:r>
              <a:rPr sz="2050" spc="-5" dirty="0">
                <a:latin typeface="Calibri"/>
                <a:cs typeface="Calibri"/>
              </a:rPr>
              <a:t>la </a:t>
            </a:r>
            <a:r>
              <a:rPr sz="2050" i="1" dirty="0">
                <a:latin typeface="Calibri"/>
                <a:cs typeface="Calibri"/>
              </a:rPr>
              <a:t>mediazione </a:t>
            </a:r>
            <a:r>
              <a:rPr sz="2050" i="1" spc="5" dirty="0">
                <a:latin typeface="Calibri"/>
                <a:cs typeface="Calibri"/>
              </a:rPr>
              <a:t> </a:t>
            </a:r>
            <a:r>
              <a:rPr sz="2050" i="1" spc="-5" dirty="0">
                <a:latin typeface="Calibri"/>
                <a:cs typeface="Calibri"/>
              </a:rPr>
              <a:t>obbligatoria.</a:t>
            </a:r>
            <a:endParaRPr sz="20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900">
              <a:latin typeface="Calibri"/>
              <a:cs typeface="Calibri"/>
            </a:endParaRPr>
          </a:p>
          <a:p>
            <a:pPr marL="12700" marR="5080" algn="just">
              <a:lnSpc>
                <a:spcPct val="100099"/>
              </a:lnSpc>
            </a:pPr>
            <a:r>
              <a:rPr sz="2050" dirty="0">
                <a:latin typeface="Calibri"/>
                <a:cs typeface="Calibri"/>
              </a:rPr>
              <a:t>La </a:t>
            </a:r>
            <a:r>
              <a:rPr sz="2050" spc="-5" dirty="0">
                <a:latin typeface="Calibri"/>
                <a:cs typeface="Calibri"/>
              </a:rPr>
              <a:t>mediazione,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rispetto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ad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alcune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materie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elencate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nell’articolo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5 </a:t>
            </a:r>
            <a:r>
              <a:rPr sz="2050" spc="-5" dirty="0">
                <a:latin typeface="Calibri"/>
                <a:cs typeface="Calibri"/>
              </a:rPr>
              <a:t>del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d.lgs.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n.</a:t>
            </a:r>
            <a:r>
              <a:rPr sz="2050" spc="44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28</a:t>
            </a:r>
            <a:r>
              <a:rPr sz="2050" spc="45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 </a:t>
            </a:r>
            <a:r>
              <a:rPr sz="2050" spc="-45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2010, </a:t>
            </a:r>
            <a:r>
              <a:rPr sz="2050" dirty="0">
                <a:latin typeface="Calibri"/>
                <a:cs typeface="Calibri"/>
              </a:rPr>
              <a:t>si </a:t>
            </a:r>
            <a:r>
              <a:rPr sz="2050" spc="-5" dirty="0">
                <a:latin typeface="Calibri"/>
                <a:cs typeface="Calibri"/>
              </a:rPr>
              <a:t>pone come condizione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10" dirty="0">
                <a:latin typeface="Calibri"/>
                <a:cs typeface="Calibri"/>
              </a:rPr>
              <a:t>procedibilità </a:t>
            </a:r>
            <a:r>
              <a:rPr sz="2050" spc="-5" dirty="0">
                <a:latin typeface="Calibri"/>
                <a:cs typeface="Calibri"/>
              </a:rPr>
              <a:t>per </a:t>
            </a:r>
            <a:r>
              <a:rPr sz="2050" spc="-30" dirty="0">
                <a:latin typeface="Calibri"/>
                <a:cs typeface="Calibri"/>
              </a:rPr>
              <a:t>l’avvio </a:t>
            </a:r>
            <a:r>
              <a:rPr sz="2050" dirty="0">
                <a:latin typeface="Calibri"/>
                <a:cs typeface="Calibri"/>
              </a:rPr>
              <a:t>del </a:t>
            </a:r>
            <a:r>
              <a:rPr sz="2050" spc="-10" dirty="0">
                <a:latin typeface="Calibri"/>
                <a:cs typeface="Calibri"/>
              </a:rPr>
              <a:t>processo </a:t>
            </a:r>
            <a:r>
              <a:rPr sz="2050" spc="-15" dirty="0">
                <a:latin typeface="Calibri"/>
                <a:cs typeface="Calibri"/>
              </a:rPr>
              <a:t>(tuttavia </a:t>
            </a:r>
            <a:r>
              <a:rPr sz="2050" spc="-10" dirty="0">
                <a:latin typeface="Calibri"/>
                <a:cs typeface="Calibri"/>
              </a:rPr>
              <a:t>occorre 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sottolineare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che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l’improcedibilità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deve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essere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eccepita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dal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convenuto,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pena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decadenza,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o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rilevata</a:t>
            </a:r>
            <a:r>
              <a:rPr sz="2050" spc="-10" dirty="0">
                <a:latin typeface="Calibri"/>
                <a:cs typeface="Calibri"/>
              </a:rPr>
              <a:t> d’ufficio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dal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giudice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non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oltre</a:t>
            </a:r>
            <a:r>
              <a:rPr sz="2050" spc="-5" dirty="0">
                <a:latin typeface="Calibri"/>
                <a:cs typeface="Calibri"/>
              </a:rPr>
              <a:t> la</a:t>
            </a:r>
            <a:r>
              <a:rPr sz="2050" dirty="0">
                <a:latin typeface="Calibri"/>
                <a:cs typeface="Calibri"/>
              </a:rPr>
              <a:t> prima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udienza).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Si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tratta, 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usualmente, dei casi in cui il </a:t>
            </a:r>
            <a:r>
              <a:rPr sz="2050" spc="-10" dirty="0">
                <a:latin typeface="Calibri"/>
                <a:cs typeface="Calibri"/>
              </a:rPr>
              <a:t>rapporto </a:t>
            </a:r>
            <a:r>
              <a:rPr sz="2050" spc="-20" dirty="0">
                <a:latin typeface="Calibri"/>
                <a:cs typeface="Calibri"/>
              </a:rPr>
              <a:t>tra </a:t>
            </a:r>
            <a:r>
              <a:rPr sz="2050" spc="-5" dirty="0">
                <a:latin typeface="Calibri"/>
                <a:cs typeface="Calibri"/>
              </a:rPr>
              <a:t>le </a:t>
            </a:r>
            <a:r>
              <a:rPr sz="2050" dirty="0">
                <a:latin typeface="Calibri"/>
                <a:cs typeface="Calibri"/>
              </a:rPr>
              <a:t>parti è </a:t>
            </a:r>
            <a:r>
              <a:rPr sz="2050" spc="-15" dirty="0">
                <a:latin typeface="Calibri"/>
                <a:cs typeface="Calibri"/>
              </a:rPr>
              <a:t>destinato, </a:t>
            </a:r>
            <a:r>
              <a:rPr sz="2050" spc="-5" dirty="0">
                <a:latin typeface="Calibri"/>
                <a:cs typeface="Calibri"/>
              </a:rPr>
              <a:t>per le più </a:t>
            </a:r>
            <a:r>
              <a:rPr sz="2050" spc="-10" dirty="0">
                <a:latin typeface="Calibri"/>
                <a:cs typeface="Calibri"/>
              </a:rPr>
              <a:t>diverse ragioni, </a:t>
            </a:r>
            <a:r>
              <a:rPr sz="2050" dirty="0">
                <a:latin typeface="Calibri"/>
                <a:cs typeface="Calibri"/>
              </a:rPr>
              <a:t>a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prolungarsi </a:t>
            </a:r>
            <a:r>
              <a:rPr sz="2050" spc="-5" dirty="0">
                <a:latin typeface="Calibri"/>
                <a:cs typeface="Calibri"/>
              </a:rPr>
              <a:t>nel </a:t>
            </a:r>
            <a:r>
              <a:rPr sz="2050" spc="-15" dirty="0">
                <a:latin typeface="Calibri"/>
                <a:cs typeface="Calibri"/>
              </a:rPr>
              <a:t>tempo, </a:t>
            </a:r>
            <a:r>
              <a:rPr sz="2050" spc="-5" dirty="0">
                <a:latin typeface="Calibri"/>
                <a:cs typeface="Calibri"/>
              </a:rPr>
              <a:t>anche </a:t>
            </a:r>
            <a:r>
              <a:rPr sz="2050" spc="-10" dirty="0">
                <a:latin typeface="Calibri"/>
                <a:cs typeface="Calibri"/>
              </a:rPr>
              <a:t>oltre </a:t>
            </a:r>
            <a:r>
              <a:rPr sz="2050" spc="-5" dirty="0">
                <a:latin typeface="Calibri"/>
                <a:cs typeface="Calibri"/>
              </a:rPr>
              <a:t>la definizione della singola </a:t>
            </a:r>
            <a:r>
              <a:rPr sz="2050" spc="-15" dirty="0">
                <a:latin typeface="Calibri"/>
                <a:cs typeface="Calibri"/>
              </a:rPr>
              <a:t>controversia. </a:t>
            </a:r>
            <a:r>
              <a:rPr sz="2050" spc="-10" dirty="0">
                <a:latin typeface="Calibri"/>
                <a:cs typeface="Calibri"/>
              </a:rPr>
              <a:t>Ovvero </a:t>
            </a:r>
            <a:r>
              <a:rPr sz="2050" dirty="0">
                <a:latin typeface="Calibri"/>
                <a:cs typeface="Calibri"/>
              </a:rPr>
              <a:t>dei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casi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10" dirty="0">
                <a:latin typeface="Calibri"/>
                <a:cs typeface="Calibri"/>
              </a:rPr>
              <a:t>rapporti</a:t>
            </a:r>
            <a:r>
              <a:rPr sz="2050" spc="-5" dirty="0">
                <a:latin typeface="Calibri"/>
                <a:cs typeface="Calibri"/>
              </a:rPr>
              <a:t> particolarmente </a:t>
            </a:r>
            <a:r>
              <a:rPr sz="2050" spc="-10" dirty="0">
                <a:latin typeface="Calibri"/>
                <a:cs typeface="Calibri"/>
              </a:rPr>
              <a:t>conflittuali,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rispetto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5" dirty="0">
                <a:latin typeface="Calibri"/>
                <a:cs typeface="Calibri"/>
              </a:rPr>
              <a:t>ai </a:t>
            </a:r>
            <a:r>
              <a:rPr sz="2050" spc="-5" dirty="0">
                <a:latin typeface="Calibri"/>
                <a:cs typeface="Calibri"/>
              </a:rPr>
              <a:t>quali,</a:t>
            </a:r>
            <a:r>
              <a:rPr sz="2050" dirty="0">
                <a:latin typeface="Calibri"/>
                <a:cs typeface="Calibri"/>
              </a:rPr>
              <a:t> anche </a:t>
            </a:r>
            <a:r>
              <a:rPr sz="2050" spc="-5" dirty="0">
                <a:latin typeface="Calibri"/>
                <a:cs typeface="Calibri"/>
              </a:rPr>
              <a:t>per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la </a:t>
            </a:r>
            <a:r>
              <a:rPr sz="2050" spc="-15" dirty="0">
                <a:latin typeface="Calibri"/>
                <a:cs typeface="Calibri"/>
              </a:rPr>
              <a:t>natura</a:t>
            </a:r>
            <a:r>
              <a:rPr sz="2050" spc="43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della 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lite,</a:t>
            </a:r>
            <a:r>
              <a:rPr sz="2050" spc="2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è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quindi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particolarmente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più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fertile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il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terreno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della</a:t>
            </a:r>
            <a:r>
              <a:rPr sz="2050" spc="2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composizione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stragiudiziale.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18</a:t>
            </a:fld>
            <a:endParaRPr spc="1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4692" y="1096771"/>
            <a:ext cx="8542655" cy="3549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50" b="0" dirty="0">
                <a:solidFill>
                  <a:srgbClr val="000000"/>
                </a:solidFill>
                <a:latin typeface="Calibri"/>
                <a:cs typeface="Calibri"/>
              </a:rPr>
              <a:t>La</a:t>
            </a:r>
            <a:r>
              <a:rPr sz="2150"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150" b="0" dirty="0" err="1">
                <a:solidFill>
                  <a:srgbClr val="000000"/>
                </a:solidFill>
                <a:latin typeface="Calibri"/>
                <a:cs typeface="Calibri"/>
              </a:rPr>
              <a:t>mediazione</a:t>
            </a:r>
            <a:r>
              <a:rPr sz="2150" b="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it-IT" sz="2150" b="0" spc="-5" dirty="0">
                <a:solidFill>
                  <a:srgbClr val="000000"/>
                </a:solidFill>
                <a:latin typeface="Calibri"/>
                <a:cs typeface="Calibri"/>
              </a:rPr>
              <a:t>è </a:t>
            </a:r>
            <a:r>
              <a:rPr sz="2150" b="0" spc="-10" dirty="0" err="1">
                <a:solidFill>
                  <a:srgbClr val="000000"/>
                </a:solidFill>
                <a:latin typeface="Calibri"/>
                <a:cs typeface="Calibri"/>
              </a:rPr>
              <a:t>obbligatoria</a:t>
            </a:r>
            <a:r>
              <a:rPr sz="2150" b="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it-IT" sz="2150" b="0" spc="5" dirty="0">
                <a:solidFill>
                  <a:srgbClr val="000000"/>
                </a:solidFill>
                <a:latin typeface="Calibri"/>
                <a:cs typeface="Calibri"/>
              </a:rPr>
              <a:t>per</a:t>
            </a:r>
            <a:r>
              <a:rPr lang="it-IT" sz="2150" b="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it-IT" sz="2150" b="0" spc="5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it-IT" sz="2150" b="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it-IT" sz="2150" b="0" dirty="0">
                <a:solidFill>
                  <a:srgbClr val="000000"/>
                </a:solidFill>
                <a:latin typeface="Calibri"/>
                <a:cs typeface="Calibri"/>
              </a:rPr>
              <a:t>anni (cioè</a:t>
            </a:r>
            <a:r>
              <a:rPr lang="it-IT" sz="2150" b="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it-IT" sz="2150" b="0" spc="5" dirty="0">
                <a:solidFill>
                  <a:srgbClr val="000000"/>
                </a:solidFill>
                <a:latin typeface="Calibri"/>
                <a:cs typeface="Calibri"/>
              </a:rPr>
              <a:t>fino</a:t>
            </a:r>
            <a:r>
              <a:rPr lang="it-IT" sz="2150" b="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it-IT" sz="2150" b="0" dirty="0">
                <a:solidFill>
                  <a:srgbClr val="000000"/>
                </a:solidFill>
                <a:latin typeface="Calibri"/>
                <a:cs typeface="Calibri"/>
              </a:rPr>
              <a:t>al</a:t>
            </a:r>
            <a:r>
              <a:rPr lang="it-IT" sz="2150" b="0" spc="5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it-IT" sz="2150" b="0" dirty="0">
                <a:solidFill>
                  <a:srgbClr val="000000"/>
                </a:solidFill>
                <a:latin typeface="Calibri"/>
                <a:cs typeface="Calibri"/>
              </a:rPr>
              <a:t>2017)</a:t>
            </a:r>
            <a:r>
              <a:rPr lang="it-IT" sz="2150" b="0" spc="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150" b="0" dirty="0">
                <a:solidFill>
                  <a:srgbClr val="000000"/>
                </a:solidFill>
                <a:latin typeface="Calibri"/>
                <a:cs typeface="Calibri"/>
              </a:rPr>
              <a:t>in </a:t>
            </a:r>
            <a:r>
              <a:rPr sz="2150" b="0" spc="-5" dirty="0">
                <a:solidFill>
                  <a:srgbClr val="000000"/>
                </a:solidFill>
                <a:latin typeface="Calibri"/>
                <a:cs typeface="Calibri"/>
              </a:rPr>
              <a:t>materia</a:t>
            </a:r>
            <a:r>
              <a:rPr sz="2150" b="0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150" b="0" dirty="0">
                <a:solidFill>
                  <a:srgbClr val="000000"/>
                </a:solidFill>
                <a:latin typeface="Calibri"/>
                <a:cs typeface="Calibri"/>
              </a:rPr>
              <a:t>di:</a:t>
            </a:r>
            <a:endParaRPr sz="215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19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1148468" y="1428698"/>
            <a:ext cx="8673465" cy="3449954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321945" indent="-309880">
              <a:lnSpc>
                <a:spcPct val="100000"/>
              </a:lnSpc>
              <a:spcBef>
                <a:spcPts val="550"/>
              </a:spcBef>
              <a:buClr>
                <a:srgbClr val="009999"/>
              </a:buClr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700" spc="10" dirty="0">
                <a:latin typeface="Calibri"/>
                <a:cs typeface="Calibri"/>
              </a:rPr>
              <a:t>condominio</a:t>
            </a:r>
            <a:endParaRPr sz="1700" dirty="0">
              <a:latin typeface="Calibri"/>
              <a:cs typeface="Calibri"/>
            </a:endParaRPr>
          </a:p>
          <a:p>
            <a:pPr marL="321945" indent="-309880">
              <a:lnSpc>
                <a:spcPct val="100000"/>
              </a:lnSpc>
              <a:spcBef>
                <a:spcPts val="455"/>
              </a:spcBef>
              <a:buClr>
                <a:srgbClr val="009999"/>
              </a:buClr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700" dirty="0">
                <a:latin typeface="Calibri"/>
                <a:cs typeface="Calibri"/>
              </a:rPr>
              <a:t>diritti</a:t>
            </a:r>
            <a:r>
              <a:rPr sz="1700" spc="-3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reali</a:t>
            </a:r>
          </a:p>
          <a:p>
            <a:pPr marL="321945" indent="-309880">
              <a:lnSpc>
                <a:spcPct val="100000"/>
              </a:lnSpc>
              <a:spcBef>
                <a:spcPts val="445"/>
              </a:spcBef>
              <a:buClr>
                <a:srgbClr val="009999"/>
              </a:buClr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700" spc="5" dirty="0">
                <a:latin typeface="Calibri"/>
                <a:cs typeface="Calibri"/>
              </a:rPr>
              <a:t>divisione</a:t>
            </a:r>
            <a:endParaRPr sz="1700" dirty="0">
              <a:latin typeface="Calibri"/>
              <a:cs typeface="Calibri"/>
            </a:endParaRPr>
          </a:p>
          <a:p>
            <a:pPr marL="321945" indent="-309880">
              <a:lnSpc>
                <a:spcPct val="100000"/>
              </a:lnSpc>
              <a:spcBef>
                <a:spcPts val="445"/>
              </a:spcBef>
              <a:buClr>
                <a:srgbClr val="009999"/>
              </a:buClr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700" spc="10" dirty="0">
                <a:latin typeface="Calibri"/>
                <a:cs typeface="Calibri"/>
              </a:rPr>
              <a:t>successioni</a:t>
            </a:r>
            <a:r>
              <a:rPr sz="1700" spc="-3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ereditarie</a:t>
            </a:r>
          </a:p>
          <a:p>
            <a:pPr marL="321945" indent="-309880">
              <a:lnSpc>
                <a:spcPct val="100000"/>
              </a:lnSpc>
              <a:spcBef>
                <a:spcPts val="455"/>
              </a:spcBef>
              <a:buClr>
                <a:srgbClr val="009999"/>
              </a:buClr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700" dirty="0">
                <a:latin typeface="Calibri"/>
                <a:cs typeface="Calibri"/>
              </a:rPr>
              <a:t>patti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spc="10" dirty="0">
                <a:latin typeface="Calibri"/>
                <a:cs typeface="Calibri"/>
              </a:rPr>
              <a:t>di</a:t>
            </a:r>
            <a:r>
              <a:rPr sz="1700" spc="-3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famiglia</a:t>
            </a:r>
          </a:p>
          <a:p>
            <a:pPr marL="321945" indent="-309880">
              <a:lnSpc>
                <a:spcPct val="100000"/>
              </a:lnSpc>
              <a:spcBef>
                <a:spcPts val="445"/>
              </a:spcBef>
              <a:buClr>
                <a:srgbClr val="009999"/>
              </a:buClr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700" spc="5" dirty="0">
                <a:latin typeface="Calibri"/>
                <a:cs typeface="Calibri"/>
              </a:rPr>
              <a:t>locazione</a:t>
            </a:r>
            <a:endParaRPr sz="1700" dirty="0">
              <a:latin typeface="Calibri"/>
              <a:cs typeface="Calibri"/>
            </a:endParaRPr>
          </a:p>
          <a:p>
            <a:pPr marL="321945" indent="-309880">
              <a:lnSpc>
                <a:spcPct val="100000"/>
              </a:lnSpc>
              <a:spcBef>
                <a:spcPts val="455"/>
              </a:spcBef>
              <a:buClr>
                <a:srgbClr val="009999"/>
              </a:buClr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700" spc="10" dirty="0">
                <a:latin typeface="Calibri"/>
                <a:cs typeface="Calibri"/>
              </a:rPr>
              <a:t>Comodato</a:t>
            </a:r>
            <a:endParaRPr sz="1700" dirty="0">
              <a:latin typeface="Calibri"/>
              <a:cs typeface="Calibri"/>
            </a:endParaRPr>
          </a:p>
          <a:p>
            <a:pPr marL="321945" indent="-309880">
              <a:lnSpc>
                <a:spcPct val="100000"/>
              </a:lnSpc>
              <a:spcBef>
                <a:spcPts val="445"/>
              </a:spcBef>
              <a:buClr>
                <a:srgbClr val="009999"/>
              </a:buClr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700" spc="-5" dirty="0">
                <a:latin typeface="Calibri"/>
                <a:cs typeface="Calibri"/>
              </a:rPr>
              <a:t>affitto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spc="10" dirty="0">
                <a:latin typeface="Calibri"/>
                <a:cs typeface="Calibri"/>
              </a:rPr>
              <a:t>di</a:t>
            </a:r>
            <a:r>
              <a:rPr sz="1700" spc="-20" dirty="0">
                <a:latin typeface="Calibri"/>
                <a:cs typeface="Calibri"/>
              </a:rPr>
              <a:t> </a:t>
            </a:r>
            <a:r>
              <a:rPr sz="1700" spc="10" dirty="0">
                <a:latin typeface="Calibri"/>
                <a:cs typeface="Calibri"/>
              </a:rPr>
              <a:t>aziende</a:t>
            </a:r>
            <a:endParaRPr sz="1700" dirty="0">
              <a:latin typeface="Calibri"/>
              <a:cs typeface="Calibri"/>
            </a:endParaRPr>
          </a:p>
          <a:p>
            <a:pPr marL="321945" marR="5080" indent="-309880">
              <a:lnSpc>
                <a:spcPct val="101800"/>
              </a:lnSpc>
              <a:spcBef>
                <a:spcPts val="405"/>
              </a:spcBef>
              <a:buClr>
                <a:srgbClr val="009999"/>
              </a:buClr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700" spc="5" dirty="0">
                <a:latin typeface="Calibri"/>
                <a:cs typeface="Calibri"/>
              </a:rPr>
              <a:t>risarcimento </a:t>
            </a:r>
            <a:r>
              <a:rPr sz="1700" spc="10" dirty="0">
                <a:latin typeface="Calibri"/>
                <a:cs typeface="Calibri"/>
              </a:rPr>
              <a:t>del danno </a:t>
            </a:r>
            <a:r>
              <a:rPr sz="1700" dirty="0">
                <a:latin typeface="Calibri"/>
                <a:cs typeface="Calibri"/>
              </a:rPr>
              <a:t>derivante </a:t>
            </a:r>
            <a:r>
              <a:rPr sz="1700" spc="10" dirty="0">
                <a:latin typeface="Calibri"/>
                <a:cs typeface="Calibri"/>
              </a:rPr>
              <a:t>da </a:t>
            </a:r>
            <a:r>
              <a:rPr sz="1700" spc="5" dirty="0">
                <a:latin typeface="Calibri"/>
                <a:cs typeface="Calibri"/>
              </a:rPr>
              <a:t>responsabilità </a:t>
            </a:r>
            <a:r>
              <a:rPr sz="1700" spc="10" dirty="0">
                <a:latin typeface="Calibri"/>
                <a:cs typeface="Calibri"/>
              </a:rPr>
              <a:t>medica e </a:t>
            </a:r>
            <a:r>
              <a:rPr sz="1700" spc="5" dirty="0">
                <a:latin typeface="Calibri"/>
                <a:cs typeface="Calibri"/>
              </a:rPr>
              <a:t>sanitaria </a:t>
            </a:r>
            <a:r>
              <a:rPr sz="1700" spc="10" dirty="0">
                <a:latin typeface="Calibri"/>
                <a:cs typeface="Calibri"/>
              </a:rPr>
              <a:t>e da </a:t>
            </a:r>
            <a:r>
              <a:rPr sz="1700" spc="5" dirty="0">
                <a:latin typeface="Calibri"/>
                <a:cs typeface="Calibri"/>
              </a:rPr>
              <a:t>diffamazione con </a:t>
            </a:r>
            <a:r>
              <a:rPr sz="1700" dirty="0">
                <a:latin typeface="Calibri"/>
                <a:cs typeface="Calibri"/>
              </a:rPr>
              <a:t>il </a:t>
            </a:r>
            <a:r>
              <a:rPr sz="1700" spc="-37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mezzo</a:t>
            </a:r>
            <a:r>
              <a:rPr sz="1700" spc="10" dirty="0">
                <a:latin typeface="Calibri"/>
                <a:cs typeface="Calibri"/>
              </a:rPr>
              <a:t> della</a:t>
            </a:r>
            <a:r>
              <a:rPr sz="1700" spc="-1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stampa</a:t>
            </a:r>
            <a:r>
              <a:rPr sz="1700" spc="-5" dirty="0">
                <a:latin typeface="Calibri"/>
                <a:cs typeface="Calibri"/>
              </a:rPr>
              <a:t> </a:t>
            </a:r>
            <a:r>
              <a:rPr sz="1700" spc="10" dirty="0">
                <a:latin typeface="Calibri"/>
                <a:cs typeface="Calibri"/>
              </a:rPr>
              <a:t>o </a:t>
            </a:r>
            <a:r>
              <a:rPr sz="1700" spc="5" dirty="0">
                <a:latin typeface="Calibri"/>
                <a:cs typeface="Calibri"/>
              </a:rPr>
              <a:t>con</a:t>
            </a:r>
            <a:r>
              <a:rPr sz="1700" dirty="0">
                <a:latin typeface="Calibri"/>
                <a:cs typeface="Calibri"/>
              </a:rPr>
              <a:t> altro</a:t>
            </a:r>
            <a:r>
              <a:rPr sz="1700" spc="1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mezzo</a:t>
            </a:r>
            <a:r>
              <a:rPr sz="1700" spc="15" dirty="0">
                <a:latin typeface="Calibri"/>
                <a:cs typeface="Calibri"/>
              </a:rPr>
              <a:t> </a:t>
            </a:r>
            <a:r>
              <a:rPr sz="1700" spc="10" dirty="0">
                <a:latin typeface="Calibri"/>
                <a:cs typeface="Calibri"/>
              </a:rPr>
              <a:t>di</a:t>
            </a:r>
            <a:r>
              <a:rPr sz="1700" spc="-5" dirty="0">
                <a:latin typeface="Calibri"/>
                <a:cs typeface="Calibri"/>
              </a:rPr>
              <a:t> </a:t>
            </a:r>
            <a:r>
              <a:rPr sz="1700" spc="5" dirty="0">
                <a:latin typeface="Calibri"/>
                <a:cs typeface="Calibri"/>
              </a:rPr>
              <a:t>pubblicità</a:t>
            </a:r>
            <a:endParaRPr sz="1700" dirty="0">
              <a:latin typeface="Calibri"/>
              <a:cs typeface="Calibri"/>
            </a:endParaRPr>
          </a:p>
          <a:p>
            <a:pPr marL="321945" indent="-309880">
              <a:lnSpc>
                <a:spcPct val="100000"/>
              </a:lnSpc>
              <a:spcBef>
                <a:spcPts val="445"/>
              </a:spcBef>
              <a:buClr>
                <a:srgbClr val="009999"/>
              </a:buClr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700" spc="-5" dirty="0">
                <a:latin typeface="Calibri"/>
                <a:cs typeface="Calibri"/>
              </a:rPr>
              <a:t>contratti</a:t>
            </a:r>
            <a:r>
              <a:rPr sz="1700" dirty="0">
                <a:latin typeface="Calibri"/>
                <a:cs typeface="Calibri"/>
              </a:rPr>
              <a:t> assicurativi,</a:t>
            </a:r>
            <a:r>
              <a:rPr sz="1700" spc="10" dirty="0">
                <a:latin typeface="Calibri"/>
                <a:cs typeface="Calibri"/>
              </a:rPr>
              <a:t> </a:t>
            </a:r>
            <a:r>
              <a:rPr sz="1700" spc="5" dirty="0">
                <a:latin typeface="Calibri"/>
                <a:cs typeface="Calibri"/>
              </a:rPr>
              <a:t>bancari</a:t>
            </a:r>
            <a:r>
              <a:rPr sz="1700" spc="-20" dirty="0">
                <a:latin typeface="Calibri"/>
                <a:cs typeface="Calibri"/>
              </a:rPr>
              <a:t> </a:t>
            </a:r>
            <a:r>
              <a:rPr sz="1700" spc="10" dirty="0">
                <a:latin typeface="Calibri"/>
                <a:cs typeface="Calibri"/>
              </a:rPr>
              <a:t>e</a:t>
            </a:r>
            <a:r>
              <a:rPr sz="1700" spc="25" dirty="0">
                <a:latin typeface="Calibri"/>
                <a:cs typeface="Calibri"/>
              </a:rPr>
              <a:t> </a:t>
            </a:r>
            <a:r>
              <a:rPr sz="1700" spc="5" dirty="0">
                <a:latin typeface="Calibri"/>
                <a:cs typeface="Calibri"/>
              </a:rPr>
              <a:t>finanziari</a:t>
            </a:r>
            <a:endParaRPr sz="17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4902591" y="7104310"/>
            <a:ext cx="151130" cy="1911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z="1050" spc="15" dirty="0">
                <a:latin typeface="Tahoma"/>
                <a:cs typeface="Tahoma"/>
              </a:rPr>
              <a:t>2</a:t>
            </a:fld>
            <a:endParaRPr sz="105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36700" y="944371"/>
            <a:ext cx="6512023" cy="4210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600" b="1" spc="-10" dirty="0">
                <a:solidFill>
                  <a:srgbClr val="3B8C93"/>
                </a:solidFill>
                <a:latin typeface="Tahoma"/>
                <a:cs typeface="Tahoma"/>
              </a:rPr>
              <a:t>ADR</a:t>
            </a:r>
            <a:endParaRPr sz="2600" dirty="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36700" y="2104869"/>
            <a:ext cx="8201289" cy="118981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 algn="ctr">
              <a:lnSpc>
                <a:spcPct val="109600"/>
              </a:lnSpc>
              <a:spcBef>
                <a:spcPts val="390"/>
              </a:spcBef>
            </a:pPr>
            <a:r>
              <a:rPr sz="2250" b="1" i="1" spc="-50" dirty="0">
                <a:latin typeface="Tahoma"/>
                <a:cs typeface="Tahoma"/>
              </a:rPr>
              <a:t>alternative dispute resolution </a:t>
            </a:r>
            <a:r>
              <a:rPr sz="2250" b="1" i="1" spc="-645" dirty="0">
                <a:latin typeface="Tahoma"/>
                <a:cs typeface="Tahoma"/>
              </a:rPr>
              <a:t> </a:t>
            </a:r>
            <a:r>
              <a:rPr sz="2150" b="1" dirty="0">
                <a:solidFill>
                  <a:srgbClr val="3B8C93"/>
                </a:solidFill>
                <a:latin typeface="Tahoma"/>
                <a:cs typeface="Tahoma"/>
              </a:rPr>
              <a:t>risoluzione alternativa delle </a:t>
            </a:r>
            <a:r>
              <a:rPr sz="2150" b="1" spc="5" dirty="0">
                <a:solidFill>
                  <a:srgbClr val="3B8C93"/>
                </a:solidFill>
                <a:latin typeface="Tahoma"/>
                <a:cs typeface="Tahoma"/>
              </a:rPr>
              <a:t> </a:t>
            </a:r>
            <a:r>
              <a:rPr sz="2150" b="1" dirty="0">
                <a:solidFill>
                  <a:srgbClr val="3B8C93"/>
                </a:solidFill>
                <a:latin typeface="Tahoma"/>
                <a:cs typeface="Tahoma"/>
              </a:rPr>
              <a:t>controversie</a:t>
            </a:r>
            <a:endParaRPr sz="215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2150" dirty="0">
                <a:latin typeface="Tahoma"/>
                <a:cs typeface="Tahoma"/>
              </a:rPr>
              <a:t>(con</a:t>
            </a:r>
            <a:r>
              <a:rPr sz="2150" spc="-5" dirty="0">
                <a:latin typeface="Tahoma"/>
                <a:cs typeface="Tahoma"/>
              </a:rPr>
              <a:t> procedure</a:t>
            </a:r>
            <a:r>
              <a:rPr sz="2150" dirty="0">
                <a:latin typeface="Tahoma"/>
                <a:cs typeface="Tahoma"/>
              </a:rPr>
              <a:t> non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giudiziarie)</a:t>
            </a:r>
            <a:endParaRPr sz="2150" dirty="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36700" y="4030470"/>
            <a:ext cx="6994535" cy="120967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82905" indent="-37084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382905" algn="l"/>
                <a:tab pos="383540" algn="l"/>
              </a:tabLst>
            </a:pPr>
            <a:r>
              <a:rPr sz="2150" dirty="0">
                <a:latin typeface="Tahoma"/>
                <a:cs typeface="Tahoma"/>
              </a:rPr>
              <a:t>Mediazione</a:t>
            </a:r>
            <a:r>
              <a:rPr sz="2150" spc="-4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civile</a:t>
            </a:r>
          </a:p>
          <a:p>
            <a:pPr marL="382905" indent="-37084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82905" algn="l"/>
                <a:tab pos="383540" algn="l"/>
              </a:tabLst>
            </a:pPr>
            <a:r>
              <a:rPr sz="2150" dirty="0">
                <a:latin typeface="Tahoma"/>
                <a:cs typeface="Tahoma"/>
              </a:rPr>
              <a:t>Negoziazione</a:t>
            </a:r>
            <a:r>
              <a:rPr sz="2150" spc="-4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assistita</a:t>
            </a:r>
            <a:endParaRPr sz="2150" dirty="0">
              <a:latin typeface="Tahoma"/>
              <a:cs typeface="Tahoma"/>
            </a:endParaRPr>
          </a:p>
          <a:p>
            <a:pPr marL="382270" indent="-37020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82270" algn="l"/>
                <a:tab pos="382905" algn="l"/>
              </a:tabLst>
            </a:pPr>
            <a:r>
              <a:rPr sz="2150" spc="-5" dirty="0">
                <a:latin typeface="Tahoma"/>
                <a:cs typeface="Tahoma"/>
              </a:rPr>
              <a:t>Arbitrato</a:t>
            </a:r>
            <a:endParaRPr sz="2150" dirty="0">
              <a:latin typeface="Tahoma"/>
              <a:cs typeface="Tahoma"/>
            </a:endParaRPr>
          </a:p>
        </p:txBody>
      </p:sp>
      <p:sp>
        <p:nvSpPr>
          <p:cNvPr id="18" name="Segnaposto numero diapositiva 17">
            <a:extLst>
              <a:ext uri="{FF2B5EF4-FFF2-40B4-BE49-F238E27FC236}">
                <a16:creationId xmlns:a16="http://schemas.microsoft.com/office/drawing/2014/main" id="{7B258BEA-964F-41AC-B772-3C63FB081BF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lang="it-IT" spc="15" smtClean="0"/>
              <a:t>2</a:t>
            </a:fld>
            <a:endParaRPr lang="it-IT" spc="15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4692" y="1098295"/>
            <a:ext cx="9457690" cy="48731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99"/>
              </a:lnSpc>
              <a:spcBef>
                <a:spcPts val="100"/>
              </a:spcBef>
              <a:tabLst>
                <a:tab pos="2251075" algn="l"/>
                <a:tab pos="4247515" algn="l"/>
                <a:tab pos="6701155" algn="l"/>
                <a:tab pos="8439785" algn="l"/>
              </a:tabLst>
            </a:pPr>
            <a:r>
              <a:rPr sz="2050" spc="-5" dirty="0">
                <a:latin typeface="Calibri"/>
                <a:cs typeface="Calibri"/>
              </a:rPr>
              <a:t>In questi </a:t>
            </a:r>
            <a:r>
              <a:rPr sz="2050" spc="-10" dirty="0">
                <a:latin typeface="Calibri"/>
                <a:cs typeface="Calibri"/>
              </a:rPr>
              <a:t>casi, </a:t>
            </a:r>
            <a:r>
              <a:rPr sz="2050" spc="-5" dirty="0">
                <a:latin typeface="Calibri"/>
                <a:cs typeface="Calibri"/>
              </a:rPr>
              <a:t>la parte che </a:t>
            </a:r>
            <a:r>
              <a:rPr sz="2050" spc="-10" dirty="0">
                <a:latin typeface="Calibri"/>
                <a:cs typeface="Calibri"/>
              </a:rPr>
              <a:t>intende agire </a:t>
            </a:r>
            <a:r>
              <a:rPr sz="2050" dirty="0">
                <a:latin typeface="Calibri"/>
                <a:cs typeface="Calibri"/>
              </a:rPr>
              <a:t>in </a:t>
            </a:r>
            <a:r>
              <a:rPr sz="2050" spc="-5" dirty="0">
                <a:latin typeface="Calibri"/>
                <a:cs typeface="Calibri"/>
              </a:rPr>
              <a:t>giudizio </a:t>
            </a:r>
            <a:r>
              <a:rPr sz="2050" dirty="0">
                <a:latin typeface="Calibri"/>
                <a:cs typeface="Calibri"/>
              </a:rPr>
              <a:t>ha </a:t>
            </a:r>
            <a:r>
              <a:rPr sz="2050" spc="-25" dirty="0">
                <a:latin typeface="Calibri"/>
                <a:cs typeface="Calibri"/>
              </a:rPr>
              <a:t>l’onere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15" dirty="0">
                <a:latin typeface="Calibri"/>
                <a:cs typeface="Calibri"/>
              </a:rPr>
              <a:t>tentare </a:t>
            </a:r>
            <a:r>
              <a:rPr sz="2050" spc="-5" dirty="0">
                <a:latin typeface="Calibri"/>
                <a:cs typeface="Calibri"/>
              </a:rPr>
              <a:t>la mediazione, 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con </a:t>
            </a:r>
            <a:r>
              <a:rPr sz="2050" spc="-25" dirty="0">
                <a:latin typeface="Calibri"/>
                <a:cs typeface="Calibri"/>
              </a:rPr>
              <a:t>l’assistenza </a:t>
            </a:r>
            <a:r>
              <a:rPr sz="2050" dirty="0">
                <a:latin typeface="Calibri"/>
                <a:cs typeface="Calibri"/>
              </a:rPr>
              <a:t>di un </a:t>
            </a:r>
            <a:r>
              <a:rPr sz="2050" spc="-20" dirty="0">
                <a:latin typeface="Calibri"/>
                <a:cs typeface="Calibri"/>
              </a:rPr>
              <a:t>avvocato, </a:t>
            </a:r>
            <a:r>
              <a:rPr sz="2050" spc="-5" dirty="0">
                <a:latin typeface="Calibri"/>
                <a:cs typeface="Calibri"/>
              </a:rPr>
              <a:t>che </a:t>
            </a:r>
            <a:r>
              <a:rPr sz="2050" spc="-10" dirty="0">
                <a:latin typeface="Calibri"/>
                <a:cs typeface="Calibri"/>
              </a:rPr>
              <a:t>deve, chiaramente </a:t>
            </a:r>
            <a:r>
              <a:rPr sz="2050" dirty="0">
                <a:latin typeface="Calibri"/>
                <a:cs typeface="Calibri"/>
              </a:rPr>
              <a:t>e </a:t>
            </a:r>
            <a:r>
              <a:rPr sz="2050" spc="-5" dirty="0">
                <a:latin typeface="Calibri"/>
                <a:cs typeface="Calibri"/>
              </a:rPr>
              <a:t>per </a:t>
            </a:r>
            <a:r>
              <a:rPr sz="2050" spc="-15" dirty="0">
                <a:latin typeface="Calibri"/>
                <a:cs typeface="Calibri"/>
              </a:rPr>
              <a:t>iscritto, informare </a:t>
            </a:r>
            <a:r>
              <a:rPr sz="2050" spc="-5" dirty="0">
                <a:latin typeface="Calibri"/>
                <a:cs typeface="Calibri"/>
              </a:rPr>
              <a:t>il </a:t>
            </a:r>
            <a:r>
              <a:rPr sz="2050" spc="-10" dirty="0">
                <a:latin typeface="Calibri"/>
                <a:cs typeface="Calibri"/>
              </a:rPr>
              <a:t>proprio 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assistito, </a:t>
            </a:r>
            <a:r>
              <a:rPr sz="2050" spc="-5" dirty="0">
                <a:latin typeface="Calibri"/>
                <a:cs typeface="Calibri"/>
              </a:rPr>
              <a:t>sia </a:t>
            </a:r>
            <a:r>
              <a:rPr sz="2050" spc="-10" dirty="0">
                <a:latin typeface="Calibri"/>
                <a:cs typeface="Calibri"/>
              </a:rPr>
              <a:t>della </a:t>
            </a:r>
            <a:r>
              <a:rPr sz="2050" spc="-5" dirty="0">
                <a:latin typeface="Calibri"/>
                <a:cs typeface="Calibri"/>
              </a:rPr>
              <a:t>possibilità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10" dirty="0">
                <a:latin typeface="Calibri"/>
                <a:cs typeface="Calibri"/>
              </a:rPr>
              <a:t>procedere </a:t>
            </a:r>
            <a:r>
              <a:rPr sz="2050" spc="-5" dirty="0">
                <a:latin typeface="Calibri"/>
                <a:cs typeface="Calibri"/>
              </a:rPr>
              <a:t>alla </a:t>
            </a:r>
            <a:r>
              <a:rPr sz="2050" dirty="0">
                <a:latin typeface="Calibri"/>
                <a:cs typeface="Calibri"/>
              </a:rPr>
              <a:t>mediazione e </a:t>
            </a:r>
            <a:r>
              <a:rPr sz="2050" spc="-5" dirty="0">
                <a:latin typeface="Calibri"/>
                <a:cs typeface="Calibri"/>
              </a:rPr>
              <a:t>delle </a:t>
            </a:r>
            <a:r>
              <a:rPr sz="2050" spc="-10" dirty="0">
                <a:latin typeface="Calibri"/>
                <a:cs typeface="Calibri"/>
              </a:rPr>
              <a:t>relative </a:t>
            </a:r>
            <a:r>
              <a:rPr sz="2050" spc="-5" dirty="0">
                <a:latin typeface="Calibri"/>
                <a:cs typeface="Calibri"/>
              </a:rPr>
              <a:t>agevolazioni 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fiscali che dei casi in cui il </a:t>
            </a:r>
            <a:r>
              <a:rPr sz="2050" spc="-10" dirty="0">
                <a:latin typeface="Calibri"/>
                <a:cs typeface="Calibri"/>
              </a:rPr>
              <a:t>procedimento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5" dirty="0">
                <a:latin typeface="Calibri"/>
                <a:cs typeface="Calibri"/>
              </a:rPr>
              <a:t>mediazione </a:t>
            </a:r>
            <a:r>
              <a:rPr sz="2050" dirty="0">
                <a:latin typeface="Calibri"/>
                <a:cs typeface="Calibri"/>
              </a:rPr>
              <a:t>è </a:t>
            </a:r>
            <a:r>
              <a:rPr sz="2050" spc="-5" dirty="0">
                <a:latin typeface="Calibri"/>
                <a:cs typeface="Calibri"/>
              </a:rPr>
              <a:t>condizione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10" dirty="0">
                <a:latin typeface="Calibri"/>
                <a:cs typeface="Calibri"/>
              </a:rPr>
              <a:t>procedibilità </a:t>
            </a:r>
            <a:r>
              <a:rPr sz="2050" spc="-5" dirty="0">
                <a:latin typeface="Calibri"/>
                <a:cs typeface="Calibri"/>
              </a:rPr>
              <a:t>della </a:t>
            </a:r>
            <a:r>
              <a:rPr sz="2050" dirty="0">
                <a:latin typeface="Calibri"/>
                <a:cs typeface="Calibri"/>
              </a:rPr>
              <a:t> domanda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giudiziale.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Il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giudice,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qualora</a:t>
            </a:r>
            <a:r>
              <a:rPr sz="2050" spc="-5" dirty="0">
                <a:latin typeface="Calibri"/>
                <a:cs typeface="Calibri"/>
              </a:rPr>
              <a:t> rilevi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la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mancata</a:t>
            </a:r>
            <a:r>
              <a:rPr sz="2050" spc="-5" dirty="0">
                <a:latin typeface="Calibri"/>
                <a:cs typeface="Calibri"/>
              </a:rPr>
              <a:t> allegazione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</a:t>
            </a:r>
            <a:r>
              <a:rPr sz="2050" spc="4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documento 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30" dirty="0">
                <a:latin typeface="Calibri"/>
                <a:cs typeface="Calibri"/>
              </a:rPr>
              <a:t>all’atto </a:t>
            </a:r>
            <a:r>
              <a:rPr sz="2050" spc="-10" dirty="0">
                <a:latin typeface="Calibri"/>
                <a:cs typeface="Calibri"/>
              </a:rPr>
              <a:t>introduttivo </a:t>
            </a:r>
            <a:r>
              <a:rPr sz="2050" spc="-5" dirty="0">
                <a:latin typeface="Calibri"/>
                <a:cs typeface="Calibri"/>
              </a:rPr>
              <a:t>del giudizio, </a:t>
            </a:r>
            <a:r>
              <a:rPr sz="2050" spc="-10" dirty="0">
                <a:latin typeface="Calibri"/>
                <a:cs typeface="Calibri"/>
              </a:rPr>
              <a:t>informa </a:t>
            </a:r>
            <a:r>
              <a:rPr sz="2050" spc="-5" dirty="0">
                <a:latin typeface="Calibri"/>
                <a:cs typeface="Calibri"/>
              </a:rPr>
              <a:t>la parte della </a:t>
            </a:r>
            <a:r>
              <a:rPr sz="2050" spc="-15" dirty="0">
                <a:latin typeface="Calibri"/>
                <a:cs typeface="Calibri"/>
              </a:rPr>
              <a:t>facoltà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5" dirty="0">
                <a:latin typeface="Calibri"/>
                <a:cs typeface="Calibri"/>
              </a:rPr>
              <a:t>chiedere la mediazione. 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In ogni </a:t>
            </a:r>
            <a:r>
              <a:rPr sz="2050" spc="-15" dirty="0">
                <a:latin typeface="Calibri"/>
                <a:cs typeface="Calibri"/>
              </a:rPr>
              <a:t>altra </a:t>
            </a:r>
            <a:r>
              <a:rPr sz="2050" spc="-10" dirty="0">
                <a:latin typeface="Calibri"/>
                <a:cs typeface="Calibri"/>
              </a:rPr>
              <a:t>materia </a:t>
            </a:r>
            <a:r>
              <a:rPr sz="2050" spc="-5" dirty="0">
                <a:latin typeface="Calibri"/>
                <a:cs typeface="Calibri"/>
              </a:rPr>
              <a:t>la mediazione </a:t>
            </a:r>
            <a:r>
              <a:rPr sz="2050" spc="-15" dirty="0">
                <a:latin typeface="Calibri"/>
                <a:cs typeface="Calibri"/>
              </a:rPr>
              <a:t>potrà </a:t>
            </a:r>
            <a:r>
              <a:rPr sz="2050" spc="-5" dirty="0">
                <a:latin typeface="Calibri"/>
                <a:cs typeface="Calibri"/>
              </a:rPr>
              <a:t>essere </a:t>
            </a:r>
            <a:r>
              <a:rPr sz="2050" spc="-15" dirty="0">
                <a:latin typeface="Calibri"/>
                <a:cs typeface="Calibri"/>
              </a:rPr>
              <a:t>avviata </a:t>
            </a:r>
            <a:r>
              <a:rPr sz="2050" spc="-5" dirty="0">
                <a:latin typeface="Calibri"/>
                <a:cs typeface="Calibri"/>
              </a:rPr>
              <a:t>dalle </a:t>
            </a:r>
            <a:r>
              <a:rPr sz="2050" dirty="0">
                <a:latin typeface="Calibri"/>
                <a:cs typeface="Calibri"/>
              </a:rPr>
              <a:t>parti su base </a:t>
            </a:r>
            <a:r>
              <a:rPr sz="2050" spc="-10" dirty="0">
                <a:latin typeface="Calibri"/>
                <a:cs typeface="Calibri"/>
              </a:rPr>
              <a:t>volontaria, </a:t>
            </a:r>
            <a:r>
              <a:rPr sz="2050" spc="-5" dirty="0">
                <a:latin typeface="Calibri"/>
                <a:cs typeface="Calibri"/>
              </a:rPr>
              <a:t>sia </a:t>
            </a:r>
            <a:r>
              <a:rPr sz="2050" dirty="0">
                <a:latin typeface="Calibri"/>
                <a:cs typeface="Calibri"/>
              </a:rPr>
              <a:t> p</a:t>
            </a:r>
            <a:r>
              <a:rPr sz="2050" spc="5" dirty="0">
                <a:latin typeface="Calibri"/>
                <a:cs typeface="Calibri"/>
              </a:rPr>
              <a:t>r</a:t>
            </a:r>
            <a:r>
              <a:rPr sz="2050" spc="-5" dirty="0">
                <a:latin typeface="Calibri"/>
                <a:cs typeface="Calibri"/>
              </a:rPr>
              <a:t>i</a:t>
            </a:r>
            <a:r>
              <a:rPr sz="2050" spc="5" dirty="0">
                <a:latin typeface="Calibri"/>
                <a:cs typeface="Calibri"/>
              </a:rPr>
              <a:t>m</a:t>
            </a:r>
            <a:r>
              <a:rPr sz="2050" dirty="0">
                <a:latin typeface="Calibri"/>
                <a:cs typeface="Calibri"/>
              </a:rPr>
              <a:t>a</a:t>
            </a:r>
            <a:r>
              <a:rPr sz="2050" dirty="0">
                <a:latin typeface="Times New Roman"/>
                <a:cs typeface="Times New Roman"/>
              </a:rPr>
              <a:t>	</a:t>
            </a:r>
            <a:r>
              <a:rPr sz="2050" spc="-5" dirty="0">
                <a:latin typeface="Calibri"/>
                <a:cs typeface="Calibri"/>
              </a:rPr>
              <a:t>c</a:t>
            </a:r>
            <a:r>
              <a:rPr sz="2050" dirty="0">
                <a:latin typeface="Calibri"/>
                <a:cs typeface="Calibri"/>
              </a:rPr>
              <a:t>he</a:t>
            </a:r>
            <a:r>
              <a:rPr sz="2050" dirty="0">
                <a:latin typeface="Times New Roman"/>
                <a:cs typeface="Times New Roman"/>
              </a:rPr>
              <a:t>	</a:t>
            </a:r>
            <a:r>
              <a:rPr sz="2050" dirty="0">
                <a:latin typeface="Calibri"/>
                <a:cs typeface="Calibri"/>
              </a:rPr>
              <a:t>du</a:t>
            </a:r>
            <a:r>
              <a:rPr sz="2050" spc="-45" dirty="0">
                <a:latin typeface="Calibri"/>
                <a:cs typeface="Calibri"/>
              </a:rPr>
              <a:t>r</a:t>
            </a:r>
            <a:r>
              <a:rPr sz="2050" dirty="0">
                <a:latin typeface="Calibri"/>
                <a:cs typeface="Calibri"/>
              </a:rPr>
              <a:t>a</a:t>
            </a:r>
            <a:r>
              <a:rPr sz="2050" spc="-25" dirty="0">
                <a:latin typeface="Calibri"/>
                <a:cs typeface="Calibri"/>
              </a:rPr>
              <a:t>n</a:t>
            </a:r>
            <a:r>
              <a:rPr sz="2050" spc="-20" dirty="0">
                <a:latin typeface="Calibri"/>
                <a:cs typeface="Calibri"/>
              </a:rPr>
              <a:t>t</a:t>
            </a:r>
            <a:r>
              <a:rPr sz="2050" dirty="0">
                <a:latin typeface="Calibri"/>
                <a:cs typeface="Calibri"/>
              </a:rPr>
              <a:t>e</a:t>
            </a:r>
            <a:r>
              <a:rPr sz="2050" dirty="0">
                <a:latin typeface="Times New Roman"/>
                <a:cs typeface="Times New Roman"/>
              </a:rPr>
              <a:t>	</a:t>
            </a:r>
            <a:r>
              <a:rPr sz="2050" spc="-5" dirty="0">
                <a:latin typeface="Calibri"/>
                <a:cs typeface="Calibri"/>
              </a:rPr>
              <a:t>i</a:t>
            </a:r>
            <a:r>
              <a:rPr sz="2050" dirty="0">
                <a:latin typeface="Calibri"/>
                <a:cs typeface="Calibri"/>
              </a:rPr>
              <a:t>l</a:t>
            </a:r>
            <a:r>
              <a:rPr sz="2050" dirty="0">
                <a:latin typeface="Times New Roman"/>
                <a:cs typeface="Times New Roman"/>
              </a:rPr>
              <a:t>	</a:t>
            </a:r>
            <a:r>
              <a:rPr sz="2050" dirty="0" err="1">
                <a:latin typeface="Calibri"/>
                <a:cs typeface="Calibri"/>
              </a:rPr>
              <a:t>p</a:t>
            </a:r>
            <a:r>
              <a:rPr sz="2050" spc="-35" dirty="0" err="1">
                <a:latin typeface="Calibri"/>
                <a:cs typeface="Calibri"/>
              </a:rPr>
              <a:t>r</a:t>
            </a:r>
            <a:r>
              <a:rPr sz="2050" spc="-5" dirty="0" err="1">
                <a:latin typeface="Calibri"/>
                <a:cs typeface="Calibri"/>
              </a:rPr>
              <a:t>oce</a:t>
            </a:r>
            <a:r>
              <a:rPr sz="2050" dirty="0" err="1">
                <a:latin typeface="Calibri"/>
                <a:cs typeface="Calibri"/>
              </a:rPr>
              <a:t>s</a:t>
            </a:r>
            <a:r>
              <a:rPr sz="2050" spc="-15" dirty="0" err="1">
                <a:latin typeface="Calibri"/>
                <a:cs typeface="Calibri"/>
              </a:rPr>
              <a:t>so</a:t>
            </a:r>
            <a:r>
              <a:rPr sz="2050" dirty="0">
                <a:latin typeface="Calibri"/>
                <a:cs typeface="Calibri"/>
              </a:rPr>
              <a:t>.</a:t>
            </a:r>
            <a:endParaRPr lang="it-IT" sz="2050" dirty="0">
              <a:latin typeface="Calibri"/>
              <a:cs typeface="Calibri"/>
            </a:endParaRPr>
          </a:p>
          <a:p>
            <a:pPr marL="12700" marR="5080" algn="just">
              <a:lnSpc>
                <a:spcPct val="100099"/>
              </a:lnSpc>
              <a:spcBef>
                <a:spcPts val="100"/>
              </a:spcBef>
              <a:tabLst>
                <a:tab pos="2251075" algn="l"/>
                <a:tab pos="4247515" algn="l"/>
                <a:tab pos="6701155" algn="l"/>
                <a:tab pos="8439785" algn="l"/>
              </a:tabLst>
            </a:pPr>
            <a:endParaRPr lang="it-IT" sz="2050" dirty="0">
              <a:latin typeface="Calibri"/>
              <a:cs typeface="Calibri"/>
            </a:endParaRPr>
          </a:p>
          <a:p>
            <a:pPr marL="12700" marR="6350" algn="just">
              <a:lnSpc>
                <a:spcPct val="100000"/>
              </a:lnSpc>
            </a:pPr>
            <a:r>
              <a:rPr sz="2050" dirty="0">
                <a:latin typeface="Calibri"/>
                <a:cs typeface="Calibri"/>
              </a:rPr>
              <a:t>La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mediazione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disposta</a:t>
            </a:r>
            <a:r>
              <a:rPr sz="2050" spc="-5" dirty="0">
                <a:latin typeface="Calibri"/>
                <a:cs typeface="Calibri"/>
              </a:rPr>
              <a:t> dal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giudice</a:t>
            </a:r>
            <a:r>
              <a:rPr sz="2050" dirty="0">
                <a:latin typeface="Calibri"/>
                <a:cs typeface="Calibri"/>
              </a:rPr>
              <a:t> è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prevista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anche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dalla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direttiva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comunitaria </a:t>
            </a:r>
            <a:r>
              <a:rPr sz="2050" spc="-4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2008/52/Ce,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si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affianca senza </a:t>
            </a:r>
            <a:r>
              <a:rPr sz="2050" spc="-5" dirty="0">
                <a:latin typeface="Calibri"/>
                <a:cs typeface="Calibri"/>
              </a:rPr>
              <a:t>sostituirla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alla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conciliazione</a:t>
            </a:r>
            <a:r>
              <a:rPr sz="2050" spc="1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giudiziale.</a:t>
            </a:r>
            <a:endParaRPr sz="20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800" dirty="0">
              <a:latin typeface="Calibri"/>
              <a:cs typeface="Calibri"/>
            </a:endParaRPr>
          </a:p>
          <a:p>
            <a:pPr marL="12700" marR="6985" algn="just">
              <a:lnSpc>
                <a:spcPct val="100000"/>
              </a:lnSpc>
            </a:pPr>
            <a:r>
              <a:rPr sz="2050" spc="-5" dirty="0">
                <a:latin typeface="Calibri"/>
                <a:cs typeface="Calibri"/>
              </a:rPr>
              <a:t>Alcune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10" dirty="0">
                <a:latin typeface="Calibri"/>
                <a:cs typeface="Calibri"/>
              </a:rPr>
              <a:t>queste materie </a:t>
            </a:r>
            <a:r>
              <a:rPr sz="2050" spc="-5" dirty="0">
                <a:latin typeface="Calibri"/>
                <a:cs typeface="Calibri"/>
              </a:rPr>
              <a:t>sono </a:t>
            </a:r>
            <a:r>
              <a:rPr sz="2050" spc="-10" dirty="0">
                <a:latin typeface="Calibri"/>
                <a:cs typeface="Calibri"/>
              </a:rPr>
              <a:t>facilmente </a:t>
            </a:r>
            <a:r>
              <a:rPr sz="2050" spc="-5" dirty="0">
                <a:latin typeface="Calibri"/>
                <a:cs typeface="Calibri"/>
              </a:rPr>
              <a:t>rintracciabili </a:t>
            </a:r>
            <a:r>
              <a:rPr sz="2050" dirty="0">
                <a:latin typeface="Calibri"/>
                <a:cs typeface="Calibri"/>
              </a:rPr>
              <a:t>negli </a:t>
            </a:r>
            <a:r>
              <a:rPr sz="2050" spc="-5" dirty="0">
                <a:latin typeface="Calibri"/>
                <a:cs typeface="Calibri"/>
              </a:rPr>
              <a:t>enti </a:t>
            </a:r>
            <a:r>
              <a:rPr sz="2050" dirty="0">
                <a:latin typeface="Calibri"/>
                <a:cs typeface="Calibri"/>
              </a:rPr>
              <a:t>no </a:t>
            </a:r>
            <a:r>
              <a:rPr sz="2050" spc="-10" dirty="0">
                <a:latin typeface="Calibri"/>
                <a:cs typeface="Calibri"/>
              </a:rPr>
              <a:t>profit: </a:t>
            </a:r>
            <a:r>
              <a:rPr sz="2050" dirty="0">
                <a:latin typeface="Calibri"/>
                <a:cs typeface="Calibri"/>
              </a:rPr>
              <a:t>si </a:t>
            </a:r>
            <a:r>
              <a:rPr sz="2050" spc="-5" dirty="0">
                <a:latin typeface="Calibri"/>
                <a:cs typeface="Calibri"/>
              </a:rPr>
              <a:t>pensi </a:t>
            </a:r>
            <a:r>
              <a:rPr sz="2050" dirty="0">
                <a:latin typeface="Calibri"/>
                <a:cs typeface="Calibri"/>
              </a:rPr>
              <a:t>al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condominio,</a:t>
            </a:r>
            <a:r>
              <a:rPr sz="2050" spc="-5" dirty="0">
                <a:latin typeface="Calibri"/>
                <a:cs typeface="Calibri"/>
              </a:rPr>
              <a:t> alle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successioni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ereditarie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(lasciti),</a:t>
            </a:r>
            <a:r>
              <a:rPr sz="2050" dirty="0">
                <a:latin typeface="Calibri"/>
                <a:cs typeface="Calibri"/>
              </a:rPr>
              <a:t> al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risarcimento</a:t>
            </a:r>
            <a:r>
              <a:rPr sz="2050" spc="-5" dirty="0">
                <a:latin typeface="Calibri"/>
                <a:cs typeface="Calibri"/>
              </a:rPr>
              <a:t> del</a:t>
            </a:r>
            <a:r>
              <a:rPr sz="2050" dirty="0">
                <a:latin typeface="Calibri"/>
                <a:cs typeface="Calibri"/>
              </a:rPr>
              <a:t> danno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da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responsabilità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medica</a:t>
            </a:r>
            <a:r>
              <a:rPr sz="2050" spc="-2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sanitaria.</a:t>
            </a:r>
            <a:endParaRPr sz="205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20</a:t>
            </a:fld>
            <a:endParaRPr spc="15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4692" y="397255"/>
            <a:ext cx="5597525" cy="44627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b="0" i="1" spc="5" dirty="0">
                <a:latin typeface="Calibri"/>
                <a:cs typeface="Calibri"/>
              </a:rPr>
              <a:t>Clausola</a:t>
            </a:r>
            <a:r>
              <a:rPr sz="2800" b="0" i="1" spc="-40" dirty="0">
                <a:latin typeface="Calibri"/>
                <a:cs typeface="Calibri"/>
              </a:rPr>
              <a:t> </a:t>
            </a:r>
            <a:r>
              <a:rPr sz="2800" b="0" i="1" dirty="0">
                <a:latin typeface="Calibri"/>
                <a:cs typeface="Calibri"/>
              </a:rPr>
              <a:t>contrattuale</a:t>
            </a:r>
            <a:r>
              <a:rPr sz="2800" b="0" i="1" spc="-25" dirty="0">
                <a:latin typeface="Calibri"/>
                <a:cs typeface="Calibri"/>
              </a:rPr>
              <a:t> </a:t>
            </a:r>
            <a:r>
              <a:rPr sz="2800" b="0" i="1" spc="5" dirty="0">
                <a:latin typeface="Calibri"/>
                <a:cs typeface="Calibri"/>
              </a:rPr>
              <a:t>di</a:t>
            </a:r>
            <a:r>
              <a:rPr sz="2800" b="0" i="1" spc="-15" dirty="0">
                <a:latin typeface="Calibri"/>
                <a:cs typeface="Calibri"/>
              </a:rPr>
              <a:t> </a:t>
            </a:r>
            <a:r>
              <a:rPr sz="2800" b="0" i="1" spc="10" dirty="0">
                <a:latin typeface="Calibri"/>
                <a:cs typeface="Calibri"/>
              </a:rPr>
              <a:t>mediazione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21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54692" y="1284223"/>
            <a:ext cx="9456420" cy="5216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99"/>
              </a:lnSpc>
              <a:spcBef>
                <a:spcPts val="100"/>
              </a:spcBef>
            </a:pPr>
            <a:r>
              <a:rPr sz="2050" spc="-5" dirty="0">
                <a:latin typeface="Calibri"/>
                <a:cs typeface="Calibri"/>
              </a:rPr>
              <a:t>“Qualsiasi </a:t>
            </a:r>
            <a:r>
              <a:rPr sz="2050" spc="-15" dirty="0">
                <a:latin typeface="Calibri"/>
                <a:cs typeface="Calibri"/>
              </a:rPr>
              <a:t>controversia </a:t>
            </a:r>
            <a:r>
              <a:rPr sz="2050" spc="-5" dirty="0">
                <a:latin typeface="Calibri"/>
                <a:cs typeface="Calibri"/>
              </a:rPr>
              <a:t>che dovesse </a:t>
            </a:r>
            <a:r>
              <a:rPr sz="2050" spc="-15" dirty="0">
                <a:latin typeface="Calibri"/>
                <a:cs typeface="Calibri"/>
              </a:rPr>
              <a:t>insorgere </a:t>
            </a:r>
            <a:r>
              <a:rPr sz="2050" spc="-20" dirty="0">
                <a:latin typeface="Calibri"/>
                <a:cs typeface="Calibri"/>
              </a:rPr>
              <a:t>fra </a:t>
            </a:r>
            <a:r>
              <a:rPr sz="2050" spc="-5" dirty="0">
                <a:latin typeface="Calibri"/>
                <a:cs typeface="Calibri"/>
              </a:rPr>
              <a:t>le parti in </a:t>
            </a:r>
            <a:r>
              <a:rPr sz="2050" spc="-10" dirty="0">
                <a:latin typeface="Calibri"/>
                <a:cs typeface="Calibri"/>
              </a:rPr>
              <a:t>ordine all’interpretazione, 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validità,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efficacia,</a:t>
            </a:r>
            <a:r>
              <a:rPr sz="2050" spc="-5" dirty="0">
                <a:latin typeface="Calibri"/>
                <a:cs typeface="Calibri"/>
              </a:rPr>
              <a:t> esecuzione </a:t>
            </a:r>
            <a:r>
              <a:rPr sz="2050" dirty="0">
                <a:latin typeface="Calibri"/>
                <a:cs typeface="Calibri"/>
              </a:rPr>
              <a:t>e </a:t>
            </a:r>
            <a:r>
              <a:rPr sz="2050" spc="-5" dirty="0">
                <a:latin typeface="Calibri"/>
                <a:cs typeface="Calibri"/>
              </a:rPr>
              <a:t>risoluzione del </a:t>
            </a:r>
            <a:r>
              <a:rPr sz="2050" spc="-10" dirty="0">
                <a:latin typeface="Calibri"/>
                <a:cs typeface="Calibri"/>
              </a:rPr>
              <a:t>presente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contratto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e </a:t>
            </a:r>
            <a:r>
              <a:rPr sz="2050" spc="-5" dirty="0">
                <a:latin typeface="Calibri"/>
                <a:cs typeface="Calibri"/>
              </a:rPr>
              <a:t>degli </a:t>
            </a:r>
            <a:r>
              <a:rPr sz="2050" spc="-15" dirty="0">
                <a:latin typeface="Calibri"/>
                <a:cs typeface="Calibri"/>
              </a:rPr>
              <a:t>atti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che </a:t>
            </a:r>
            <a:r>
              <a:rPr sz="2050" dirty="0">
                <a:latin typeface="Calibri"/>
                <a:cs typeface="Calibri"/>
              </a:rPr>
              <a:t>ne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costituiscono</a:t>
            </a:r>
            <a:r>
              <a:rPr sz="2050" spc="-5" dirty="0">
                <a:latin typeface="Calibri"/>
                <a:cs typeface="Calibri"/>
              </a:rPr>
              <a:t> esecuzione,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compresa</a:t>
            </a:r>
            <a:r>
              <a:rPr sz="2050" spc="-5" dirty="0">
                <a:latin typeface="Calibri"/>
                <a:cs typeface="Calibri"/>
              </a:rPr>
              <a:t> ogni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ragione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danni,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sarà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sottoposta</a:t>
            </a:r>
            <a:r>
              <a:rPr sz="2050" spc="43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ad</a:t>
            </a:r>
            <a:r>
              <a:rPr sz="2050" spc="46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un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tentativo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mediazione</a:t>
            </a:r>
            <a:r>
              <a:rPr sz="2050" dirty="0">
                <a:latin typeface="Calibri"/>
                <a:cs typeface="Calibri"/>
              </a:rPr>
              <a:t> ai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sensi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D.lgs.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n.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28/2010,</a:t>
            </a:r>
            <a:r>
              <a:rPr sz="2050" dirty="0">
                <a:latin typeface="Calibri"/>
                <a:cs typeface="Calibri"/>
              </a:rPr>
              <a:t> sue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eventuali</a:t>
            </a:r>
            <a:r>
              <a:rPr sz="2050" spc="44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modifiche</a:t>
            </a:r>
            <a:r>
              <a:rPr sz="2050" spc="45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e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successivi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decreti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attuazione,</a:t>
            </a:r>
            <a:r>
              <a:rPr sz="2050" dirty="0">
                <a:latin typeface="Calibri"/>
                <a:cs typeface="Calibri"/>
              </a:rPr>
              <a:t> da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esperirsi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presso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l’Organismo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dei</a:t>
            </a:r>
            <a:r>
              <a:rPr sz="2050" spc="45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Dottori </a:t>
            </a:r>
            <a:r>
              <a:rPr sz="2050" spc="-4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Commercialisti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degli</a:t>
            </a:r>
            <a:r>
              <a:rPr sz="2050" dirty="0">
                <a:latin typeface="Calibri"/>
                <a:cs typeface="Calibri"/>
              </a:rPr>
              <a:t> Esperti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Contabili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……,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iscritto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al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Registro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degli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Organismi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4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mediazione</a:t>
            </a:r>
            <a:r>
              <a:rPr sz="2050" dirty="0">
                <a:latin typeface="Calibri"/>
                <a:cs typeface="Calibri"/>
              </a:rPr>
              <a:t> al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n.....</a:t>
            </a:r>
            <a:r>
              <a:rPr sz="2050" dirty="0">
                <a:latin typeface="Calibri"/>
                <a:cs typeface="Calibri"/>
              </a:rPr>
              <a:t> ,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secondo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le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previsioni</a:t>
            </a:r>
            <a:r>
              <a:rPr sz="2050" spc="-5" dirty="0">
                <a:latin typeface="Calibri"/>
                <a:cs typeface="Calibri"/>
              </a:rPr>
              <a:t> del</a:t>
            </a:r>
            <a:r>
              <a:rPr sz="2050" dirty="0">
                <a:latin typeface="Calibri"/>
                <a:cs typeface="Calibri"/>
              </a:rPr>
              <a:t> suo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regolamento,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qui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richiamato 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integralmente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che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25" dirty="0">
                <a:latin typeface="Calibri"/>
                <a:cs typeface="Calibri"/>
              </a:rPr>
              <a:t>avrà</a:t>
            </a:r>
            <a:r>
              <a:rPr sz="2050" spc="-2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valore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prevalente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su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ogni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altra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diversa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pattuizione 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eventualmente stipulata </a:t>
            </a:r>
            <a:r>
              <a:rPr sz="2050" spc="-20" dirty="0">
                <a:latin typeface="Calibri"/>
                <a:cs typeface="Calibri"/>
              </a:rPr>
              <a:t>tra </a:t>
            </a:r>
            <a:r>
              <a:rPr sz="2050" spc="-5" dirty="0">
                <a:latin typeface="Calibri"/>
                <a:cs typeface="Calibri"/>
              </a:rPr>
              <a:t>le parti. </a:t>
            </a:r>
            <a:r>
              <a:rPr sz="2050" dirty="0">
                <a:latin typeface="Calibri"/>
                <a:cs typeface="Calibri"/>
              </a:rPr>
              <a:t>Le </a:t>
            </a:r>
            <a:r>
              <a:rPr sz="2050" spc="-5" dirty="0">
                <a:latin typeface="Calibri"/>
                <a:cs typeface="Calibri"/>
              </a:rPr>
              <a:t>parti </a:t>
            </a:r>
            <a:r>
              <a:rPr sz="2050" dirty="0">
                <a:latin typeface="Calibri"/>
                <a:cs typeface="Calibri"/>
              </a:rPr>
              <a:t>si </a:t>
            </a:r>
            <a:r>
              <a:rPr sz="2050" spc="-5" dirty="0">
                <a:latin typeface="Calibri"/>
                <a:cs typeface="Calibri"/>
              </a:rPr>
              <a:t>obbligano </a:t>
            </a:r>
            <a:r>
              <a:rPr sz="2050" dirty="0">
                <a:latin typeface="Calibri"/>
                <a:cs typeface="Calibri"/>
              </a:rPr>
              <a:t>a </a:t>
            </a:r>
            <a:r>
              <a:rPr sz="2050" spc="-10" dirty="0">
                <a:latin typeface="Calibri"/>
                <a:cs typeface="Calibri"/>
              </a:rPr>
              <a:t>ricorrere </a:t>
            </a:r>
            <a:r>
              <a:rPr sz="2050" spc="-5" dirty="0">
                <a:latin typeface="Calibri"/>
                <a:cs typeface="Calibri"/>
              </a:rPr>
              <a:t>alla mediazione </a:t>
            </a:r>
            <a:r>
              <a:rPr sz="2050" dirty="0">
                <a:latin typeface="Calibri"/>
                <a:cs typeface="Calibri"/>
              </a:rPr>
              <a:t> prima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iniziare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qualsiasi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procedimento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arbitrale</a:t>
            </a:r>
            <a:r>
              <a:rPr sz="2050" spc="1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o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giudiziale.”</a:t>
            </a:r>
            <a:endParaRPr sz="20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 dirty="0">
              <a:latin typeface="Calibri"/>
              <a:cs typeface="Calibri"/>
            </a:endParaRPr>
          </a:p>
          <a:p>
            <a:pPr marL="12700" marR="5715" algn="just">
              <a:lnSpc>
                <a:spcPct val="100200"/>
              </a:lnSpc>
            </a:pPr>
            <a:r>
              <a:rPr sz="2050" spc="-5" dirty="0">
                <a:latin typeface="Calibri"/>
                <a:cs typeface="Calibri"/>
              </a:rPr>
              <a:t>Il </a:t>
            </a:r>
            <a:r>
              <a:rPr sz="2050" spc="-10" dirty="0">
                <a:latin typeface="Calibri"/>
                <a:cs typeface="Calibri"/>
              </a:rPr>
              <a:t>mancato </a:t>
            </a:r>
            <a:r>
              <a:rPr sz="2050" spc="-15" dirty="0">
                <a:latin typeface="Calibri"/>
                <a:cs typeface="Calibri"/>
              </a:rPr>
              <a:t>rispetto </a:t>
            </a:r>
            <a:r>
              <a:rPr sz="2050" spc="-5" dirty="0">
                <a:latin typeface="Calibri"/>
                <a:cs typeface="Calibri"/>
              </a:rPr>
              <a:t>della </a:t>
            </a:r>
            <a:r>
              <a:rPr sz="2050" spc="-15" dirty="0">
                <a:latin typeface="Calibri"/>
                <a:cs typeface="Calibri"/>
              </a:rPr>
              <a:t>presente </a:t>
            </a:r>
            <a:r>
              <a:rPr sz="2050" spc="-5" dirty="0">
                <a:latin typeface="Calibri"/>
                <a:cs typeface="Calibri"/>
              </a:rPr>
              <a:t>clausola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5" dirty="0">
                <a:latin typeface="Calibri"/>
                <a:cs typeface="Calibri"/>
              </a:rPr>
              <a:t>mediazione </a:t>
            </a:r>
            <a:r>
              <a:rPr sz="2050" spc="5" dirty="0">
                <a:latin typeface="Calibri"/>
                <a:cs typeface="Calibri"/>
              </a:rPr>
              <a:t>da </a:t>
            </a:r>
            <a:r>
              <a:rPr sz="2050" spc="-5" dirty="0">
                <a:latin typeface="Calibri"/>
                <a:cs typeface="Calibri"/>
              </a:rPr>
              <a:t>parte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5" dirty="0">
                <a:latin typeface="Calibri"/>
                <a:cs typeface="Calibri"/>
              </a:rPr>
              <a:t>chi </a:t>
            </a:r>
            <a:r>
              <a:rPr sz="2050" spc="-15" dirty="0">
                <a:latin typeface="Calibri"/>
                <a:cs typeface="Calibri"/>
              </a:rPr>
              <a:t>promuove </a:t>
            </a:r>
            <a:r>
              <a:rPr sz="2050" dirty="0">
                <a:latin typeface="Calibri"/>
                <a:cs typeface="Calibri"/>
              </a:rPr>
              <a:t>un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giudizio</a:t>
            </a:r>
            <a:r>
              <a:rPr sz="2050" spc="254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ovvero</a:t>
            </a:r>
            <a:r>
              <a:rPr sz="2050" spc="26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da</a:t>
            </a:r>
            <a:r>
              <a:rPr sz="2050" spc="26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parte</a:t>
            </a:r>
            <a:r>
              <a:rPr sz="2050" spc="26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24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chi,</a:t>
            </a:r>
            <a:r>
              <a:rPr sz="2050" spc="27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invitato</a:t>
            </a:r>
            <a:r>
              <a:rPr sz="2050" spc="254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in</a:t>
            </a:r>
            <a:r>
              <a:rPr sz="2050" spc="26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mediazione</a:t>
            </a:r>
            <a:r>
              <a:rPr sz="2050" spc="26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ai</a:t>
            </a:r>
            <a:r>
              <a:rPr sz="2050" spc="26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sensi</a:t>
            </a:r>
            <a:r>
              <a:rPr sz="2050" spc="254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della</a:t>
            </a:r>
            <a:r>
              <a:rPr sz="2050" spc="26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presente</a:t>
            </a:r>
            <a:r>
              <a:rPr sz="2050" spc="26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clausola, </a:t>
            </a:r>
            <a:r>
              <a:rPr sz="2050" spc="-4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non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vi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partecipi,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comporta</a:t>
            </a:r>
            <a:r>
              <a:rPr sz="2050" spc="-5" dirty="0">
                <a:latin typeface="Calibri"/>
                <a:cs typeface="Calibri"/>
              </a:rPr>
              <a:t> il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pagamento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una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penale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carico</a:t>
            </a:r>
            <a:r>
              <a:rPr sz="2050" spc="-5" dirty="0">
                <a:latin typeface="Calibri"/>
                <a:cs typeface="Calibri"/>
              </a:rPr>
              <a:t> del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soggetto </a:t>
            </a:r>
            <a:r>
              <a:rPr sz="2050" spc="-5" dirty="0">
                <a:latin typeface="Calibri"/>
                <a:cs typeface="Calibri"/>
              </a:rPr>
              <a:t> inadempiente,</a:t>
            </a:r>
            <a:r>
              <a:rPr sz="2050" spc="1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quantificata</a:t>
            </a:r>
            <a:r>
              <a:rPr sz="2050" spc="3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in</a:t>
            </a:r>
            <a:r>
              <a:rPr sz="2050" spc="-10" dirty="0">
                <a:latin typeface="Calibri"/>
                <a:cs typeface="Calibri"/>
              </a:rPr>
              <a:t> misura </a:t>
            </a:r>
            <a:r>
              <a:rPr sz="2050" dirty="0">
                <a:latin typeface="Calibri"/>
                <a:cs typeface="Calibri"/>
              </a:rPr>
              <a:t>pari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al </a:t>
            </a:r>
            <a:r>
              <a:rPr sz="2050" spc="-10" dirty="0">
                <a:latin typeface="Calibri"/>
                <a:cs typeface="Calibri"/>
              </a:rPr>
              <a:t>contributo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unificato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dovuto</a:t>
            </a:r>
            <a:endParaRPr sz="205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490"/>
              </a:spcBef>
            </a:pPr>
            <a:r>
              <a:rPr sz="2050" spc="-15" dirty="0">
                <a:latin typeface="Calibri"/>
                <a:cs typeface="Calibri"/>
              </a:rPr>
              <a:t>(ovvero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pari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……) </a:t>
            </a:r>
            <a:r>
              <a:rPr sz="2050" spc="-10" dirty="0">
                <a:latin typeface="Calibri"/>
                <a:cs typeface="Calibri"/>
              </a:rPr>
              <a:t>con</a:t>
            </a:r>
            <a:r>
              <a:rPr sz="2050" spc="-5" dirty="0">
                <a:latin typeface="Calibri"/>
                <a:cs typeface="Calibri"/>
              </a:rPr>
              <a:t> solidarietà</a:t>
            </a:r>
            <a:r>
              <a:rPr sz="2050" spc="15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attiva</a:t>
            </a:r>
            <a:r>
              <a:rPr sz="2050" spc="2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spc="-25" dirty="0">
                <a:latin typeface="Calibri"/>
                <a:cs typeface="Calibri"/>
              </a:rPr>
              <a:t>favore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delle</a:t>
            </a:r>
            <a:r>
              <a:rPr sz="2050" spc="2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altre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parti.</a:t>
            </a:r>
            <a:endParaRPr sz="20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4692" y="319531"/>
            <a:ext cx="5200015" cy="3847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b="0" i="1" spc="5" dirty="0">
                <a:latin typeface="Calibri"/>
                <a:cs typeface="Calibri"/>
              </a:rPr>
              <a:t>Clausola</a:t>
            </a:r>
            <a:r>
              <a:rPr sz="2400" b="0" i="1" spc="-45" dirty="0">
                <a:latin typeface="Calibri"/>
                <a:cs typeface="Calibri"/>
              </a:rPr>
              <a:t> </a:t>
            </a:r>
            <a:r>
              <a:rPr sz="2400" b="0" i="1" spc="5" dirty="0">
                <a:latin typeface="Calibri"/>
                <a:cs typeface="Calibri"/>
              </a:rPr>
              <a:t>di</a:t>
            </a:r>
            <a:r>
              <a:rPr sz="2400" b="0" i="1" spc="-25" dirty="0">
                <a:latin typeface="Calibri"/>
                <a:cs typeface="Calibri"/>
              </a:rPr>
              <a:t> </a:t>
            </a:r>
            <a:r>
              <a:rPr sz="2400" b="0" i="1" spc="10" dirty="0">
                <a:latin typeface="Calibri"/>
                <a:cs typeface="Calibri"/>
              </a:rPr>
              <a:t>mediazione</a:t>
            </a:r>
            <a:r>
              <a:rPr sz="2400" b="0" i="1" spc="-40" dirty="0">
                <a:latin typeface="Calibri"/>
                <a:cs typeface="Calibri"/>
              </a:rPr>
              <a:t> </a:t>
            </a:r>
            <a:r>
              <a:rPr sz="2400" b="0" i="1" spc="-5" dirty="0">
                <a:latin typeface="Calibri"/>
                <a:cs typeface="Calibri"/>
              </a:rPr>
              <a:t>statutaria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22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54692" y="1226311"/>
            <a:ext cx="9457690" cy="5341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99"/>
              </a:lnSpc>
              <a:spcBef>
                <a:spcPts val="100"/>
              </a:spcBef>
            </a:pPr>
            <a:r>
              <a:rPr sz="2050" spc="-20" dirty="0">
                <a:latin typeface="Calibri"/>
                <a:cs typeface="Calibri"/>
              </a:rPr>
              <a:t>“Tutte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le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controversie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che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dovessero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insorgere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tra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soci,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o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tra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i </a:t>
            </a:r>
            <a:r>
              <a:rPr sz="2050" spc="-5" dirty="0">
                <a:latin typeface="Calibri"/>
                <a:cs typeface="Calibri"/>
              </a:rPr>
              <a:t>soci</a:t>
            </a:r>
            <a:r>
              <a:rPr sz="2050" dirty="0">
                <a:latin typeface="Calibri"/>
                <a:cs typeface="Calibri"/>
              </a:rPr>
              <a:t> 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la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società,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o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promosse </a:t>
            </a:r>
            <a:r>
              <a:rPr sz="2050" dirty="0">
                <a:latin typeface="Calibri"/>
                <a:cs typeface="Calibri"/>
              </a:rPr>
              <a:t>da o </a:t>
            </a:r>
            <a:r>
              <a:rPr sz="2050" spc="-5" dirty="0">
                <a:latin typeface="Calibri"/>
                <a:cs typeface="Calibri"/>
              </a:rPr>
              <a:t>nei </a:t>
            </a:r>
            <a:r>
              <a:rPr sz="2050" spc="-15" dirty="0">
                <a:latin typeface="Calibri"/>
                <a:cs typeface="Calibri"/>
              </a:rPr>
              <a:t>confronti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15" dirty="0">
                <a:latin typeface="Calibri"/>
                <a:cs typeface="Calibri"/>
              </a:rPr>
              <a:t>amministratori,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liquidatori, sindaci </a:t>
            </a:r>
            <a:r>
              <a:rPr sz="2050" dirty="0">
                <a:latin typeface="Calibri"/>
                <a:cs typeface="Calibri"/>
              </a:rPr>
              <a:t>o </a:t>
            </a:r>
            <a:r>
              <a:rPr sz="2050" spc="-5" dirty="0">
                <a:latin typeface="Calibri"/>
                <a:cs typeface="Calibri"/>
              </a:rPr>
              <a:t>revisori </a:t>
            </a:r>
            <a:r>
              <a:rPr sz="2050" spc="-10" dirty="0">
                <a:latin typeface="Calibri"/>
                <a:cs typeface="Calibri"/>
              </a:rPr>
              <a:t>legali</a:t>
            </a:r>
            <a:r>
              <a:rPr sz="2050" spc="-5" dirty="0">
                <a:latin typeface="Calibri"/>
                <a:cs typeface="Calibri"/>
              </a:rPr>
              <a:t> in 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relazione alla </a:t>
            </a:r>
            <a:r>
              <a:rPr sz="2050" spc="-10" dirty="0">
                <a:latin typeface="Calibri"/>
                <a:cs typeface="Calibri"/>
              </a:rPr>
              <a:t>validità, </a:t>
            </a:r>
            <a:r>
              <a:rPr sz="2050" spc="-5" dirty="0">
                <a:latin typeface="Calibri"/>
                <a:cs typeface="Calibri"/>
              </a:rPr>
              <a:t>alla </a:t>
            </a:r>
            <a:r>
              <a:rPr sz="2050" spc="-10" dirty="0">
                <a:latin typeface="Calibri"/>
                <a:cs typeface="Calibri"/>
              </a:rPr>
              <a:t>interpretazione, </a:t>
            </a:r>
            <a:r>
              <a:rPr sz="2050" spc="-5" dirty="0">
                <a:latin typeface="Calibri"/>
                <a:cs typeface="Calibri"/>
              </a:rPr>
              <a:t>all’ inadempimento </a:t>
            </a:r>
            <a:r>
              <a:rPr sz="2050" spc="-15" dirty="0">
                <a:latin typeface="Calibri"/>
                <a:cs typeface="Calibri"/>
              </a:rPr>
              <a:t>e/o </a:t>
            </a:r>
            <a:r>
              <a:rPr sz="2050" spc="-5" dirty="0">
                <a:latin typeface="Calibri"/>
                <a:cs typeface="Calibri"/>
              </a:rPr>
              <a:t>alla risoluzione del 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presente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statuto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o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comunque</a:t>
            </a:r>
            <a:r>
              <a:rPr sz="2050" dirty="0">
                <a:latin typeface="Calibri"/>
                <a:cs typeface="Calibri"/>
              </a:rPr>
              <a:t> ad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esso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collegato</a:t>
            </a:r>
            <a:r>
              <a:rPr sz="2050" spc="-10" dirty="0">
                <a:latin typeface="Calibri"/>
                <a:cs typeface="Calibri"/>
              </a:rPr>
              <a:t> e/o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all’esercizio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dell’attività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sociale, 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comprese </a:t>
            </a:r>
            <a:r>
              <a:rPr sz="2050" spc="-5" dirty="0">
                <a:latin typeface="Calibri"/>
                <a:cs typeface="Calibri"/>
              </a:rPr>
              <a:t>quelle </a:t>
            </a:r>
            <a:r>
              <a:rPr sz="2050" spc="-10" dirty="0">
                <a:latin typeface="Calibri"/>
                <a:cs typeface="Calibri"/>
              </a:rPr>
              <a:t>relative </a:t>
            </a:r>
            <a:r>
              <a:rPr sz="2050" dirty="0">
                <a:latin typeface="Calibri"/>
                <a:cs typeface="Calibri"/>
              </a:rPr>
              <a:t>alla </a:t>
            </a:r>
            <a:r>
              <a:rPr sz="2050" spc="-10" dirty="0">
                <a:latin typeface="Calibri"/>
                <a:cs typeface="Calibri"/>
              </a:rPr>
              <a:t>validità </a:t>
            </a:r>
            <a:r>
              <a:rPr sz="2050" spc="-5" dirty="0">
                <a:latin typeface="Calibri"/>
                <a:cs typeface="Calibri"/>
              </a:rPr>
              <a:t>delle delibere assembleari </a:t>
            </a:r>
            <a:r>
              <a:rPr sz="2050" spc="-15" dirty="0">
                <a:latin typeface="Calibri"/>
                <a:cs typeface="Calibri"/>
              </a:rPr>
              <a:t>aventi </a:t>
            </a:r>
            <a:r>
              <a:rPr sz="2050" dirty="0">
                <a:latin typeface="Calibri"/>
                <a:cs typeface="Calibri"/>
              </a:rPr>
              <a:t>ad </a:t>
            </a:r>
            <a:r>
              <a:rPr sz="2050" spc="-15" dirty="0">
                <a:latin typeface="Calibri"/>
                <a:cs typeface="Calibri"/>
              </a:rPr>
              <a:t>oggetto </a:t>
            </a:r>
            <a:r>
              <a:rPr sz="2050" spc="-10" dirty="0">
                <a:latin typeface="Calibri"/>
                <a:cs typeface="Calibri"/>
              </a:rPr>
              <a:t>diritti </a:t>
            </a:r>
            <a:r>
              <a:rPr sz="2050" spc="-5" dirty="0">
                <a:latin typeface="Calibri"/>
                <a:cs typeface="Calibri"/>
              </a:rPr>
              <a:t> disponibili,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saranno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sottoposte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ad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un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tentativo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mediazione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sensi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</a:t>
            </a:r>
            <a:r>
              <a:rPr sz="2050" spc="4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D.lgs. 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n.28/2010, sue </a:t>
            </a:r>
            <a:r>
              <a:rPr sz="2050" spc="-10" dirty="0">
                <a:latin typeface="Calibri"/>
                <a:cs typeface="Calibri"/>
              </a:rPr>
              <a:t>eventuali </a:t>
            </a:r>
            <a:r>
              <a:rPr sz="2050" spc="-5" dirty="0">
                <a:latin typeface="Calibri"/>
                <a:cs typeface="Calibri"/>
              </a:rPr>
              <a:t>modifiche </a:t>
            </a:r>
            <a:r>
              <a:rPr sz="2050" dirty="0">
                <a:latin typeface="Calibri"/>
                <a:cs typeface="Calibri"/>
              </a:rPr>
              <a:t>e </a:t>
            </a:r>
            <a:r>
              <a:rPr sz="2050" spc="-5" dirty="0">
                <a:latin typeface="Calibri"/>
                <a:cs typeface="Calibri"/>
              </a:rPr>
              <a:t>successivi </a:t>
            </a:r>
            <a:r>
              <a:rPr sz="2050" spc="-10" dirty="0">
                <a:latin typeface="Calibri"/>
                <a:cs typeface="Calibri"/>
              </a:rPr>
              <a:t>decreti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10" dirty="0">
                <a:latin typeface="Calibri"/>
                <a:cs typeface="Calibri"/>
              </a:rPr>
              <a:t>attuazione, </a:t>
            </a:r>
            <a:r>
              <a:rPr sz="2050" dirty="0">
                <a:latin typeface="Calibri"/>
                <a:cs typeface="Calibri"/>
              </a:rPr>
              <a:t>da </a:t>
            </a:r>
            <a:r>
              <a:rPr sz="2050" spc="-5" dirty="0">
                <a:latin typeface="Calibri"/>
                <a:cs typeface="Calibri"/>
              </a:rPr>
              <a:t>esperirsi </a:t>
            </a:r>
            <a:r>
              <a:rPr sz="2050" spc="-10" dirty="0">
                <a:latin typeface="Calibri"/>
                <a:cs typeface="Calibri"/>
              </a:rPr>
              <a:t>presso 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l’Organismo</a:t>
            </a:r>
            <a:r>
              <a:rPr sz="2050" spc="-10" dirty="0">
                <a:latin typeface="Calibri"/>
                <a:cs typeface="Calibri"/>
              </a:rPr>
              <a:t> dei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Dottori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Commercialisti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degli</a:t>
            </a:r>
            <a:r>
              <a:rPr sz="2050" dirty="0">
                <a:latin typeface="Calibri"/>
                <a:cs typeface="Calibri"/>
              </a:rPr>
              <a:t> Esperti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Contabili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…….....,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iscritto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al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Registro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degli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Organismi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di</a:t>
            </a:r>
            <a:r>
              <a:rPr sz="2050" spc="-5" dirty="0">
                <a:latin typeface="Calibri"/>
                <a:cs typeface="Calibri"/>
              </a:rPr>
              <a:t> mediazione</a:t>
            </a:r>
            <a:r>
              <a:rPr sz="2050" dirty="0">
                <a:latin typeface="Calibri"/>
                <a:cs typeface="Calibri"/>
              </a:rPr>
              <a:t> al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n.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.....,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secondo</a:t>
            </a:r>
            <a:r>
              <a:rPr sz="2050" spc="-5" dirty="0">
                <a:latin typeface="Calibri"/>
                <a:cs typeface="Calibri"/>
              </a:rPr>
              <a:t> le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previsioni</a:t>
            </a:r>
            <a:r>
              <a:rPr sz="2050" spc="-5" dirty="0">
                <a:latin typeface="Calibri"/>
                <a:cs typeface="Calibri"/>
              </a:rPr>
              <a:t> del</a:t>
            </a:r>
            <a:r>
              <a:rPr sz="2050" dirty="0">
                <a:latin typeface="Calibri"/>
                <a:cs typeface="Calibri"/>
              </a:rPr>
              <a:t> suo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regolamento, </a:t>
            </a:r>
            <a:r>
              <a:rPr sz="2050" dirty="0">
                <a:latin typeface="Calibri"/>
                <a:cs typeface="Calibri"/>
              </a:rPr>
              <a:t>qui </a:t>
            </a:r>
            <a:r>
              <a:rPr sz="2050" spc="-10" dirty="0">
                <a:latin typeface="Calibri"/>
                <a:cs typeface="Calibri"/>
              </a:rPr>
              <a:t>richiamato integralmente </a:t>
            </a:r>
            <a:r>
              <a:rPr sz="2050" dirty="0">
                <a:latin typeface="Calibri"/>
                <a:cs typeface="Calibri"/>
              </a:rPr>
              <a:t>e </a:t>
            </a:r>
            <a:r>
              <a:rPr sz="2050" spc="-5" dirty="0">
                <a:latin typeface="Calibri"/>
                <a:cs typeface="Calibri"/>
              </a:rPr>
              <a:t>che </a:t>
            </a:r>
            <a:r>
              <a:rPr sz="2050" spc="-25" dirty="0">
                <a:latin typeface="Calibri"/>
                <a:cs typeface="Calibri"/>
              </a:rPr>
              <a:t>avrà </a:t>
            </a:r>
            <a:r>
              <a:rPr sz="2050" spc="-10" dirty="0">
                <a:latin typeface="Calibri"/>
                <a:cs typeface="Calibri"/>
              </a:rPr>
              <a:t>valore </a:t>
            </a:r>
            <a:r>
              <a:rPr sz="2050" spc="-15" dirty="0">
                <a:latin typeface="Calibri"/>
                <a:cs typeface="Calibri"/>
              </a:rPr>
              <a:t>prevalente </a:t>
            </a:r>
            <a:r>
              <a:rPr sz="2050" dirty="0">
                <a:latin typeface="Calibri"/>
                <a:cs typeface="Calibri"/>
              </a:rPr>
              <a:t>su </a:t>
            </a:r>
            <a:r>
              <a:rPr sz="2050" spc="-5" dirty="0">
                <a:latin typeface="Calibri"/>
                <a:cs typeface="Calibri"/>
              </a:rPr>
              <a:t>ogni </a:t>
            </a:r>
            <a:r>
              <a:rPr sz="2050" spc="-10" dirty="0">
                <a:latin typeface="Calibri"/>
                <a:cs typeface="Calibri"/>
              </a:rPr>
              <a:t>altra </a:t>
            </a:r>
            <a:r>
              <a:rPr sz="2050" dirty="0">
                <a:latin typeface="Calibri"/>
                <a:cs typeface="Calibri"/>
              </a:rPr>
              <a:t>e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diversa </a:t>
            </a:r>
            <a:r>
              <a:rPr sz="2050" spc="-5" dirty="0">
                <a:latin typeface="Calibri"/>
                <a:cs typeface="Calibri"/>
              </a:rPr>
              <a:t>pattuizione </a:t>
            </a:r>
            <a:r>
              <a:rPr sz="2050" spc="-10" dirty="0">
                <a:latin typeface="Calibri"/>
                <a:cs typeface="Calibri"/>
              </a:rPr>
              <a:t>eventualmente stipulata </a:t>
            </a:r>
            <a:r>
              <a:rPr sz="2050" spc="-20" dirty="0">
                <a:latin typeface="Calibri"/>
                <a:cs typeface="Calibri"/>
              </a:rPr>
              <a:t>tra </a:t>
            </a:r>
            <a:r>
              <a:rPr sz="2050" spc="-5" dirty="0">
                <a:latin typeface="Calibri"/>
                <a:cs typeface="Calibri"/>
              </a:rPr>
              <a:t>le parti. </a:t>
            </a:r>
            <a:r>
              <a:rPr sz="2050" dirty="0">
                <a:latin typeface="Calibri"/>
                <a:cs typeface="Calibri"/>
              </a:rPr>
              <a:t>Le parti si </a:t>
            </a:r>
            <a:r>
              <a:rPr sz="2050" spc="-10" dirty="0">
                <a:latin typeface="Calibri"/>
                <a:cs typeface="Calibri"/>
              </a:rPr>
              <a:t>obbligano </a:t>
            </a:r>
            <a:r>
              <a:rPr sz="2050" dirty="0">
                <a:latin typeface="Calibri"/>
                <a:cs typeface="Calibri"/>
              </a:rPr>
              <a:t>a </a:t>
            </a:r>
            <a:r>
              <a:rPr sz="2050" spc="-10" dirty="0">
                <a:latin typeface="Calibri"/>
                <a:cs typeface="Calibri"/>
              </a:rPr>
              <a:t>ricorrere </a:t>
            </a:r>
            <a:r>
              <a:rPr sz="2050" spc="-5" dirty="0">
                <a:latin typeface="Calibri"/>
                <a:cs typeface="Calibri"/>
              </a:rPr>
              <a:t> alla mediazione </a:t>
            </a:r>
            <a:r>
              <a:rPr sz="2050" dirty="0">
                <a:latin typeface="Calibri"/>
                <a:cs typeface="Calibri"/>
              </a:rPr>
              <a:t>prima di </a:t>
            </a:r>
            <a:r>
              <a:rPr sz="2050" spc="-5" dirty="0">
                <a:latin typeface="Calibri"/>
                <a:cs typeface="Calibri"/>
              </a:rPr>
              <a:t>iniziare qualsiasi </a:t>
            </a:r>
            <a:r>
              <a:rPr sz="2050" spc="-10" dirty="0">
                <a:latin typeface="Calibri"/>
                <a:cs typeface="Calibri"/>
              </a:rPr>
              <a:t>procedimento </a:t>
            </a:r>
            <a:r>
              <a:rPr sz="2050" spc="-5" dirty="0">
                <a:latin typeface="Calibri"/>
                <a:cs typeface="Calibri"/>
              </a:rPr>
              <a:t>arbitrale </a:t>
            </a:r>
            <a:r>
              <a:rPr sz="2050" dirty="0">
                <a:latin typeface="Calibri"/>
                <a:cs typeface="Calibri"/>
              </a:rPr>
              <a:t>o </a:t>
            </a:r>
            <a:r>
              <a:rPr sz="2050" spc="-5" dirty="0">
                <a:latin typeface="Calibri"/>
                <a:cs typeface="Calibri"/>
              </a:rPr>
              <a:t>giudiziale. Il </a:t>
            </a:r>
            <a:r>
              <a:rPr sz="2050" spc="-10" dirty="0">
                <a:latin typeface="Calibri"/>
                <a:cs typeface="Calibri"/>
              </a:rPr>
              <a:t>mancato 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rispetto</a:t>
            </a:r>
            <a:r>
              <a:rPr sz="2050" spc="-5" dirty="0">
                <a:latin typeface="Calibri"/>
                <a:cs typeface="Calibri"/>
              </a:rPr>
              <a:t> della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presente</a:t>
            </a:r>
            <a:r>
              <a:rPr sz="2050" spc="-5" dirty="0">
                <a:latin typeface="Calibri"/>
                <a:cs typeface="Calibri"/>
              </a:rPr>
              <a:t> clausola</a:t>
            </a:r>
            <a:r>
              <a:rPr sz="2050" dirty="0">
                <a:latin typeface="Calibri"/>
                <a:cs typeface="Calibri"/>
              </a:rPr>
              <a:t> di </a:t>
            </a:r>
            <a:r>
              <a:rPr sz="2050" spc="-5" dirty="0">
                <a:latin typeface="Calibri"/>
                <a:cs typeface="Calibri"/>
              </a:rPr>
              <a:t>mediazione</a:t>
            </a:r>
            <a:r>
              <a:rPr sz="2050" dirty="0">
                <a:latin typeface="Calibri"/>
                <a:cs typeface="Calibri"/>
              </a:rPr>
              <a:t> da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parte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chi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promuove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un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giudizio </a:t>
            </a:r>
            <a:r>
              <a:rPr sz="2050" spc="-4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ovvero </a:t>
            </a:r>
            <a:r>
              <a:rPr sz="2050" dirty="0">
                <a:latin typeface="Calibri"/>
                <a:cs typeface="Calibri"/>
              </a:rPr>
              <a:t>da </a:t>
            </a:r>
            <a:r>
              <a:rPr sz="2050" spc="-10" dirty="0">
                <a:latin typeface="Calibri"/>
                <a:cs typeface="Calibri"/>
              </a:rPr>
              <a:t>parte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5" dirty="0">
                <a:latin typeface="Calibri"/>
                <a:cs typeface="Calibri"/>
              </a:rPr>
              <a:t>chi, </a:t>
            </a:r>
            <a:r>
              <a:rPr sz="2050" spc="-15" dirty="0">
                <a:latin typeface="Calibri"/>
                <a:cs typeface="Calibri"/>
              </a:rPr>
              <a:t>invitato </a:t>
            </a:r>
            <a:r>
              <a:rPr sz="2050" spc="-5" dirty="0">
                <a:latin typeface="Calibri"/>
                <a:cs typeface="Calibri"/>
              </a:rPr>
              <a:t>in mediazione </a:t>
            </a:r>
            <a:r>
              <a:rPr sz="2050" dirty="0">
                <a:latin typeface="Calibri"/>
                <a:cs typeface="Calibri"/>
              </a:rPr>
              <a:t>ai </a:t>
            </a:r>
            <a:r>
              <a:rPr sz="2050" spc="-5" dirty="0">
                <a:latin typeface="Calibri"/>
                <a:cs typeface="Calibri"/>
              </a:rPr>
              <a:t>sensi della </a:t>
            </a:r>
            <a:r>
              <a:rPr sz="2050" spc="-10" dirty="0">
                <a:latin typeface="Calibri"/>
                <a:cs typeface="Calibri"/>
              </a:rPr>
              <a:t>presente </a:t>
            </a:r>
            <a:r>
              <a:rPr sz="2050" spc="-5" dirty="0">
                <a:latin typeface="Calibri"/>
                <a:cs typeface="Calibri"/>
              </a:rPr>
              <a:t>clausola, non vi 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partecipi,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comporta</a:t>
            </a:r>
            <a:r>
              <a:rPr sz="2050" spc="-5" dirty="0">
                <a:latin typeface="Calibri"/>
                <a:cs typeface="Calibri"/>
              </a:rPr>
              <a:t> il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pagamento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5" dirty="0">
                <a:latin typeface="Calibri"/>
                <a:cs typeface="Calibri"/>
              </a:rPr>
              <a:t>una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penale</a:t>
            </a:r>
            <a:r>
              <a:rPr sz="2050" dirty="0">
                <a:latin typeface="Calibri"/>
                <a:cs typeface="Calibri"/>
              </a:rPr>
              <a:t> a </a:t>
            </a:r>
            <a:r>
              <a:rPr sz="2050" spc="-10" dirty="0">
                <a:latin typeface="Calibri"/>
                <a:cs typeface="Calibri"/>
              </a:rPr>
              <a:t>carico</a:t>
            </a:r>
            <a:r>
              <a:rPr sz="2050" spc="-5" dirty="0">
                <a:latin typeface="Calibri"/>
                <a:cs typeface="Calibri"/>
              </a:rPr>
              <a:t> del </a:t>
            </a:r>
            <a:r>
              <a:rPr sz="2050" spc="-10" dirty="0">
                <a:latin typeface="Calibri"/>
                <a:cs typeface="Calibri"/>
              </a:rPr>
              <a:t>soggetto</a:t>
            </a:r>
            <a:r>
              <a:rPr sz="2050" spc="-5" dirty="0">
                <a:latin typeface="Calibri"/>
                <a:cs typeface="Calibri"/>
              </a:rPr>
              <a:t> inadempiente, 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quantificata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in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misura</a:t>
            </a:r>
            <a:r>
              <a:rPr sz="2050" spc="-5" dirty="0">
                <a:latin typeface="Calibri"/>
                <a:cs typeface="Calibri"/>
              </a:rPr>
              <a:t> pari</a:t>
            </a:r>
            <a:r>
              <a:rPr sz="2050" dirty="0">
                <a:latin typeface="Calibri"/>
                <a:cs typeface="Calibri"/>
              </a:rPr>
              <a:t> al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contributo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unificato</a:t>
            </a:r>
            <a:r>
              <a:rPr sz="2050" spc="-5" dirty="0">
                <a:latin typeface="Calibri"/>
                <a:cs typeface="Calibri"/>
              </a:rPr>
              <a:t> dovuto(ovvero</a:t>
            </a:r>
            <a:r>
              <a:rPr sz="2050" dirty="0">
                <a:latin typeface="Calibri"/>
                <a:cs typeface="Calibri"/>
              </a:rPr>
              <a:t> pari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……)</a:t>
            </a:r>
            <a:r>
              <a:rPr sz="2050" spc="4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con </a:t>
            </a:r>
            <a:r>
              <a:rPr sz="2050" spc="-5" dirty="0">
                <a:latin typeface="Calibri"/>
                <a:cs typeface="Calibri"/>
              </a:rPr>
              <a:t> solidarietà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attiva</a:t>
            </a:r>
            <a:r>
              <a:rPr sz="2050" spc="1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25" dirty="0">
                <a:latin typeface="Calibri"/>
                <a:cs typeface="Calibri"/>
              </a:rPr>
              <a:t>favore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delle</a:t>
            </a:r>
            <a:r>
              <a:rPr sz="2050" spc="1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altre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25" dirty="0">
                <a:latin typeface="Calibri"/>
                <a:cs typeface="Calibri"/>
              </a:rPr>
              <a:t>parti.”</a:t>
            </a:r>
            <a:endParaRPr sz="2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4692" y="575564"/>
            <a:ext cx="3351529" cy="44627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b="0" i="1" spc="5" dirty="0">
                <a:latin typeface="Calibri"/>
                <a:cs typeface="Calibri"/>
              </a:rPr>
              <a:t>Clausola</a:t>
            </a:r>
            <a:r>
              <a:rPr sz="2800" b="0" i="1" spc="-65" dirty="0">
                <a:latin typeface="Calibri"/>
                <a:cs typeface="Calibri"/>
              </a:rPr>
              <a:t> </a:t>
            </a:r>
            <a:r>
              <a:rPr sz="2800" b="0" i="1" dirty="0">
                <a:latin typeface="Calibri"/>
                <a:cs typeface="Calibri"/>
              </a:rPr>
              <a:t>contrattuale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23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54692" y="1660651"/>
            <a:ext cx="9456420" cy="3465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50" spc="-5" dirty="0">
                <a:latin typeface="Calibri"/>
                <a:cs typeface="Calibri"/>
              </a:rPr>
              <a:t>Ogni </a:t>
            </a:r>
            <a:r>
              <a:rPr sz="2050" spc="-15" dirty="0">
                <a:latin typeface="Calibri"/>
                <a:cs typeface="Calibri"/>
              </a:rPr>
              <a:t>controversia </a:t>
            </a:r>
            <a:r>
              <a:rPr sz="2050" spc="-10" dirty="0">
                <a:latin typeface="Calibri"/>
                <a:cs typeface="Calibri"/>
              </a:rPr>
              <a:t>nascente </a:t>
            </a:r>
            <a:r>
              <a:rPr sz="2050" dirty="0">
                <a:latin typeface="Calibri"/>
                <a:cs typeface="Calibri"/>
              </a:rPr>
              <a:t>o </a:t>
            </a:r>
            <a:r>
              <a:rPr sz="2050" spc="-5" dirty="0">
                <a:latin typeface="Calibri"/>
                <a:cs typeface="Calibri"/>
              </a:rPr>
              <a:t>comunque </a:t>
            </a:r>
            <a:r>
              <a:rPr sz="2050" spc="-15" dirty="0">
                <a:latin typeface="Calibri"/>
                <a:cs typeface="Calibri"/>
              </a:rPr>
              <a:t>collegata </a:t>
            </a:r>
            <a:r>
              <a:rPr sz="2050" dirty="0">
                <a:latin typeface="Calibri"/>
                <a:cs typeface="Calibri"/>
              </a:rPr>
              <a:t>al </a:t>
            </a:r>
            <a:r>
              <a:rPr sz="2050" spc="-10" dirty="0">
                <a:latin typeface="Calibri"/>
                <a:cs typeface="Calibri"/>
              </a:rPr>
              <a:t>presente </a:t>
            </a:r>
            <a:r>
              <a:rPr sz="2050" spc="-20" dirty="0">
                <a:latin typeface="Calibri"/>
                <a:cs typeface="Calibri"/>
              </a:rPr>
              <a:t>contratto, </a:t>
            </a:r>
            <a:r>
              <a:rPr sz="2050" spc="-10" dirty="0">
                <a:latin typeface="Calibri"/>
                <a:cs typeface="Calibri"/>
              </a:rPr>
              <a:t>comprese </a:t>
            </a:r>
            <a:r>
              <a:rPr sz="2050" spc="-5" dirty="0">
                <a:latin typeface="Calibri"/>
                <a:cs typeface="Calibri"/>
              </a:rPr>
              <a:t>quelle 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relative </a:t>
            </a:r>
            <a:r>
              <a:rPr sz="2050" spc="-5" dirty="0">
                <a:latin typeface="Calibri"/>
                <a:cs typeface="Calibri"/>
              </a:rPr>
              <a:t>alla </a:t>
            </a:r>
            <a:r>
              <a:rPr sz="2050" dirty="0">
                <a:latin typeface="Calibri"/>
                <a:cs typeface="Calibri"/>
              </a:rPr>
              <a:t>sua </a:t>
            </a:r>
            <a:r>
              <a:rPr sz="2050" spc="-10" dirty="0">
                <a:latin typeface="Calibri"/>
                <a:cs typeface="Calibri"/>
              </a:rPr>
              <a:t>interpretazione, validità, efficacia, </a:t>
            </a:r>
            <a:r>
              <a:rPr sz="2050" spc="-5" dirty="0">
                <a:latin typeface="Calibri"/>
                <a:cs typeface="Calibri"/>
              </a:rPr>
              <a:t>esecuzione </a:t>
            </a:r>
            <a:r>
              <a:rPr sz="2050" dirty="0">
                <a:latin typeface="Calibri"/>
                <a:cs typeface="Calibri"/>
              </a:rPr>
              <a:t>e </a:t>
            </a:r>
            <a:r>
              <a:rPr sz="2050" spc="-5" dirty="0">
                <a:latin typeface="Calibri"/>
                <a:cs typeface="Calibri"/>
              </a:rPr>
              <a:t>risoluzione, </a:t>
            </a:r>
            <a:r>
              <a:rPr sz="2050" spc="-15" dirty="0">
                <a:latin typeface="Calibri"/>
                <a:cs typeface="Calibri"/>
              </a:rPr>
              <a:t>dovrà </a:t>
            </a:r>
            <a:r>
              <a:rPr sz="2050" spc="-10" dirty="0">
                <a:latin typeface="Calibri"/>
                <a:cs typeface="Calibri"/>
              </a:rPr>
              <a:t>essere 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oggetto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un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tentativo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mediazione</a:t>
            </a:r>
            <a:r>
              <a:rPr sz="2050" dirty="0">
                <a:latin typeface="Calibri"/>
                <a:cs typeface="Calibri"/>
              </a:rPr>
              <a:t> ai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sensi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D.Lgs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n.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28/2010</a:t>
            </a:r>
            <a:r>
              <a:rPr sz="2050" dirty="0">
                <a:latin typeface="Calibri"/>
                <a:cs typeface="Calibri"/>
              </a:rPr>
              <a:t> 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secondo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le 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disposizioni</a:t>
            </a:r>
            <a:r>
              <a:rPr sz="2050" spc="2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</a:t>
            </a:r>
            <a:r>
              <a:rPr sz="2050" spc="3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Regolamento</a:t>
            </a:r>
            <a:r>
              <a:rPr sz="2050" spc="4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1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procedura</a:t>
            </a:r>
            <a:r>
              <a:rPr sz="2050" spc="2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dell’Organismo</a:t>
            </a:r>
            <a:r>
              <a:rPr sz="2050" spc="4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………………………….....,</a:t>
            </a:r>
            <a:r>
              <a:rPr sz="2050" spc="2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iscritto</a:t>
            </a:r>
            <a:r>
              <a:rPr sz="2050" spc="3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al</a:t>
            </a:r>
            <a:endParaRPr sz="2050">
              <a:latin typeface="Calibri"/>
              <a:cs typeface="Calibri"/>
            </a:endParaRPr>
          </a:p>
          <a:p>
            <a:pPr marL="12700" marR="5080" algn="just">
              <a:lnSpc>
                <a:spcPct val="100099"/>
              </a:lnSpc>
              <a:spcBef>
                <a:spcPts val="10"/>
              </a:spcBef>
            </a:pPr>
            <a:r>
              <a:rPr sz="2050" dirty="0">
                <a:latin typeface="Calibri"/>
                <a:cs typeface="Calibri"/>
              </a:rPr>
              <a:t>n. </a:t>
            </a:r>
            <a:r>
              <a:rPr sz="2050" spc="-5" dirty="0">
                <a:latin typeface="Calibri"/>
                <a:cs typeface="Calibri"/>
              </a:rPr>
              <a:t>…… nel </a:t>
            </a:r>
            <a:r>
              <a:rPr sz="2050" spc="-15" dirty="0">
                <a:latin typeface="Calibri"/>
                <a:cs typeface="Calibri"/>
              </a:rPr>
              <a:t>Registro </a:t>
            </a:r>
            <a:r>
              <a:rPr sz="2050" spc="-10" dirty="0">
                <a:latin typeface="Calibri"/>
                <a:cs typeface="Calibri"/>
              </a:rPr>
              <a:t>tenuto </a:t>
            </a:r>
            <a:r>
              <a:rPr sz="2050" spc="-5" dirty="0">
                <a:latin typeface="Calibri"/>
                <a:cs typeface="Calibri"/>
              </a:rPr>
              <a:t>presso il </a:t>
            </a:r>
            <a:r>
              <a:rPr sz="2050" spc="-15" dirty="0">
                <a:latin typeface="Calibri"/>
                <a:cs typeface="Calibri"/>
              </a:rPr>
              <a:t>Ministero </a:t>
            </a:r>
            <a:r>
              <a:rPr sz="2050" spc="-5" dirty="0">
                <a:latin typeface="Calibri"/>
                <a:cs typeface="Calibri"/>
              </a:rPr>
              <a:t>della Giustizia. In </a:t>
            </a:r>
            <a:r>
              <a:rPr sz="2050" spc="-10" dirty="0">
                <a:latin typeface="Calibri"/>
                <a:cs typeface="Calibri"/>
              </a:rPr>
              <a:t>caso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5" dirty="0">
                <a:latin typeface="Calibri"/>
                <a:cs typeface="Calibri"/>
              </a:rPr>
              <a:t>sospensione </a:t>
            </a:r>
            <a:r>
              <a:rPr sz="2050" dirty="0">
                <a:latin typeface="Calibri"/>
                <a:cs typeface="Calibri"/>
              </a:rPr>
              <a:t>o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cancellazione </a:t>
            </a:r>
            <a:r>
              <a:rPr sz="2050" spc="-15" dirty="0">
                <a:latin typeface="Calibri"/>
                <a:cs typeface="Calibri"/>
              </a:rPr>
              <a:t>dell’Organismo </a:t>
            </a:r>
            <a:r>
              <a:rPr sz="2050" spc="-5" dirty="0">
                <a:latin typeface="Calibri"/>
                <a:cs typeface="Calibri"/>
              </a:rPr>
              <a:t>…………..… dal </a:t>
            </a:r>
            <a:r>
              <a:rPr sz="2050" spc="-20" dirty="0">
                <a:latin typeface="Calibri"/>
                <a:cs typeface="Calibri"/>
              </a:rPr>
              <a:t>Registro, </a:t>
            </a:r>
            <a:r>
              <a:rPr sz="2050" spc="-5" dirty="0">
                <a:latin typeface="Calibri"/>
                <a:cs typeface="Calibri"/>
              </a:rPr>
              <a:t>il </a:t>
            </a:r>
            <a:r>
              <a:rPr sz="2050" spc="-15" dirty="0">
                <a:latin typeface="Calibri"/>
                <a:cs typeface="Calibri"/>
              </a:rPr>
              <a:t>tentativo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5" dirty="0">
                <a:latin typeface="Calibri"/>
                <a:cs typeface="Calibri"/>
              </a:rPr>
              <a:t>mediazione </a:t>
            </a:r>
            <a:r>
              <a:rPr sz="2050" dirty="0">
                <a:latin typeface="Calibri"/>
                <a:cs typeface="Calibri"/>
              </a:rPr>
              <a:t>si </a:t>
            </a:r>
            <a:r>
              <a:rPr sz="2050" spc="-15" dirty="0">
                <a:latin typeface="Calibri"/>
                <a:cs typeface="Calibri"/>
              </a:rPr>
              <a:t>svolgerà 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davanti</a:t>
            </a:r>
            <a:r>
              <a:rPr sz="2050" spc="-10" dirty="0">
                <a:latin typeface="Calibri"/>
                <a:cs typeface="Calibri"/>
              </a:rPr>
              <a:t> all’Organismo scelto congiuntamente</a:t>
            </a:r>
            <a:r>
              <a:rPr sz="2050" spc="44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dalle parti </a:t>
            </a:r>
            <a:r>
              <a:rPr sz="2050" spc="-15" dirty="0">
                <a:latin typeface="Calibri"/>
                <a:cs typeface="Calibri"/>
              </a:rPr>
              <a:t>o, </a:t>
            </a:r>
            <a:r>
              <a:rPr sz="2050" spc="-5" dirty="0">
                <a:latin typeface="Calibri"/>
                <a:cs typeface="Calibri"/>
              </a:rPr>
              <a:t>in </a:t>
            </a:r>
            <a:r>
              <a:rPr sz="2050" spc="-10" dirty="0">
                <a:latin typeface="Calibri"/>
                <a:cs typeface="Calibri"/>
              </a:rPr>
              <a:t>caso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10" dirty="0">
                <a:latin typeface="Calibri"/>
                <a:cs typeface="Calibri"/>
              </a:rPr>
              <a:t>mancato </a:t>
            </a:r>
            <a:r>
              <a:rPr sz="2050" spc="-15" dirty="0">
                <a:latin typeface="Calibri"/>
                <a:cs typeface="Calibri"/>
              </a:rPr>
              <a:t>accordo, 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dal </a:t>
            </a:r>
            <a:r>
              <a:rPr sz="2050" spc="-10" dirty="0">
                <a:latin typeface="Calibri"/>
                <a:cs typeface="Calibri"/>
              </a:rPr>
              <a:t>Presidente </a:t>
            </a:r>
            <a:r>
              <a:rPr sz="2050" spc="-5" dirty="0">
                <a:latin typeface="Calibri"/>
                <a:cs typeface="Calibri"/>
              </a:rPr>
              <a:t>del </a:t>
            </a:r>
            <a:r>
              <a:rPr sz="2050" spc="-20" dirty="0">
                <a:latin typeface="Calibri"/>
                <a:cs typeface="Calibri"/>
              </a:rPr>
              <a:t>Tribunale</a:t>
            </a:r>
            <a:r>
              <a:rPr sz="2050" spc="-15" dirty="0">
                <a:latin typeface="Calibri"/>
                <a:cs typeface="Calibri"/>
              </a:rPr>
              <a:t> competente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 </a:t>
            </a:r>
            <a:r>
              <a:rPr sz="2050" spc="-10" dirty="0">
                <a:latin typeface="Calibri"/>
                <a:cs typeface="Calibri"/>
              </a:rPr>
              <a:t>conoscere </a:t>
            </a:r>
            <a:r>
              <a:rPr sz="2050" spc="-5" dirty="0">
                <a:latin typeface="Calibri"/>
                <a:cs typeface="Calibri"/>
              </a:rPr>
              <a:t>la </a:t>
            </a:r>
            <a:r>
              <a:rPr sz="2050" spc="-15" dirty="0">
                <a:latin typeface="Calibri"/>
                <a:cs typeface="Calibri"/>
              </a:rPr>
              <a:t>controversia.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La </a:t>
            </a:r>
            <a:r>
              <a:rPr sz="2050" spc="-10" dirty="0">
                <a:latin typeface="Calibri"/>
                <a:cs typeface="Calibri"/>
              </a:rPr>
              <a:t>scelta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5" dirty="0">
                <a:latin typeface="Calibri"/>
                <a:cs typeface="Calibri"/>
              </a:rPr>
              <a:t>un 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Organismo diverso </a:t>
            </a:r>
            <a:r>
              <a:rPr sz="2050" dirty="0">
                <a:latin typeface="Calibri"/>
                <a:cs typeface="Calibri"/>
              </a:rPr>
              <a:t>da </a:t>
            </a:r>
            <a:r>
              <a:rPr sz="2050" spc="-5" dirty="0">
                <a:latin typeface="Calibri"/>
                <a:cs typeface="Calibri"/>
              </a:rPr>
              <a:t>……………, </a:t>
            </a:r>
            <a:r>
              <a:rPr sz="2050" spc="-15" dirty="0">
                <a:latin typeface="Calibri"/>
                <a:cs typeface="Calibri"/>
              </a:rPr>
              <a:t>ovvero </a:t>
            </a:r>
            <a:r>
              <a:rPr sz="2050" dirty="0">
                <a:latin typeface="Calibri"/>
                <a:cs typeface="Calibri"/>
              </a:rPr>
              <a:t>da </a:t>
            </a:r>
            <a:r>
              <a:rPr sz="2050" spc="-5" dirty="0">
                <a:latin typeface="Calibri"/>
                <a:cs typeface="Calibri"/>
              </a:rPr>
              <a:t>quello </a:t>
            </a:r>
            <a:r>
              <a:rPr sz="2050" spc="-10" dirty="0">
                <a:latin typeface="Calibri"/>
                <a:cs typeface="Calibri"/>
              </a:rPr>
              <a:t>individuato </a:t>
            </a:r>
            <a:r>
              <a:rPr sz="2050" spc="-5" dirty="0">
                <a:latin typeface="Calibri"/>
                <a:cs typeface="Calibri"/>
              </a:rPr>
              <a:t>in caso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5" dirty="0">
                <a:latin typeface="Calibri"/>
                <a:cs typeface="Calibri"/>
              </a:rPr>
              <a:t>sospensione </a:t>
            </a:r>
            <a:r>
              <a:rPr sz="2050" dirty="0">
                <a:latin typeface="Calibri"/>
                <a:cs typeface="Calibri"/>
              </a:rPr>
              <a:t>o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cancellazione</a:t>
            </a:r>
            <a:r>
              <a:rPr sz="2050" dirty="0">
                <a:latin typeface="Calibri"/>
                <a:cs typeface="Calibri"/>
              </a:rPr>
              <a:t> dal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Registro,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costituisce</a:t>
            </a:r>
            <a:r>
              <a:rPr sz="2050" spc="-5" dirty="0">
                <a:latin typeface="Calibri"/>
                <a:cs typeface="Calibri"/>
              </a:rPr>
              <a:t> per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l'altra</a:t>
            </a:r>
            <a:r>
              <a:rPr sz="2050" spc="-5" dirty="0">
                <a:latin typeface="Calibri"/>
                <a:cs typeface="Calibri"/>
              </a:rPr>
              <a:t> parte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giustificato</a:t>
            </a:r>
            <a:r>
              <a:rPr sz="2050" spc="-10" dirty="0">
                <a:latin typeface="Calibri"/>
                <a:cs typeface="Calibri"/>
              </a:rPr>
              <a:t> motivo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15" dirty="0">
                <a:latin typeface="Calibri"/>
                <a:cs typeface="Calibri"/>
              </a:rPr>
              <a:t>mancata 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partecipazione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al </a:t>
            </a:r>
            <a:r>
              <a:rPr sz="2050" spc="-20" dirty="0">
                <a:latin typeface="Calibri"/>
                <a:cs typeface="Calibri"/>
              </a:rPr>
              <a:t>tentativo</a:t>
            </a:r>
            <a:r>
              <a:rPr sz="2050" spc="3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5" dirty="0">
                <a:latin typeface="Calibri"/>
                <a:cs typeface="Calibri"/>
              </a:rPr>
              <a:t>conciliazione.</a:t>
            </a:r>
            <a:endParaRPr sz="2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4692" y="1828291"/>
            <a:ext cx="9455785" cy="3153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99"/>
              </a:lnSpc>
              <a:spcBef>
                <a:spcPts val="100"/>
              </a:spcBef>
            </a:pPr>
            <a:r>
              <a:rPr sz="2050" dirty="0">
                <a:latin typeface="Calibri"/>
                <a:cs typeface="Calibri"/>
              </a:rPr>
              <a:t>Le parti si </a:t>
            </a:r>
            <a:r>
              <a:rPr sz="2050" spc="-5" dirty="0">
                <a:latin typeface="Calibri"/>
                <a:cs typeface="Calibri"/>
              </a:rPr>
              <a:t>impegnano </a:t>
            </a:r>
            <a:r>
              <a:rPr sz="2050" dirty="0">
                <a:latin typeface="Calibri"/>
                <a:cs typeface="Calibri"/>
              </a:rPr>
              <a:t>a </a:t>
            </a:r>
            <a:r>
              <a:rPr sz="2050" spc="-10" dirty="0">
                <a:latin typeface="Calibri"/>
                <a:cs typeface="Calibri"/>
              </a:rPr>
              <a:t>ricorrere </a:t>
            </a:r>
            <a:r>
              <a:rPr sz="2050" spc="-5" dirty="0">
                <a:latin typeface="Calibri"/>
                <a:cs typeface="Calibri"/>
              </a:rPr>
              <a:t>alla mediazione </a:t>
            </a:r>
            <a:r>
              <a:rPr sz="2050" dirty="0">
                <a:latin typeface="Calibri"/>
                <a:cs typeface="Calibri"/>
              </a:rPr>
              <a:t>prima di </a:t>
            </a:r>
            <a:r>
              <a:rPr sz="2050" spc="-5" dirty="0">
                <a:latin typeface="Calibri"/>
                <a:cs typeface="Calibri"/>
              </a:rPr>
              <a:t>iniziare </a:t>
            </a:r>
            <a:r>
              <a:rPr sz="2050" dirty="0">
                <a:latin typeface="Calibri"/>
                <a:cs typeface="Calibri"/>
              </a:rPr>
              <a:t>qualsiasi </a:t>
            </a:r>
            <a:r>
              <a:rPr sz="2050" spc="-10" dirty="0">
                <a:latin typeface="Calibri"/>
                <a:cs typeface="Calibri"/>
              </a:rPr>
              <a:t>procedimento </a:t>
            </a:r>
            <a:r>
              <a:rPr sz="2050" spc="-45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giudiziale o </a:t>
            </a:r>
            <a:r>
              <a:rPr sz="2050" spc="-10" dirty="0">
                <a:latin typeface="Calibri"/>
                <a:cs typeface="Calibri"/>
              </a:rPr>
              <a:t>arbitrale. </a:t>
            </a:r>
            <a:r>
              <a:rPr sz="2050" spc="-5" dirty="0">
                <a:latin typeface="Calibri"/>
                <a:cs typeface="Calibri"/>
              </a:rPr>
              <a:t>Il </a:t>
            </a:r>
            <a:r>
              <a:rPr sz="2050" spc="-10" dirty="0">
                <a:latin typeface="Calibri"/>
                <a:cs typeface="Calibri"/>
              </a:rPr>
              <a:t>Regolamento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10" dirty="0">
                <a:latin typeface="Calibri"/>
                <a:cs typeface="Calibri"/>
              </a:rPr>
              <a:t>procedura </a:t>
            </a:r>
            <a:r>
              <a:rPr sz="2050" spc="-15" dirty="0">
                <a:latin typeface="Calibri"/>
                <a:cs typeface="Calibri"/>
              </a:rPr>
              <a:t>dell’Organismo, </a:t>
            </a:r>
            <a:r>
              <a:rPr sz="2050" spc="-5" dirty="0">
                <a:latin typeface="Calibri"/>
                <a:cs typeface="Calibri"/>
              </a:rPr>
              <a:t>la </a:t>
            </a:r>
            <a:r>
              <a:rPr sz="2050" spc="-10" dirty="0">
                <a:latin typeface="Calibri"/>
                <a:cs typeface="Calibri"/>
              </a:rPr>
              <a:t>modulistica </a:t>
            </a:r>
            <a:r>
              <a:rPr sz="2050" dirty="0">
                <a:latin typeface="Calibri"/>
                <a:cs typeface="Calibri"/>
              </a:rPr>
              <a:t>e </a:t>
            </a:r>
            <a:r>
              <a:rPr sz="2050" spc="-5" dirty="0">
                <a:latin typeface="Calibri"/>
                <a:cs typeface="Calibri"/>
              </a:rPr>
              <a:t>le 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tabelle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delle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indennità</a:t>
            </a:r>
            <a:r>
              <a:rPr sz="2050" dirty="0">
                <a:latin typeface="Calibri"/>
                <a:cs typeface="Calibri"/>
              </a:rPr>
              <a:t> di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mediazione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in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vigore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al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momento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dell’attivazione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della 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procedura </a:t>
            </a:r>
            <a:r>
              <a:rPr sz="2050" spc="-5" dirty="0">
                <a:latin typeface="Calibri"/>
                <a:cs typeface="Calibri"/>
              </a:rPr>
              <a:t>sono </a:t>
            </a:r>
            <a:r>
              <a:rPr sz="2050" spc="-10" dirty="0">
                <a:latin typeface="Calibri"/>
                <a:cs typeface="Calibri"/>
              </a:rPr>
              <a:t>consultabili </a:t>
            </a:r>
            <a:r>
              <a:rPr sz="2050" spc="-5" dirty="0">
                <a:latin typeface="Calibri"/>
                <a:cs typeface="Calibri"/>
              </a:rPr>
              <a:t>all’indirizzo </a:t>
            </a:r>
            <a:r>
              <a:rPr sz="2050" spc="-10" dirty="0">
                <a:latin typeface="Calibri"/>
                <a:cs typeface="Calibri"/>
              </a:rPr>
              <a:t>internet dell’Organismo </a:t>
            </a:r>
            <a:r>
              <a:rPr sz="2050" dirty="0">
                <a:latin typeface="Calibri"/>
                <a:cs typeface="Calibri"/>
              </a:rPr>
              <a:t>www … </a:t>
            </a:r>
            <a:r>
              <a:rPr sz="2050" spc="-5" dirty="0">
                <a:latin typeface="Calibri"/>
                <a:cs typeface="Calibri"/>
              </a:rPr>
              <a:t>…. Il </a:t>
            </a:r>
            <a:r>
              <a:rPr sz="2050" spc="-15" dirty="0">
                <a:latin typeface="Calibri"/>
                <a:cs typeface="Calibri"/>
              </a:rPr>
              <a:t>mancato </a:t>
            </a:r>
            <a:r>
              <a:rPr sz="2050" spc="-10" dirty="0">
                <a:latin typeface="Calibri"/>
                <a:cs typeface="Calibri"/>
              </a:rPr>
              <a:t> rispetto </a:t>
            </a:r>
            <a:r>
              <a:rPr sz="2050" spc="-5" dirty="0">
                <a:latin typeface="Calibri"/>
                <a:cs typeface="Calibri"/>
              </a:rPr>
              <a:t>della </a:t>
            </a:r>
            <a:r>
              <a:rPr sz="2050" spc="-10" dirty="0">
                <a:latin typeface="Calibri"/>
                <a:cs typeface="Calibri"/>
              </a:rPr>
              <a:t>presente </a:t>
            </a:r>
            <a:r>
              <a:rPr sz="2050" spc="-5" dirty="0">
                <a:latin typeface="Calibri"/>
                <a:cs typeface="Calibri"/>
              </a:rPr>
              <a:t>clausola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5" dirty="0">
                <a:latin typeface="Calibri"/>
                <a:cs typeface="Calibri"/>
              </a:rPr>
              <a:t>mediazione </a:t>
            </a:r>
            <a:r>
              <a:rPr sz="2050" dirty="0">
                <a:latin typeface="Calibri"/>
                <a:cs typeface="Calibri"/>
              </a:rPr>
              <a:t>da </a:t>
            </a:r>
            <a:r>
              <a:rPr sz="2050" spc="-5" dirty="0">
                <a:latin typeface="Calibri"/>
                <a:cs typeface="Calibri"/>
              </a:rPr>
              <a:t>parte </a:t>
            </a:r>
            <a:r>
              <a:rPr sz="2050" spc="-10" dirty="0">
                <a:latin typeface="Calibri"/>
                <a:cs typeface="Calibri"/>
              </a:rPr>
              <a:t>di </a:t>
            </a:r>
            <a:r>
              <a:rPr sz="2050" dirty="0">
                <a:latin typeface="Calibri"/>
                <a:cs typeface="Calibri"/>
              </a:rPr>
              <a:t>chi </a:t>
            </a:r>
            <a:r>
              <a:rPr sz="2050" spc="-15" dirty="0">
                <a:latin typeface="Calibri"/>
                <a:cs typeface="Calibri"/>
              </a:rPr>
              <a:t>promuove </a:t>
            </a:r>
            <a:r>
              <a:rPr sz="2050" spc="-5" dirty="0">
                <a:latin typeface="Calibri"/>
                <a:cs typeface="Calibri"/>
              </a:rPr>
              <a:t>il giudizio </a:t>
            </a:r>
            <a:r>
              <a:rPr sz="2050" spc="-10" dirty="0">
                <a:latin typeface="Calibri"/>
                <a:cs typeface="Calibri"/>
              </a:rPr>
              <a:t>ovvero 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da </a:t>
            </a:r>
            <a:r>
              <a:rPr sz="2050" spc="-5" dirty="0">
                <a:latin typeface="Calibri"/>
                <a:cs typeface="Calibri"/>
              </a:rPr>
              <a:t>parte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10" dirty="0">
                <a:latin typeface="Calibri"/>
                <a:cs typeface="Calibri"/>
              </a:rPr>
              <a:t>chi, chiamato </a:t>
            </a:r>
            <a:r>
              <a:rPr sz="2050" spc="-5" dirty="0">
                <a:latin typeface="Calibri"/>
                <a:cs typeface="Calibri"/>
              </a:rPr>
              <a:t>in mediazione </a:t>
            </a:r>
            <a:r>
              <a:rPr sz="2050" spc="-10" dirty="0">
                <a:latin typeface="Calibri"/>
                <a:cs typeface="Calibri"/>
              </a:rPr>
              <a:t>ai </a:t>
            </a:r>
            <a:r>
              <a:rPr sz="2050" spc="-5" dirty="0">
                <a:latin typeface="Calibri"/>
                <a:cs typeface="Calibri"/>
              </a:rPr>
              <a:t>sensi della </a:t>
            </a:r>
            <a:r>
              <a:rPr sz="2050" spc="-15" dirty="0">
                <a:latin typeface="Calibri"/>
                <a:cs typeface="Calibri"/>
              </a:rPr>
              <a:t>presente </a:t>
            </a:r>
            <a:r>
              <a:rPr sz="2050" spc="-5" dirty="0">
                <a:latin typeface="Calibri"/>
                <a:cs typeface="Calibri"/>
              </a:rPr>
              <a:t>clausola, non vi </a:t>
            </a:r>
            <a:r>
              <a:rPr sz="2050" spc="-10" dirty="0">
                <a:latin typeface="Calibri"/>
                <a:cs typeface="Calibri"/>
              </a:rPr>
              <a:t>prenda </a:t>
            </a:r>
            <a:r>
              <a:rPr sz="2050" spc="-5" dirty="0">
                <a:latin typeface="Calibri"/>
                <a:cs typeface="Calibri"/>
              </a:rPr>
              <a:t> parte, </a:t>
            </a:r>
            <a:r>
              <a:rPr sz="2050" spc="-10" dirty="0">
                <a:latin typeface="Calibri"/>
                <a:cs typeface="Calibri"/>
              </a:rPr>
              <a:t>comporta </a:t>
            </a:r>
            <a:r>
              <a:rPr sz="2050" spc="-5" dirty="0">
                <a:latin typeface="Calibri"/>
                <a:cs typeface="Calibri"/>
              </a:rPr>
              <a:t>il </a:t>
            </a:r>
            <a:r>
              <a:rPr sz="2050" spc="-15" dirty="0">
                <a:latin typeface="Calibri"/>
                <a:cs typeface="Calibri"/>
              </a:rPr>
              <a:t>pagamento </a:t>
            </a:r>
            <a:r>
              <a:rPr sz="2050" dirty="0">
                <a:latin typeface="Calibri"/>
                <a:cs typeface="Calibri"/>
              </a:rPr>
              <a:t>di una </a:t>
            </a:r>
            <a:r>
              <a:rPr sz="2050" spc="-5" dirty="0">
                <a:latin typeface="Calibri"/>
                <a:cs typeface="Calibri"/>
              </a:rPr>
              <a:t>penale </a:t>
            </a:r>
            <a:r>
              <a:rPr sz="2050" dirty="0">
                <a:latin typeface="Calibri"/>
                <a:cs typeface="Calibri"/>
              </a:rPr>
              <a:t>a </a:t>
            </a:r>
            <a:r>
              <a:rPr sz="2050" spc="-10" dirty="0">
                <a:latin typeface="Calibri"/>
                <a:cs typeface="Calibri"/>
              </a:rPr>
              <a:t>carico del soggetto </a:t>
            </a:r>
            <a:r>
              <a:rPr sz="2050" spc="-5" dirty="0">
                <a:latin typeface="Calibri"/>
                <a:cs typeface="Calibri"/>
              </a:rPr>
              <a:t>inadempiente </a:t>
            </a:r>
            <a:r>
              <a:rPr sz="2050" dirty="0">
                <a:latin typeface="Calibri"/>
                <a:cs typeface="Calibri"/>
              </a:rPr>
              <a:t>pari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all’importo del </a:t>
            </a:r>
            <a:r>
              <a:rPr sz="2050" spc="-10" dirty="0">
                <a:latin typeface="Calibri"/>
                <a:cs typeface="Calibri"/>
              </a:rPr>
              <a:t>contributo </a:t>
            </a:r>
            <a:r>
              <a:rPr sz="2050" spc="-15" dirty="0">
                <a:latin typeface="Calibri"/>
                <a:cs typeface="Calibri"/>
              </a:rPr>
              <a:t>unificato </a:t>
            </a:r>
            <a:r>
              <a:rPr sz="2050" spc="-5" dirty="0">
                <a:latin typeface="Calibri"/>
                <a:cs typeface="Calibri"/>
              </a:rPr>
              <a:t>dovuto per il giudizio, </a:t>
            </a:r>
            <a:r>
              <a:rPr sz="2050" spc="-10" dirty="0">
                <a:latin typeface="Calibri"/>
                <a:cs typeface="Calibri"/>
              </a:rPr>
              <a:t>con </a:t>
            </a:r>
            <a:r>
              <a:rPr sz="2050" spc="-5" dirty="0">
                <a:latin typeface="Calibri"/>
                <a:cs typeface="Calibri"/>
              </a:rPr>
              <a:t>solidarietà </a:t>
            </a:r>
            <a:r>
              <a:rPr sz="2050" spc="-20" dirty="0">
                <a:latin typeface="Calibri"/>
                <a:cs typeface="Calibri"/>
              </a:rPr>
              <a:t>attiva </a:t>
            </a:r>
            <a:r>
              <a:rPr sz="2050" dirty="0">
                <a:latin typeface="Calibri"/>
                <a:cs typeface="Calibri"/>
              </a:rPr>
              <a:t>a </a:t>
            </a:r>
            <a:r>
              <a:rPr sz="2050" spc="-25" dirty="0">
                <a:latin typeface="Calibri"/>
                <a:cs typeface="Calibri"/>
              </a:rPr>
              <a:t>favore </a:t>
            </a:r>
            <a:r>
              <a:rPr sz="2050" spc="-2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delle </a:t>
            </a:r>
            <a:r>
              <a:rPr sz="2050" spc="-10" dirty="0">
                <a:latin typeface="Calibri"/>
                <a:cs typeface="Calibri"/>
              </a:rPr>
              <a:t>altre </a:t>
            </a:r>
            <a:r>
              <a:rPr sz="2050" spc="-5" dirty="0">
                <a:latin typeface="Calibri"/>
                <a:cs typeface="Calibri"/>
              </a:rPr>
              <a:t>parti. </a:t>
            </a:r>
            <a:r>
              <a:rPr sz="2050" spc="-15" dirty="0">
                <a:latin typeface="Calibri"/>
                <a:cs typeface="Calibri"/>
              </a:rPr>
              <a:t>L’inserimento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10" dirty="0">
                <a:latin typeface="Calibri"/>
                <a:cs typeface="Calibri"/>
              </a:rPr>
              <a:t>questa </a:t>
            </a:r>
            <a:r>
              <a:rPr sz="2050" spc="-5" dirty="0">
                <a:latin typeface="Calibri"/>
                <a:cs typeface="Calibri"/>
              </a:rPr>
              <a:t>condizione, </a:t>
            </a:r>
            <a:r>
              <a:rPr sz="2050" spc="-10" dirty="0">
                <a:latin typeface="Calibri"/>
                <a:cs typeface="Calibri"/>
              </a:rPr>
              <a:t>volta </a:t>
            </a:r>
            <a:r>
              <a:rPr sz="2050" dirty="0">
                <a:latin typeface="Calibri"/>
                <a:cs typeface="Calibri"/>
              </a:rPr>
              <a:t>a </a:t>
            </a:r>
            <a:r>
              <a:rPr sz="2050" spc="-20" dirty="0">
                <a:latin typeface="Calibri"/>
                <a:cs typeface="Calibri"/>
              </a:rPr>
              <a:t>rafforzare </a:t>
            </a:r>
            <a:r>
              <a:rPr sz="2050" dirty="0">
                <a:latin typeface="Calibri"/>
                <a:cs typeface="Calibri"/>
              </a:rPr>
              <a:t>l’impegno </a:t>
            </a:r>
            <a:r>
              <a:rPr sz="2050" spc="-10" dirty="0">
                <a:latin typeface="Calibri"/>
                <a:cs typeface="Calibri"/>
              </a:rPr>
              <a:t>assunto 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contrattualmente,</a:t>
            </a:r>
            <a:r>
              <a:rPr sz="2050" spc="2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è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rimesso</a:t>
            </a:r>
            <a:r>
              <a:rPr sz="2050" spc="-3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alla</a:t>
            </a:r>
            <a:r>
              <a:rPr sz="2050" spc="1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libera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scelta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delle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parti.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24</a:t>
            </a:fld>
            <a:endParaRPr spc="15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4692" y="319531"/>
            <a:ext cx="2955925" cy="4864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b="0" i="1" spc="5" dirty="0">
                <a:latin typeface="Calibri"/>
                <a:cs typeface="Calibri"/>
              </a:rPr>
              <a:t>Clausola</a:t>
            </a:r>
            <a:r>
              <a:rPr b="0" i="1" spc="-80" dirty="0">
                <a:latin typeface="Calibri"/>
                <a:cs typeface="Calibri"/>
              </a:rPr>
              <a:t> </a:t>
            </a:r>
            <a:r>
              <a:rPr b="0" i="1" spc="-5" dirty="0">
                <a:latin typeface="Calibri"/>
                <a:cs typeface="Calibri"/>
              </a:rPr>
              <a:t>statutaria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25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17855" y="1873250"/>
            <a:ext cx="9457690" cy="4403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99"/>
              </a:lnSpc>
              <a:spcBef>
                <a:spcPts val="100"/>
              </a:spcBef>
            </a:pPr>
            <a:r>
              <a:rPr sz="2050" spc="-5" dirty="0">
                <a:latin typeface="Calibri"/>
                <a:cs typeface="Calibri"/>
              </a:rPr>
              <a:t>Ogni </a:t>
            </a:r>
            <a:r>
              <a:rPr sz="2050" spc="-15" dirty="0">
                <a:latin typeface="Calibri"/>
                <a:cs typeface="Calibri"/>
              </a:rPr>
              <a:t>controversia </a:t>
            </a:r>
            <a:r>
              <a:rPr sz="2050" spc="-10" dirty="0">
                <a:latin typeface="Calibri"/>
                <a:cs typeface="Calibri"/>
              </a:rPr>
              <a:t>nascente </a:t>
            </a:r>
            <a:r>
              <a:rPr sz="2050" spc="-15" dirty="0">
                <a:latin typeface="Calibri"/>
                <a:cs typeface="Calibri"/>
              </a:rPr>
              <a:t>tra </a:t>
            </a:r>
            <a:r>
              <a:rPr sz="2050" dirty="0">
                <a:latin typeface="Calibri"/>
                <a:cs typeface="Calibri"/>
              </a:rPr>
              <a:t>i </a:t>
            </a:r>
            <a:r>
              <a:rPr sz="2050" spc="-5" dirty="0">
                <a:latin typeface="Calibri"/>
                <a:cs typeface="Calibri"/>
              </a:rPr>
              <a:t>soci, </a:t>
            </a:r>
            <a:r>
              <a:rPr sz="2050" spc="-10" dirty="0">
                <a:latin typeface="Calibri"/>
                <a:cs typeface="Calibri"/>
              </a:rPr>
              <a:t>ovvero </a:t>
            </a:r>
            <a:r>
              <a:rPr sz="2050" spc="-20" dirty="0">
                <a:latin typeface="Calibri"/>
                <a:cs typeface="Calibri"/>
              </a:rPr>
              <a:t>tra </a:t>
            </a:r>
            <a:r>
              <a:rPr sz="2050" dirty="0">
                <a:latin typeface="Calibri"/>
                <a:cs typeface="Calibri"/>
              </a:rPr>
              <a:t>i </a:t>
            </a:r>
            <a:r>
              <a:rPr sz="2050" spc="-5" dirty="0">
                <a:latin typeface="Calibri"/>
                <a:cs typeface="Calibri"/>
              </a:rPr>
              <a:t>soci </a:t>
            </a:r>
            <a:r>
              <a:rPr sz="2050" dirty="0">
                <a:latin typeface="Calibri"/>
                <a:cs typeface="Calibri"/>
              </a:rPr>
              <a:t>e </a:t>
            </a:r>
            <a:r>
              <a:rPr sz="2050" spc="-5" dirty="0">
                <a:latin typeface="Calibri"/>
                <a:cs typeface="Calibri"/>
              </a:rPr>
              <a:t>la </a:t>
            </a:r>
            <a:r>
              <a:rPr sz="2050" spc="-10" dirty="0">
                <a:latin typeface="Calibri"/>
                <a:cs typeface="Calibri"/>
              </a:rPr>
              <a:t>società, </a:t>
            </a:r>
            <a:r>
              <a:rPr sz="2050" spc="-5" dirty="0">
                <a:latin typeface="Calibri"/>
                <a:cs typeface="Calibri"/>
              </a:rPr>
              <a:t>nonché </a:t>
            </a:r>
            <a:r>
              <a:rPr sz="2050" spc="-10" dirty="0">
                <a:latin typeface="Calibri"/>
                <a:cs typeface="Calibri"/>
              </a:rPr>
              <a:t>promossa </a:t>
            </a:r>
            <a:r>
              <a:rPr sz="2050" dirty="0">
                <a:latin typeface="Calibri"/>
                <a:cs typeface="Calibri"/>
              </a:rPr>
              <a:t>da o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nei </a:t>
            </a:r>
            <a:r>
              <a:rPr sz="2050" spc="-15" dirty="0">
                <a:latin typeface="Calibri"/>
                <a:cs typeface="Calibri"/>
              </a:rPr>
              <a:t>confronti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10" dirty="0">
                <a:latin typeface="Calibri"/>
                <a:cs typeface="Calibri"/>
              </a:rPr>
              <a:t>amministratori, componenti </a:t>
            </a:r>
            <a:r>
              <a:rPr sz="2050" spc="-5" dirty="0">
                <a:latin typeface="Calibri"/>
                <a:cs typeface="Calibri"/>
              </a:rPr>
              <a:t>degli </a:t>
            </a:r>
            <a:r>
              <a:rPr sz="2050" spc="-10" dirty="0">
                <a:latin typeface="Calibri"/>
                <a:cs typeface="Calibri"/>
              </a:rPr>
              <a:t>organi </a:t>
            </a:r>
            <a:r>
              <a:rPr sz="2050" spc="5" dirty="0">
                <a:latin typeface="Calibri"/>
                <a:cs typeface="Calibri"/>
              </a:rPr>
              <a:t>di </a:t>
            </a:r>
            <a:r>
              <a:rPr sz="2050" spc="-15" dirty="0">
                <a:latin typeface="Calibri"/>
                <a:cs typeface="Calibri"/>
              </a:rPr>
              <a:t>controllo interno, </a:t>
            </a:r>
            <a:r>
              <a:rPr sz="2050" spc="-5" dirty="0">
                <a:latin typeface="Calibri"/>
                <a:cs typeface="Calibri"/>
              </a:rPr>
              <a:t>revisori </a:t>
            </a:r>
            <a:r>
              <a:rPr sz="2050" dirty="0">
                <a:latin typeface="Calibri"/>
                <a:cs typeface="Calibri"/>
              </a:rPr>
              <a:t>o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liquidatori,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in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relazione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all’esercizio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dell’attività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sociale,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comprese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quelle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relative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alla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validità</a:t>
            </a:r>
            <a:r>
              <a:rPr sz="2050" spc="-5" dirty="0">
                <a:latin typeface="Calibri"/>
                <a:cs typeface="Calibri"/>
              </a:rPr>
              <a:t> delle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delibere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assembleari,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nonché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all’esistenza,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validità,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interpretazione, </a:t>
            </a:r>
            <a:r>
              <a:rPr sz="2050" spc="-5" dirty="0">
                <a:latin typeface="Calibri"/>
                <a:cs typeface="Calibri"/>
              </a:rPr>
              <a:t> inadempimento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e/o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risoluzione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presente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Statuto,</a:t>
            </a:r>
            <a:r>
              <a:rPr sz="2050" spc="-15" dirty="0">
                <a:latin typeface="Calibri"/>
                <a:cs typeface="Calibri"/>
              </a:rPr>
              <a:t> dovrà</a:t>
            </a:r>
            <a:r>
              <a:rPr sz="2050" spc="-10" dirty="0">
                <a:latin typeface="Calibri"/>
                <a:cs typeface="Calibri"/>
              </a:rPr>
              <a:t> essere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oggetto</a:t>
            </a:r>
            <a:r>
              <a:rPr sz="2050" spc="44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46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un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tentativo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mediazione</a:t>
            </a:r>
            <a:r>
              <a:rPr sz="2050" dirty="0">
                <a:latin typeface="Calibri"/>
                <a:cs typeface="Calibri"/>
              </a:rPr>
              <a:t> ai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sensi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D.Lgs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n.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28/2010</a:t>
            </a:r>
            <a:r>
              <a:rPr sz="2050" dirty="0">
                <a:latin typeface="Calibri"/>
                <a:cs typeface="Calibri"/>
              </a:rPr>
              <a:t> 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secondo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le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disposizioni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 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Regolamento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procedura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dell’Organismo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………………………….....,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iscritto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al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n.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……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nel 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Registro </a:t>
            </a:r>
            <a:r>
              <a:rPr sz="2050" spc="-10" dirty="0">
                <a:latin typeface="Calibri"/>
                <a:cs typeface="Calibri"/>
              </a:rPr>
              <a:t>tenuto presso </a:t>
            </a:r>
            <a:r>
              <a:rPr sz="2050" spc="-5" dirty="0">
                <a:latin typeface="Calibri"/>
                <a:cs typeface="Calibri"/>
              </a:rPr>
              <a:t>il </a:t>
            </a:r>
            <a:r>
              <a:rPr sz="2050" spc="-15" dirty="0">
                <a:latin typeface="Calibri"/>
                <a:cs typeface="Calibri"/>
              </a:rPr>
              <a:t>Ministero </a:t>
            </a:r>
            <a:r>
              <a:rPr sz="2050" spc="-5" dirty="0">
                <a:latin typeface="Calibri"/>
                <a:cs typeface="Calibri"/>
              </a:rPr>
              <a:t>della Giustizia. In </a:t>
            </a:r>
            <a:r>
              <a:rPr sz="2050" spc="-10" dirty="0">
                <a:latin typeface="Calibri"/>
                <a:cs typeface="Calibri"/>
              </a:rPr>
              <a:t>caso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5" dirty="0">
                <a:latin typeface="Calibri"/>
                <a:cs typeface="Calibri"/>
              </a:rPr>
              <a:t>sospensione </a:t>
            </a:r>
            <a:r>
              <a:rPr sz="2050" dirty="0">
                <a:latin typeface="Calibri"/>
                <a:cs typeface="Calibri"/>
              </a:rPr>
              <a:t>o </a:t>
            </a:r>
            <a:r>
              <a:rPr sz="2050" spc="-5" dirty="0">
                <a:latin typeface="Calibri"/>
                <a:cs typeface="Calibri"/>
              </a:rPr>
              <a:t>cancellazione 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dell’Organismo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…………..…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dal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Registro,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il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tentativo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mediazione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si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svolgerà</a:t>
            </a:r>
            <a:r>
              <a:rPr sz="2050" spc="-15" dirty="0">
                <a:latin typeface="Calibri"/>
                <a:cs typeface="Calibri"/>
              </a:rPr>
              <a:t> davanti 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all’Organismo</a:t>
            </a:r>
            <a:r>
              <a:rPr sz="2050" spc="-10" dirty="0">
                <a:latin typeface="Calibri"/>
                <a:cs typeface="Calibri"/>
              </a:rPr>
              <a:t> scelto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congiuntamente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dalle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parti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o,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in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caso</a:t>
            </a:r>
            <a:r>
              <a:rPr sz="2050" dirty="0">
                <a:latin typeface="Calibri"/>
                <a:cs typeface="Calibri"/>
              </a:rPr>
              <a:t> di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mancato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accordo,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dal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Presidente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5" dirty="0">
                <a:latin typeface="Calibri"/>
                <a:cs typeface="Calibri"/>
              </a:rPr>
              <a:t>del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Tribunale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competente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conoscere</a:t>
            </a:r>
            <a:r>
              <a:rPr sz="2050" spc="-5" dirty="0">
                <a:latin typeface="Calibri"/>
                <a:cs typeface="Calibri"/>
              </a:rPr>
              <a:t> la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controversia.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La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scelta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un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Organismo diverso </a:t>
            </a:r>
            <a:r>
              <a:rPr sz="2050" dirty="0">
                <a:latin typeface="Calibri"/>
                <a:cs typeface="Calibri"/>
              </a:rPr>
              <a:t>da </a:t>
            </a:r>
            <a:r>
              <a:rPr sz="2050" spc="-5" dirty="0">
                <a:latin typeface="Calibri"/>
                <a:cs typeface="Calibri"/>
              </a:rPr>
              <a:t>……………, </a:t>
            </a:r>
            <a:r>
              <a:rPr sz="2050" spc="-15" dirty="0">
                <a:latin typeface="Calibri"/>
                <a:cs typeface="Calibri"/>
              </a:rPr>
              <a:t>ovvero </a:t>
            </a:r>
            <a:r>
              <a:rPr sz="2050" dirty="0">
                <a:latin typeface="Calibri"/>
                <a:cs typeface="Calibri"/>
              </a:rPr>
              <a:t>da </a:t>
            </a:r>
            <a:r>
              <a:rPr sz="2050" spc="-5" dirty="0">
                <a:latin typeface="Calibri"/>
                <a:cs typeface="Calibri"/>
              </a:rPr>
              <a:t>quello </a:t>
            </a:r>
            <a:r>
              <a:rPr sz="2050" spc="-10" dirty="0">
                <a:latin typeface="Calibri"/>
                <a:cs typeface="Calibri"/>
              </a:rPr>
              <a:t>individuato </a:t>
            </a:r>
            <a:r>
              <a:rPr sz="2050" spc="-5" dirty="0">
                <a:latin typeface="Calibri"/>
                <a:cs typeface="Calibri"/>
              </a:rPr>
              <a:t>in caso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5" dirty="0">
                <a:latin typeface="Calibri"/>
                <a:cs typeface="Calibri"/>
              </a:rPr>
              <a:t>sospensione </a:t>
            </a:r>
            <a:r>
              <a:rPr sz="2050" dirty="0">
                <a:latin typeface="Calibri"/>
                <a:cs typeface="Calibri"/>
              </a:rPr>
              <a:t>o 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cancellazione</a:t>
            </a:r>
            <a:r>
              <a:rPr sz="2050" dirty="0">
                <a:latin typeface="Calibri"/>
                <a:cs typeface="Calibri"/>
              </a:rPr>
              <a:t> dal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Registro,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costituisce</a:t>
            </a:r>
            <a:r>
              <a:rPr sz="2050" spc="-5" dirty="0">
                <a:latin typeface="Calibri"/>
                <a:cs typeface="Calibri"/>
              </a:rPr>
              <a:t> per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l'altra</a:t>
            </a:r>
            <a:r>
              <a:rPr sz="2050" spc="-5" dirty="0">
                <a:latin typeface="Calibri"/>
                <a:cs typeface="Calibri"/>
              </a:rPr>
              <a:t> parte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giustificato</a:t>
            </a:r>
            <a:r>
              <a:rPr sz="2050" spc="-10" dirty="0">
                <a:latin typeface="Calibri"/>
                <a:cs typeface="Calibri"/>
              </a:rPr>
              <a:t> motivo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15" dirty="0">
                <a:latin typeface="Calibri"/>
                <a:cs typeface="Calibri"/>
              </a:rPr>
              <a:t>mancata 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partecipazione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al </a:t>
            </a:r>
            <a:r>
              <a:rPr sz="2050" spc="-20" dirty="0">
                <a:latin typeface="Calibri"/>
                <a:cs typeface="Calibri"/>
              </a:rPr>
              <a:t>tentativo</a:t>
            </a:r>
            <a:r>
              <a:rPr sz="2050" spc="3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5" dirty="0">
                <a:latin typeface="Calibri"/>
                <a:cs typeface="Calibri"/>
              </a:rPr>
              <a:t>conciliazione.</a:t>
            </a:r>
            <a:endParaRPr sz="2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4692" y="1078483"/>
            <a:ext cx="9456420" cy="3590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50" dirty="0">
                <a:latin typeface="Calibri"/>
                <a:cs typeface="Calibri"/>
              </a:rPr>
              <a:t>Le parti si </a:t>
            </a:r>
            <a:r>
              <a:rPr sz="2050" spc="-5" dirty="0">
                <a:latin typeface="Calibri"/>
                <a:cs typeface="Calibri"/>
              </a:rPr>
              <a:t>impegnano </a:t>
            </a:r>
            <a:r>
              <a:rPr sz="2050" dirty="0">
                <a:latin typeface="Calibri"/>
                <a:cs typeface="Calibri"/>
              </a:rPr>
              <a:t>a </a:t>
            </a:r>
            <a:r>
              <a:rPr sz="2050" spc="-10" dirty="0">
                <a:latin typeface="Calibri"/>
                <a:cs typeface="Calibri"/>
              </a:rPr>
              <a:t>ricorrere </a:t>
            </a:r>
            <a:r>
              <a:rPr sz="2050" spc="-5" dirty="0">
                <a:latin typeface="Calibri"/>
                <a:cs typeface="Calibri"/>
              </a:rPr>
              <a:t>alla mediazione </a:t>
            </a:r>
            <a:r>
              <a:rPr sz="2050" dirty="0">
                <a:latin typeface="Calibri"/>
                <a:cs typeface="Calibri"/>
              </a:rPr>
              <a:t>prima di </a:t>
            </a:r>
            <a:r>
              <a:rPr sz="2050" spc="-5" dirty="0">
                <a:latin typeface="Calibri"/>
                <a:cs typeface="Calibri"/>
              </a:rPr>
              <a:t>iniziare </a:t>
            </a:r>
            <a:r>
              <a:rPr sz="2050" dirty="0">
                <a:latin typeface="Calibri"/>
                <a:cs typeface="Calibri"/>
              </a:rPr>
              <a:t>qualsiasi </a:t>
            </a:r>
            <a:r>
              <a:rPr sz="2050" spc="-10" dirty="0">
                <a:latin typeface="Calibri"/>
                <a:cs typeface="Calibri"/>
              </a:rPr>
              <a:t>procedimento </a:t>
            </a:r>
            <a:r>
              <a:rPr sz="2050" spc="-45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giudiziale o </a:t>
            </a:r>
            <a:r>
              <a:rPr sz="2050" spc="-10" dirty="0">
                <a:latin typeface="Calibri"/>
                <a:cs typeface="Calibri"/>
              </a:rPr>
              <a:t>arbitrale. </a:t>
            </a:r>
            <a:r>
              <a:rPr sz="2050" spc="-5" dirty="0">
                <a:latin typeface="Calibri"/>
                <a:cs typeface="Calibri"/>
              </a:rPr>
              <a:t>Il </a:t>
            </a:r>
            <a:r>
              <a:rPr sz="2050" spc="-10" dirty="0">
                <a:latin typeface="Calibri"/>
                <a:cs typeface="Calibri"/>
              </a:rPr>
              <a:t>Regolamento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10" dirty="0">
                <a:latin typeface="Calibri"/>
                <a:cs typeface="Calibri"/>
              </a:rPr>
              <a:t>procedura </a:t>
            </a:r>
            <a:r>
              <a:rPr sz="2050" spc="-15" dirty="0">
                <a:latin typeface="Calibri"/>
                <a:cs typeface="Calibri"/>
              </a:rPr>
              <a:t>dell’Organismo, </a:t>
            </a:r>
            <a:r>
              <a:rPr sz="2050" spc="-5" dirty="0">
                <a:latin typeface="Calibri"/>
                <a:cs typeface="Calibri"/>
              </a:rPr>
              <a:t>la </a:t>
            </a:r>
            <a:r>
              <a:rPr sz="2050" spc="-10" dirty="0">
                <a:latin typeface="Calibri"/>
                <a:cs typeface="Calibri"/>
              </a:rPr>
              <a:t>modulistica </a:t>
            </a:r>
            <a:r>
              <a:rPr sz="2050" dirty="0">
                <a:latin typeface="Calibri"/>
                <a:cs typeface="Calibri"/>
              </a:rPr>
              <a:t>e </a:t>
            </a:r>
            <a:r>
              <a:rPr sz="2050" spc="-5" dirty="0">
                <a:latin typeface="Calibri"/>
                <a:cs typeface="Calibri"/>
              </a:rPr>
              <a:t>le 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tabelle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delle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indennità</a:t>
            </a:r>
            <a:r>
              <a:rPr sz="2050" dirty="0">
                <a:latin typeface="Calibri"/>
                <a:cs typeface="Calibri"/>
              </a:rPr>
              <a:t> di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mediazione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in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vigore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al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momento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dell’attivazione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della 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procedura</a:t>
            </a:r>
            <a:r>
              <a:rPr sz="2050" spc="-5" dirty="0">
                <a:latin typeface="Calibri"/>
                <a:cs typeface="Calibri"/>
              </a:rPr>
              <a:t> sono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consultabili</a:t>
            </a:r>
            <a:r>
              <a:rPr sz="2050" spc="-5" dirty="0">
                <a:latin typeface="Calibri"/>
                <a:cs typeface="Calibri"/>
              </a:rPr>
              <a:t> all’indirizzo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internet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dell’Organismo</a:t>
            </a:r>
            <a:r>
              <a:rPr sz="2050" spc="-5" dirty="0">
                <a:latin typeface="Calibri"/>
                <a:cs typeface="Calibri"/>
              </a:rPr>
              <a:t> (per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esempio </a:t>
            </a:r>
            <a:r>
              <a:rPr sz="2050" spc="-4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www.odcec.mi.it).</a:t>
            </a:r>
            <a:endParaRPr sz="20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00">
              <a:latin typeface="Calibri"/>
              <a:cs typeface="Calibri"/>
            </a:endParaRPr>
          </a:p>
          <a:p>
            <a:pPr marL="12700" marR="6350" algn="just">
              <a:lnSpc>
                <a:spcPct val="100099"/>
              </a:lnSpc>
            </a:pPr>
            <a:r>
              <a:rPr sz="2050" spc="-5" dirty="0">
                <a:latin typeface="Calibri"/>
                <a:cs typeface="Calibri"/>
              </a:rPr>
              <a:t>Il </a:t>
            </a:r>
            <a:r>
              <a:rPr sz="2050" spc="-10" dirty="0">
                <a:latin typeface="Calibri"/>
                <a:cs typeface="Calibri"/>
              </a:rPr>
              <a:t>mancato </a:t>
            </a:r>
            <a:r>
              <a:rPr sz="2050" spc="-15" dirty="0">
                <a:latin typeface="Calibri"/>
                <a:cs typeface="Calibri"/>
              </a:rPr>
              <a:t>rispetto </a:t>
            </a:r>
            <a:r>
              <a:rPr sz="2050" spc="-5" dirty="0">
                <a:latin typeface="Calibri"/>
                <a:cs typeface="Calibri"/>
              </a:rPr>
              <a:t>della </a:t>
            </a:r>
            <a:r>
              <a:rPr sz="2050" spc="-15" dirty="0">
                <a:latin typeface="Calibri"/>
                <a:cs typeface="Calibri"/>
              </a:rPr>
              <a:t>presente </a:t>
            </a:r>
            <a:r>
              <a:rPr sz="2050" spc="-5" dirty="0">
                <a:latin typeface="Calibri"/>
                <a:cs typeface="Calibri"/>
              </a:rPr>
              <a:t>clausola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5" dirty="0">
                <a:latin typeface="Calibri"/>
                <a:cs typeface="Calibri"/>
              </a:rPr>
              <a:t>mediazione </a:t>
            </a:r>
            <a:r>
              <a:rPr sz="2050" spc="5" dirty="0">
                <a:latin typeface="Calibri"/>
                <a:cs typeface="Calibri"/>
              </a:rPr>
              <a:t>da </a:t>
            </a:r>
            <a:r>
              <a:rPr sz="2050" spc="-10" dirty="0">
                <a:latin typeface="Calibri"/>
                <a:cs typeface="Calibri"/>
              </a:rPr>
              <a:t>parte di </a:t>
            </a:r>
            <a:r>
              <a:rPr sz="2050" spc="-5" dirty="0">
                <a:latin typeface="Calibri"/>
                <a:cs typeface="Calibri"/>
              </a:rPr>
              <a:t>chi </a:t>
            </a:r>
            <a:r>
              <a:rPr sz="2050" spc="-15" dirty="0">
                <a:latin typeface="Calibri"/>
                <a:cs typeface="Calibri"/>
              </a:rPr>
              <a:t>promuove </a:t>
            </a:r>
            <a:r>
              <a:rPr sz="2050" spc="-5" dirty="0">
                <a:latin typeface="Calibri"/>
                <a:cs typeface="Calibri"/>
              </a:rPr>
              <a:t>il 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giudizio </a:t>
            </a:r>
            <a:r>
              <a:rPr sz="2050" spc="-10" dirty="0">
                <a:latin typeface="Calibri"/>
                <a:cs typeface="Calibri"/>
              </a:rPr>
              <a:t>ovvero </a:t>
            </a:r>
            <a:r>
              <a:rPr sz="2050" dirty="0">
                <a:latin typeface="Calibri"/>
                <a:cs typeface="Calibri"/>
              </a:rPr>
              <a:t>da </a:t>
            </a:r>
            <a:r>
              <a:rPr sz="2050" spc="-5" dirty="0">
                <a:latin typeface="Calibri"/>
                <a:cs typeface="Calibri"/>
              </a:rPr>
              <a:t>parte </a:t>
            </a:r>
            <a:r>
              <a:rPr sz="2050" dirty="0">
                <a:latin typeface="Calibri"/>
                <a:cs typeface="Calibri"/>
              </a:rPr>
              <a:t>di </a:t>
            </a:r>
            <a:r>
              <a:rPr sz="2050" spc="-5" dirty="0">
                <a:latin typeface="Calibri"/>
                <a:cs typeface="Calibri"/>
              </a:rPr>
              <a:t>chi, </a:t>
            </a:r>
            <a:r>
              <a:rPr sz="2050" spc="-10" dirty="0">
                <a:latin typeface="Calibri"/>
                <a:cs typeface="Calibri"/>
              </a:rPr>
              <a:t>chiamato </a:t>
            </a:r>
            <a:r>
              <a:rPr sz="2050" spc="-5" dirty="0">
                <a:latin typeface="Calibri"/>
                <a:cs typeface="Calibri"/>
              </a:rPr>
              <a:t>in mediazione </a:t>
            </a:r>
            <a:r>
              <a:rPr sz="2050" dirty="0">
                <a:latin typeface="Calibri"/>
                <a:cs typeface="Calibri"/>
              </a:rPr>
              <a:t>ai sensi </a:t>
            </a:r>
            <a:r>
              <a:rPr sz="2050" spc="-5" dirty="0">
                <a:latin typeface="Calibri"/>
                <a:cs typeface="Calibri"/>
              </a:rPr>
              <a:t>della </a:t>
            </a:r>
            <a:r>
              <a:rPr sz="2050" spc="-10" dirty="0">
                <a:latin typeface="Calibri"/>
                <a:cs typeface="Calibri"/>
              </a:rPr>
              <a:t>presente </a:t>
            </a:r>
            <a:r>
              <a:rPr sz="2050" spc="-5" dirty="0">
                <a:latin typeface="Calibri"/>
                <a:cs typeface="Calibri"/>
              </a:rPr>
              <a:t>clausola, 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non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vi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prenda</a:t>
            </a:r>
            <a:r>
              <a:rPr sz="2050" spc="-5" dirty="0">
                <a:latin typeface="Calibri"/>
                <a:cs typeface="Calibri"/>
              </a:rPr>
              <a:t> parte,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comporta</a:t>
            </a:r>
            <a:r>
              <a:rPr sz="2050" spc="-5" dirty="0">
                <a:latin typeface="Calibri"/>
                <a:cs typeface="Calibri"/>
              </a:rPr>
              <a:t> il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pagamento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una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penale</a:t>
            </a:r>
            <a:r>
              <a:rPr sz="2050" dirty="0">
                <a:latin typeface="Calibri"/>
                <a:cs typeface="Calibri"/>
              </a:rPr>
              <a:t> a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carico</a:t>
            </a:r>
            <a:r>
              <a:rPr sz="2050" spc="-5" dirty="0">
                <a:latin typeface="Calibri"/>
                <a:cs typeface="Calibri"/>
              </a:rPr>
              <a:t> del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soggetto </a:t>
            </a:r>
            <a:r>
              <a:rPr sz="2050" spc="-5" dirty="0">
                <a:latin typeface="Calibri"/>
                <a:cs typeface="Calibri"/>
              </a:rPr>
              <a:t> inadempiente</a:t>
            </a:r>
            <a:r>
              <a:rPr sz="2050" dirty="0">
                <a:latin typeface="Calibri"/>
                <a:cs typeface="Calibri"/>
              </a:rPr>
              <a:t> pari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all’importo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contributo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unificato</a:t>
            </a:r>
            <a:r>
              <a:rPr sz="2050" spc="-5" dirty="0">
                <a:latin typeface="Calibri"/>
                <a:cs typeface="Calibri"/>
              </a:rPr>
              <a:t> dovuto</a:t>
            </a:r>
            <a:r>
              <a:rPr sz="2050" dirty="0">
                <a:latin typeface="Calibri"/>
                <a:cs typeface="Calibri"/>
              </a:rPr>
              <a:t> per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il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giudizio,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con </a:t>
            </a:r>
            <a:r>
              <a:rPr sz="2050" spc="-5" dirty="0">
                <a:latin typeface="Calibri"/>
                <a:cs typeface="Calibri"/>
              </a:rPr>
              <a:t> solidarietà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attiva</a:t>
            </a:r>
            <a:r>
              <a:rPr sz="2050" spc="1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25" dirty="0">
                <a:latin typeface="Calibri"/>
                <a:cs typeface="Calibri"/>
              </a:rPr>
              <a:t>favore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delle</a:t>
            </a:r>
            <a:r>
              <a:rPr sz="2050" spc="1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altre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parti.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26</a:t>
            </a:fld>
            <a:endParaRPr spc="15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27</a:t>
            </a:fld>
            <a:endParaRPr spc="15" dirty="0"/>
          </a:p>
        </p:txBody>
      </p:sp>
      <p:sp>
        <p:nvSpPr>
          <p:cNvPr id="4" name="object 4"/>
          <p:cNvSpPr txBox="1"/>
          <p:nvPr/>
        </p:nvSpPr>
        <p:spPr>
          <a:xfrm>
            <a:off x="622688" y="1389379"/>
            <a:ext cx="9457055" cy="483004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2330"/>
              </a:lnSpc>
              <a:spcBef>
                <a:spcPts val="180"/>
              </a:spcBef>
              <a:tabLst>
                <a:tab pos="3299460" algn="l"/>
                <a:tab pos="7171690" algn="l"/>
              </a:tabLst>
            </a:pPr>
            <a:r>
              <a:rPr lang="it-IT" sz="1950" spc="-5" dirty="0">
                <a:latin typeface="Tahoma"/>
                <a:cs typeface="Tahoma"/>
              </a:rPr>
              <a:t>P</a:t>
            </a:r>
            <a:r>
              <a:rPr sz="1950" spc="-5" dirty="0">
                <a:latin typeface="Tahoma"/>
                <a:cs typeface="Tahoma"/>
              </a:rPr>
              <a:t>er</a:t>
            </a:r>
            <a:r>
              <a:rPr sz="1950" spc="-5" dirty="0">
                <a:latin typeface="Times New Roman"/>
                <a:cs typeface="Times New Roman"/>
              </a:rPr>
              <a:t>	</a:t>
            </a:r>
            <a:r>
              <a:rPr sz="1950" spc="-10" dirty="0">
                <a:latin typeface="Tahoma"/>
                <a:cs typeface="Tahoma"/>
              </a:rPr>
              <a:t>ridurre</a:t>
            </a:r>
            <a:r>
              <a:rPr sz="1950" spc="19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al</a:t>
            </a:r>
            <a:r>
              <a:rPr sz="1950" spc="19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minimo</a:t>
            </a:r>
            <a:r>
              <a:rPr sz="1950" spc="19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gli </a:t>
            </a:r>
            <a:r>
              <a:rPr sz="1950" spc="-595" dirty="0">
                <a:latin typeface="Tahoma"/>
                <a:cs typeface="Tahoma"/>
              </a:rPr>
              <a:t> </a:t>
            </a:r>
            <a:r>
              <a:rPr sz="1950" spc="-15" dirty="0">
                <a:latin typeface="Tahoma"/>
                <a:cs typeface="Tahoma"/>
              </a:rPr>
              <a:t>effetti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negativi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è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 err="1">
                <a:latin typeface="Tahoma"/>
                <a:cs typeface="Tahoma"/>
              </a:rPr>
              <a:t>consigliabile</a:t>
            </a:r>
            <a:r>
              <a:rPr lang="it-IT" sz="1950" spc="-5" dirty="0">
                <a:latin typeface="Tahoma"/>
                <a:cs typeface="Tahoma"/>
              </a:rPr>
              <a:t> </a:t>
            </a:r>
            <a:r>
              <a:rPr sz="1950" spc="-10" dirty="0" err="1">
                <a:latin typeface="Tahoma"/>
                <a:cs typeface="Tahoma"/>
              </a:rPr>
              <a:t>inserire</a:t>
            </a:r>
            <a:r>
              <a:rPr sz="1950" spc="20" dirty="0">
                <a:latin typeface="Tahoma"/>
                <a:cs typeface="Tahoma"/>
              </a:rPr>
              <a:t> </a:t>
            </a:r>
            <a:r>
              <a:rPr lang="it-IT" sz="1950" spc="20" dirty="0">
                <a:latin typeface="Tahoma"/>
                <a:cs typeface="Tahoma"/>
              </a:rPr>
              <a:t>delle </a:t>
            </a:r>
            <a:r>
              <a:rPr sz="1950" spc="-5" dirty="0" err="1">
                <a:latin typeface="Tahoma"/>
                <a:cs typeface="Tahoma"/>
              </a:rPr>
              <a:t>clausole</a:t>
            </a:r>
            <a:r>
              <a:rPr sz="1950" dirty="0">
                <a:latin typeface="Tahoma"/>
                <a:cs typeface="Tahoma"/>
              </a:rPr>
              <a:t> di</a:t>
            </a:r>
            <a:r>
              <a:rPr sz="1950" spc="-10" dirty="0">
                <a:latin typeface="Tahoma"/>
                <a:cs typeface="Tahoma"/>
              </a:rPr>
              <a:t> mediazione.</a:t>
            </a:r>
            <a:endParaRPr sz="195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950" spc="-5" dirty="0">
                <a:latin typeface="Tahoma"/>
                <a:cs typeface="Tahoma"/>
              </a:rPr>
              <a:t>Ma</a:t>
            </a:r>
            <a:r>
              <a:rPr sz="1950" spc="-4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dove?</a:t>
            </a:r>
            <a:endParaRPr sz="195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950" spc="-10" dirty="0">
                <a:latin typeface="Tahoma"/>
                <a:cs typeface="Tahoma"/>
              </a:rPr>
              <a:t>Dove</a:t>
            </a:r>
            <a:r>
              <a:rPr sz="1950" spc="-2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è</a:t>
            </a:r>
            <a:r>
              <a:rPr sz="1950" spc="-2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possibile</a:t>
            </a:r>
            <a:r>
              <a:rPr sz="1950" spc="-2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:</a:t>
            </a:r>
            <a:endParaRPr sz="195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1950" spc="-5" dirty="0">
                <a:latin typeface="Tahoma"/>
                <a:cs typeface="Tahoma"/>
              </a:rPr>
              <a:t>negli</a:t>
            </a:r>
            <a:r>
              <a:rPr sz="1950" spc="-2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statuti</a:t>
            </a:r>
            <a:endParaRPr sz="1950" dirty="0">
              <a:latin typeface="Tahoma"/>
              <a:cs typeface="Tahoma"/>
            </a:endParaRPr>
          </a:p>
          <a:p>
            <a:pPr marL="12700" marR="415290">
              <a:lnSpc>
                <a:spcPct val="99700"/>
              </a:lnSpc>
              <a:spcBef>
                <a:spcPts val="465"/>
              </a:spcBef>
              <a:tabLst>
                <a:tab pos="1317625" algn="l"/>
                <a:tab pos="5084445" algn="l"/>
              </a:tabLst>
            </a:pPr>
            <a:r>
              <a:rPr sz="1950" spc="-10" dirty="0">
                <a:latin typeface="Tahoma"/>
                <a:cs typeface="Tahoma"/>
              </a:rPr>
              <a:t>nei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15" dirty="0">
                <a:latin typeface="Tahoma"/>
                <a:cs typeface="Tahoma"/>
              </a:rPr>
              <a:t>contratti: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35" dirty="0">
                <a:latin typeface="Tahoma"/>
                <a:cs typeface="Tahoma"/>
              </a:rPr>
              <a:t>(Tutte</a:t>
            </a:r>
            <a:r>
              <a:rPr sz="1950" spc="-5" dirty="0">
                <a:latin typeface="Tahoma"/>
                <a:cs typeface="Tahoma"/>
              </a:rPr>
              <a:t> le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controversie</a:t>
            </a:r>
            <a:r>
              <a:rPr sz="1950" spc="2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relative</a:t>
            </a:r>
            <a:r>
              <a:rPr sz="1950" spc="3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al</a:t>
            </a:r>
            <a:r>
              <a:rPr sz="1950" spc="-5" dirty="0">
                <a:latin typeface="Times New Roman"/>
                <a:cs typeface="Times New Roman"/>
              </a:rPr>
              <a:t>	</a:t>
            </a:r>
            <a:r>
              <a:rPr sz="1950" spc="-15" dirty="0">
                <a:latin typeface="Tahoma"/>
                <a:cs typeface="Tahoma"/>
              </a:rPr>
              <a:t>contratto, </a:t>
            </a:r>
            <a:r>
              <a:rPr sz="1950" spc="-10" dirty="0">
                <a:latin typeface="Tahoma"/>
                <a:cs typeface="Tahoma"/>
              </a:rPr>
              <a:t>comprese</a:t>
            </a:r>
            <a:r>
              <a:rPr sz="1950" spc="-5" dirty="0">
                <a:latin typeface="Tahoma"/>
                <a:cs typeface="Tahoma"/>
              </a:rPr>
              <a:t> per 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esemplificazione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quelle</a:t>
            </a:r>
            <a:r>
              <a:rPr sz="1950" spc="3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inerenti</a:t>
            </a:r>
            <a:r>
              <a:rPr sz="1950" spc="2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la</a:t>
            </a:r>
            <a:r>
              <a:rPr sz="1950" spc="2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sua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stipula,</a:t>
            </a:r>
            <a:r>
              <a:rPr sz="1950" spc="2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interpretazione,</a:t>
            </a:r>
            <a:r>
              <a:rPr sz="1950" spc="4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esecuzione,</a:t>
            </a:r>
            <a:r>
              <a:rPr sz="1950" spc="2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validità, </a:t>
            </a:r>
            <a:r>
              <a:rPr sz="1950" spc="-59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risoluzione</a:t>
            </a:r>
            <a:r>
              <a:rPr sz="1950" spc="-10" dirty="0">
                <a:latin typeface="Times New Roman"/>
                <a:cs typeface="Times New Roman"/>
              </a:rPr>
              <a:t>	</a:t>
            </a:r>
            <a:r>
              <a:rPr sz="1950" spc="-5" dirty="0">
                <a:latin typeface="Tahoma"/>
                <a:cs typeface="Tahoma"/>
              </a:rPr>
              <a:t>)</a:t>
            </a:r>
            <a:endParaRPr sz="1950" dirty="0">
              <a:latin typeface="Tahoma"/>
              <a:cs typeface="Tahoma"/>
            </a:endParaRPr>
          </a:p>
          <a:p>
            <a:pPr marL="815340" indent="-309880">
              <a:lnSpc>
                <a:spcPct val="100000"/>
              </a:lnSpc>
              <a:spcBef>
                <a:spcPts val="455"/>
              </a:spcBef>
              <a:buClr>
                <a:srgbClr val="009999"/>
              </a:buClr>
              <a:buChar char="–"/>
              <a:tabLst>
                <a:tab pos="815340" algn="l"/>
                <a:tab pos="815975" algn="l"/>
              </a:tabLst>
            </a:pPr>
            <a:r>
              <a:rPr sz="1950" spc="-5" dirty="0">
                <a:latin typeface="Tahoma"/>
                <a:cs typeface="Tahoma"/>
              </a:rPr>
              <a:t>con</a:t>
            </a:r>
            <a:r>
              <a:rPr sz="1950" spc="-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fornitori</a:t>
            </a:r>
            <a:endParaRPr sz="1950" dirty="0">
              <a:latin typeface="Tahoma"/>
              <a:cs typeface="Tahoma"/>
            </a:endParaRPr>
          </a:p>
          <a:p>
            <a:pPr marL="815340" indent="-309880">
              <a:lnSpc>
                <a:spcPct val="100000"/>
              </a:lnSpc>
              <a:spcBef>
                <a:spcPts val="455"/>
              </a:spcBef>
              <a:buClr>
                <a:srgbClr val="009999"/>
              </a:buClr>
              <a:buChar char="–"/>
              <a:tabLst>
                <a:tab pos="815340" algn="l"/>
                <a:tab pos="815975" algn="l"/>
              </a:tabLst>
            </a:pPr>
            <a:r>
              <a:rPr sz="1950" spc="-5" dirty="0">
                <a:latin typeface="Tahoma"/>
                <a:cs typeface="Tahoma"/>
              </a:rPr>
              <a:t>con</a:t>
            </a:r>
            <a:r>
              <a:rPr sz="1950" spc="-5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clienti</a:t>
            </a:r>
            <a:endParaRPr sz="1950" dirty="0">
              <a:latin typeface="Tahoma"/>
              <a:cs typeface="Tahoma"/>
            </a:endParaRPr>
          </a:p>
          <a:p>
            <a:pPr marL="12700" marR="6755130" indent="493395">
              <a:lnSpc>
                <a:spcPct val="119500"/>
              </a:lnSpc>
              <a:spcBef>
                <a:spcPts val="10"/>
              </a:spcBef>
              <a:buClr>
                <a:srgbClr val="009999"/>
              </a:buClr>
              <a:buChar char="–"/>
              <a:tabLst>
                <a:tab pos="815340" algn="l"/>
                <a:tab pos="815975" algn="l"/>
              </a:tabLst>
            </a:pPr>
            <a:r>
              <a:rPr sz="1950" spc="-5" dirty="0">
                <a:latin typeface="Tahoma"/>
                <a:cs typeface="Tahoma"/>
              </a:rPr>
              <a:t>con</a:t>
            </a:r>
            <a:r>
              <a:rPr sz="1950" spc="-6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professionisti </a:t>
            </a:r>
            <a:r>
              <a:rPr sz="1950" spc="-59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negli </a:t>
            </a:r>
            <a:r>
              <a:rPr sz="1950" spc="-10" dirty="0">
                <a:latin typeface="Tahoma"/>
                <a:cs typeface="Tahoma"/>
              </a:rPr>
              <a:t>accordi </a:t>
            </a:r>
            <a:r>
              <a:rPr sz="1950" spc="-5" dirty="0">
                <a:latin typeface="Tahoma"/>
                <a:cs typeface="Tahoma"/>
              </a:rPr>
              <a:t>associativi 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nei</a:t>
            </a:r>
            <a:r>
              <a:rPr sz="1950" spc="-5" dirty="0">
                <a:latin typeface="Tahoma"/>
                <a:cs typeface="Tahoma"/>
              </a:rPr>
              <a:t> </a:t>
            </a:r>
            <a:r>
              <a:rPr sz="1950" spc="-15" dirty="0">
                <a:latin typeface="Tahoma"/>
                <a:cs typeface="Tahoma"/>
              </a:rPr>
              <a:t>contratti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bancari</a:t>
            </a:r>
            <a:endParaRPr sz="195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1950" spc="-10" dirty="0">
                <a:latin typeface="Tahoma"/>
                <a:cs typeface="Tahoma"/>
              </a:rPr>
              <a:t>…..</a:t>
            </a:r>
            <a:endParaRPr sz="195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354" y="3678731"/>
            <a:ext cx="10690860" cy="2798445"/>
          </a:xfrm>
          <a:custGeom>
            <a:avLst/>
            <a:gdLst/>
            <a:ahLst/>
            <a:cxnLst/>
            <a:rect l="l" t="t" r="r" b="b"/>
            <a:pathLst>
              <a:path w="10690860" h="2798445">
                <a:moveTo>
                  <a:pt x="10690859" y="2798063"/>
                </a:moveTo>
                <a:lnTo>
                  <a:pt x="10690859" y="0"/>
                </a:lnTo>
                <a:lnTo>
                  <a:pt x="0" y="0"/>
                </a:lnTo>
                <a:lnTo>
                  <a:pt x="0" y="2798063"/>
                </a:lnTo>
                <a:lnTo>
                  <a:pt x="10690859" y="2798063"/>
                </a:lnTo>
                <a:close/>
              </a:path>
            </a:pathLst>
          </a:custGeom>
          <a:solidFill>
            <a:srgbClr val="00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00645" y="3678731"/>
            <a:ext cx="8017509" cy="2970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8640" marR="544195" indent="725170">
              <a:lnSpc>
                <a:spcPct val="123800"/>
              </a:lnSpc>
              <a:spcBef>
                <a:spcPts val="100"/>
              </a:spcBef>
            </a:pPr>
            <a:r>
              <a:rPr lang="it-IT" sz="2600" b="1" spc="-10" dirty="0">
                <a:latin typeface="Tahoma"/>
                <a:cs typeface="Tahoma"/>
              </a:rPr>
              <a:t>Il </a:t>
            </a:r>
            <a:r>
              <a:rPr sz="2600" b="1" spc="-10" dirty="0">
                <a:latin typeface="Tahoma"/>
                <a:cs typeface="Tahoma"/>
              </a:rPr>
              <a:t>“consumatore </a:t>
            </a:r>
            <a:r>
              <a:rPr sz="2600" b="1" spc="-5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finale” </a:t>
            </a:r>
            <a:r>
              <a:rPr lang="it-IT" sz="2600" b="1" spc="-10" dirty="0">
                <a:latin typeface="Tahoma"/>
                <a:cs typeface="Tahoma"/>
              </a:rPr>
              <a:t>ed </a:t>
            </a:r>
            <a:r>
              <a:rPr sz="2600" b="1" spc="-5" dirty="0" err="1">
                <a:latin typeface="Tahoma"/>
                <a:cs typeface="Tahoma"/>
              </a:rPr>
              <a:t>effetti</a:t>
            </a:r>
            <a:r>
              <a:rPr sz="2600" b="1" spc="-25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delle</a:t>
            </a:r>
            <a:r>
              <a:rPr sz="2600" b="1" spc="10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clausole</a:t>
            </a:r>
            <a:r>
              <a:rPr sz="2600" b="1" spc="10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standard</a:t>
            </a:r>
            <a:r>
              <a:rPr sz="2600" b="1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ADR</a:t>
            </a:r>
            <a:r>
              <a:rPr lang="it-IT" sz="2600" b="1" spc="-10" dirty="0">
                <a:latin typeface="Tahoma"/>
                <a:cs typeface="Tahoma"/>
              </a:rPr>
              <a:t> </a:t>
            </a:r>
            <a:r>
              <a:rPr sz="2600" b="1" spc="-10" dirty="0" err="1">
                <a:latin typeface="Tahoma"/>
                <a:cs typeface="Tahoma"/>
              </a:rPr>
              <a:t>previste</a:t>
            </a:r>
            <a:r>
              <a:rPr sz="2600" b="1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nei </a:t>
            </a:r>
            <a:r>
              <a:rPr sz="2600" b="1" spc="-5" dirty="0">
                <a:latin typeface="Tahoma"/>
                <a:cs typeface="Tahoma"/>
              </a:rPr>
              <a:t>contratti</a:t>
            </a:r>
            <a:r>
              <a:rPr sz="2600" b="1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bancari,</a:t>
            </a:r>
            <a:r>
              <a:rPr sz="2600" b="1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utenze</a:t>
            </a:r>
            <a:r>
              <a:rPr sz="2600" b="1" spc="5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e</a:t>
            </a:r>
            <a:r>
              <a:rPr sz="2600" b="1" spc="-15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consumo </a:t>
            </a:r>
            <a:r>
              <a:rPr sz="2600" b="1" spc="-745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in</a:t>
            </a:r>
            <a:r>
              <a:rPr sz="2600" b="1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genere –</a:t>
            </a:r>
            <a:r>
              <a:rPr sz="2600" b="1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la</a:t>
            </a:r>
            <a:r>
              <a:rPr sz="2600" b="1" spc="-5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mediazione</a:t>
            </a:r>
            <a:r>
              <a:rPr sz="2600" b="1" spc="15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bancaria</a:t>
            </a:r>
            <a:r>
              <a:rPr sz="2600" b="1" spc="5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e</a:t>
            </a:r>
            <a:r>
              <a:rPr sz="2600" b="1" spc="10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paritetica.</a:t>
            </a:r>
            <a:endParaRPr sz="26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3100" dirty="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04" y="6804660"/>
            <a:ext cx="10692130" cy="10795"/>
          </a:xfrm>
          <a:custGeom>
            <a:avLst/>
            <a:gdLst/>
            <a:ahLst/>
            <a:cxnLst/>
            <a:rect l="l" t="t" r="r" b="b"/>
            <a:pathLst>
              <a:path w="10692130" h="10795">
                <a:moveTo>
                  <a:pt x="10691994" y="10666"/>
                </a:moveTo>
                <a:lnTo>
                  <a:pt x="10691994" y="1522"/>
                </a:lnTo>
                <a:lnTo>
                  <a:pt x="0" y="0"/>
                </a:lnTo>
                <a:lnTo>
                  <a:pt x="0" y="9144"/>
                </a:lnTo>
                <a:lnTo>
                  <a:pt x="10691994" y="10666"/>
                </a:lnTo>
                <a:close/>
              </a:path>
            </a:pathLst>
          </a:custGeom>
          <a:solidFill>
            <a:srgbClr val="00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524ACE74-0DC3-4FE9-AA29-62BB7BFC0BE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lang="it-IT" spc="15" smtClean="0"/>
              <a:t>28</a:t>
            </a:fld>
            <a:endParaRPr lang="it-IT" spc="15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380" y="891031"/>
            <a:ext cx="6521450" cy="585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650" b="0" spc="-5" dirty="0">
                <a:latin typeface="Tahoma"/>
                <a:cs typeface="Tahoma"/>
              </a:rPr>
              <a:t>Contratti</a:t>
            </a:r>
            <a:r>
              <a:rPr sz="3650" b="0" dirty="0">
                <a:latin typeface="Tahoma"/>
                <a:cs typeface="Tahoma"/>
              </a:rPr>
              <a:t> </a:t>
            </a:r>
            <a:r>
              <a:rPr sz="3650" b="0" spc="5" dirty="0">
                <a:latin typeface="Tahoma"/>
                <a:cs typeface="Tahoma"/>
              </a:rPr>
              <a:t>standard</a:t>
            </a:r>
            <a:r>
              <a:rPr sz="3650" b="0" spc="-20" dirty="0">
                <a:latin typeface="Tahoma"/>
                <a:cs typeface="Tahoma"/>
              </a:rPr>
              <a:t> </a:t>
            </a:r>
            <a:r>
              <a:rPr sz="3650" b="0" spc="5" dirty="0">
                <a:latin typeface="Tahoma"/>
                <a:cs typeface="Tahoma"/>
              </a:rPr>
              <a:t>per</a:t>
            </a:r>
            <a:r>
              <a:rPr sz="3650" b="0" spc="-5" dirty="0">
                <a:latin typeface="Tahoma"/>
                <a:cs typeface="Tahoma"/>
              </a:rPr>
              <a:t> </a:t>
            </a:r>
            <a:r>
              <a:rPr sz="3650" b="0" spc="5" dirty="0">
                <a:latin typeface="Tahoma"/>
                <a:cs typeface="Tahoma"/>
              </a:rPr>
              <a:t>adesione</a:t>
            </a:r>
            <a:endParaRPr sz="3650">
              <a:latin typeface="Tahoma"/>
              <a:cs typeface="Tahom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29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825220" y="2173934"/>
            <a:ext cx="4219575" cy="3195320"/>
          </a:xfrm>
          <a:prstGeom prst="rect">
            <a:avLst/>
          </a:prstGeom>
        </p:spPr>
        <p:txBody>
          <a:bodyPr vert="horz" wrap="square" lIns="0" tIns="1593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5"/>
              </a:spcBef>
              <a:tabLst>
                <a:tab pos="948690" algn="l"/>
              </a:tabLst>
            </a:pPr>
            <a:r>
              <a:rPr sz="2600" b="1" spc="-5" dirty="0">
                <a:latin typeface="Tahoma"/>
                <a:cs typeface="Tahoma"/>
              </a:rPr>
              <a:t>Artt.</a:t>
            </a:r>
            <a:r>
              <a:rPr sz="2600" spc="-5" dirty="0">
                <a:latin typeface="Times New Roman"/>
                <a:cs typeface="Times New Roman"/>
              </a:rPr>
              <a:t>	</a:t>
            </a:r>
            <a:r>
              <a:rPr sz="2600" b="1" spc="-10" dirty="0">
                <a:latin typeface="Tahoma"/>
                <a:cs typeface="Tahoma"/>
              </a:rPr>
              <a:t>Codice</a:t>
            </a:r>
            <a:r>
              <a:rPr sz="2600" b="1" spc="-30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civile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1700" spc="10" dirty="0">
                <a:latin typeface="Tahoma"/>
                <a:cs typeface="Tahoma"/>
              </a:rPr>
              <a:t>art.</a:t>
            </a:r>
            <a:r>
              <a:rPr sz="1700" spc="-3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1341,</a:t>
            </a:r>
            <a:r>
              <a:rPr sz="1700" spc="-2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c.1</a:t>
            </a:r>
            <a:endParaRPr sz="1700">
              <a:latin typeface="Tahoma"/>
              <a:cs typeface="Tahoma"/>
            </a:endParaRPr>
          </a:p>
          <a:p>
            <a:pPr marL="12700" marR="58419">
              <a:lnSpc>
                <a:spcPct val="101600"/>
              </a:lnSpc>
              <a:spcBef>
                <a:spcPts val="425"/>
              </a:spcBef>
            </a:pPr>
            <a:r>
              <a:rPr sz="1700" spc="10" dirty="0">
                <a:latin typeface="Tahoma"/>
                <a:cs typeface="Tahoma"/>
              </a:rPr>
              <a:t>presupposto </a:t>
            </a:r>
            <a:r>
              <a:rPr sz="1700" spc="15" dirty="0">
                <a:latin typeface="Tahoma"/>
                <a:cs typeface="Tahoma"/>
              </a:rPr>
              <a:t>per </a:t>
            </a:r>
            <a:r>
              <a:rPr sz="1700" spc="5" dirty="0">
                <a:latin typeface="Tahoma"/>
                <a:cs typeface="Tahoma"/>
              </a:rPr>
              <a:t>l’efficacia </a:t>
            </a:r>
            <a:r>
              <a:rPr sz="1700" spc="10" dirty="0">
                <a:latin typeface="Tahoma"/>
                <a:cs typeface="Tahoma"/>
              </a:rPr>
              <a:t>delle </a:t>
            </a:r>
            <a:r>
              <a:rPr sz="1700" spc="5" dirty="0">
                <a:latin typeface="Tahoma"/>
                <a:cs typeface="Tahoma"/>
              </a:rPr>
              <a:t>condizioni 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generali </a:t>
            </a:r>
            <a:r>
              <a:rPr sz="1700" spc="10" dirty="0">
                <a:latin typeface="Tahoma"/>
                <a:cs typeface="Tahoma"/>
              </a:rPr>
              <a:t>di </a:t>
            </a:r>
            <a:r>
              <a:rPr sz="1700" spc="5" dirty="0">
                <a:latin typeface="Tahoma"/>
                <a:cs typeface="Tahoma"/>
              </a:rPr>
              <a:t>contratto </a:t>
            </a:r>
            <a:r>
              <a:rPr sz="1700" spc="10" dirty="0">
                <a:latin typeface="Tahoma"/>
                <a:cs typeface="Tahoma"/>
              </a:rPr>
              <a:t>sono la CONOSCENZA </a:t>
            </a:r>
            <a:r>
              <a:rPr sz="1700" spc="-52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effettiva</a:t>
            </a:r>
            <a:r>
              <a:rPr sz="1700" spc="-15" dirty="0">
                <a:latin typeface="Tahoma"/>
                <a:cs typeface="Tahoma"/>
              </a:rPr>
              <a:t> </a:t>
            </a:r>
            <a:r>
              <a:rPr sz="1700" spc="15" dirty="0">
                <a:latin typeface="Tahoma"/>
                <a:cs typeface="Tahoma"/>
              </a:rPr>
              <a:t>o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la</a:t>
            </a:r>
            <a:r>
              <a:rPr sz="1700" spc="-5" dirty="0">
                <a:latin typeface="Tahoma"/>
                <a:cs typeface="Tahoma"/>
              </a:rPr>
              <a:t> CONOSCIBILITA’</a:t>
            </a:r>
            <a:r>
              <a:rPr sz="1700" spc="3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delle </a:t>
            </a:r>
            <a:r>
              <a:rPr sz="1700" spc="15" dirty="0">
                <a:latin typeface="Tahoma"/>
                <a:cs typeface="Tahoma"/>
              </a:rPr>
              <a:t> medesime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applicando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l’ordinaria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diligenza</a:t>
            </a:r>
            <a:endParaRPr sz="17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1700" spc="5" dirty="0">
                <a:latin typeface="Tahoma"/>
                <a:cs typeface="Tahoma"/>
              </a:rPr>
              <a:t>Art.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1341,</a:t>
            </a:r>
            <a:r>
              <a:rPr sz="1700" spc="-2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c.2</a:t>
            </a:r>
            <a:endParaRPr sz="1700">
              <a:latin typeface="Tahoma"/>
              <a:cs typeface="Tahoma"/>
            </a:endParaRPr>
          </a:p>
          <a:p>
            <a:pPr marL="12700" marR="5080">
              <a:lnSpc>
                <a:spcPct val="101499"/>
              </a:lnSpc>
              <a:spcBef>
                <a:spcPts val="425"/>
              </a:spcBef>
            </a:pPr>
            <a:r>
              <a:rPr sz="1700" spc="10" dirty="0">
                <a:latin typeface="Tahoma"/>
                <a:cs typeface="Tahoma"/>
              </a:rPr>
              <a:t>Condizione </a:t>
            </a:r>
            <a:r>
              <a:rPr sz="1700" spc="15" dirty="0">
                <a:latin typeface="Tahoma"/>
                <a:cs typeface="Tahoma"/>
              </a:rPr>
              <a:t>per </a:t>
            </a:r>
            <a:r>
              <a:rPr sz="1700" spc="5" dirty="0">
                <a:latin typeface="Tahoma"/>
                <a:cs typeface="Tahoma"/>
              </a:rPr>
              <a:t>l’efficacia </a:t>
            </a:r>
            <a:r>
              <a:rPr sz="1700" spc="10" dirty="0">
                <a:latin typeface="Tahoma"/>
                <a:cs typeface="Tahoma"/>
              </a:rPr>
              <a:t>della </a:t>
            </a:r>
            <a:r>
              <a:rPr sz="1700" spc="5" dirty="0">
                <a:latin typeface="Tahoma"/>
                <a:cs typeface="Tahoma"/>
              </a:rPr>
              <a:t>clausole 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vessatorie </a:t>
            </a:r>
            <a:r>
              <a:rPr sz="1700" spc="10" dirty="0">
                <a:latin typeface="Tahoma"/>
                <a:cs typeface="Tahoma"/>
              </a:rPr>
              <a:t>(indicate in elenco) è la </a:t>
            </a:r>
            <a:r>
              <a:rPr sz="1700" spc="5" dirty="0">
                <a:latin typeface="Tahoma"/>
                <a:cs typeface="Tahoma"/>
              </a:rPr>
              <a:t>specifica </a:t>
            </a:r>
            <a:r>
              <a:rPr sz="1700" spc="-52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approvazione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15" dirty="0">
                <a:latin typeface="Tahoma"/>
                <a:cs typeface="Tahoma"/>
              </a:rPr>
              <a:t>per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iscritto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00846" y="1927351"/>
            <a:ext cx="4156075" cy="265303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104139" indent="-635">
              <a:lnSpc>
                <a:spcPts val="3110"/>
              </a:lnSpc>
              <a:spcBef>
                <a:spcPts val="200"/>
              </a:spcBef>
            </a:pPr>
            <a:r>
              <a:rPr sz="2600" b="1" spc="-5" dirty="0">
                <a:latin typeface="Tahoma"/>
                <a:cs typeface="Tahoma"/>
              </a:rPr>
              <a:t>Artt. 33 </a:t>
            </a:r>
            <a:r>
              <a:rPr sz="2600" b="1" spc="-10" dirty="0">
                <a:latin typeface="Tahoma"/>
                <a:cs typeface="Tahoma"/>
              </a:rPr>
              <a:t>ss Cod.Cons. già </a:t>
            </a:r>
            <a:r>
              <a:rPr sz="2600" b="1" spc="-750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artt.</a:t>
            </a:r>
            <a:r>
              <a:rPr sz="2600" b="1" spc="-20" dirty="0">
                <a:latin typeface="Tahoma"/>
                <a:cs typeface="Tahoma"/>
              </a:rPr>
              <a:t> </a:t>
            </a:r>
            <a:r>
              <a:rPr sz="2600" b="1" spc="-5" dirty="0">
                <a:latin typeface="Tahoma"/>
                <a:cs typeface="Tahoma"/>
              </a:rPr>
              <a:t>1469</a:t>
            </a:r>
            <a:r>
              <a:rPr sz="2600" b="1" spc="-45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bis-sexies</a:t>
            </a:r>
            <a:endParaRPr sz="2600">
              <a:latin typeface="Tahoma"/>
              <a:cs typeface="Tahoma"/>
            </a:endParaRPr>
          </a:p>
          <a:p>
            <a:pPr marL="12700" marR="5080" indent="-635">
              <a:lnSpc>
                <a:spcPct val="101800"/>
              </a:lnSpc>
              <a:spcBef>
                <a:spcPts val="665"/>
              </a:spcBef>
            </a:pPr>
            <a:r>
              <a:rPr sz="1700" spc="5" dirty="0">
                <a:latin typeface="Tahoma"/>
                <a:cs typeface="Tahoma"/>
              </a:rPr>
              <a:t>Art. </a:t>
            </a:r>
            <a:r>
              <a:rPr sz="1700" spc="15" dirty="0">
                <a:latin typeface="Tahoma"/>
                <a:cs typeface="Tahoma"/>
              </a:rPr>
              <a:t>33 </a:t>
            </a:r>
            <a:r>
              <a:rPr sz="1700" spc="25" dirty="0">
                <a:latin typeface="Tahoma"/>
                <a:cs typeface="Tahoma"/>
              </a:rPr>
              <a:t>— </a:t>
            </a:r>
            <a:r>
              <a:rPr sz="1700" spc="10" dirty="0">
                <a:latin typeface="Tahoma"/>
                <a:cs typeface="Tahoma"/>
              </a:rPr>
              <a:t>Clausole </a:t>
            </a:r>
            <a:r>
              <a:rPr sz="1700" spc="5" dirty="0">
                <a:latin typeface="Tahoma"/>
                <a:cs typeface="Tahoma"/>
              </a:rPr>
              <a:t>vessatorie </a:t>
            </a:r>
            <a:r>
              <a:rPr sz="1700" spc="10" dirty="0">
                <a:latin typeface="Tahoma"/>
                <a:cs typeface="Tahoma"/>
              </a:rPr>
              <a:t>nel </a:t>
            </a:r>
            <a:r>
              <a:rPr sz="1700" spc="5" dirty="0">
                <a:latin typeface="Tahoma"/>
                <a:cs typeface="Tahoma"/>
              </a:rPr>
              <a:t>contratto </a:t>
            </a:r>
            <a:r>
              <a:rPr sz="1700" spc="-52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tra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professionista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e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consumatore</a:t>
            </a:r>
            <a:endParaRPr sz="1700">
              <a:latin typeface="Tahoma"/>
              <a:cs typeface="Tahoma"/>
            </a:endParaRPr>
          </a:p>
          <a:p>
            <a:pPr marL="12700" marR="57785" indent="-635">
              <a:lnSpc>
                <a:spcPct val="101800"/>
              </a:lnSpc>
              <a:spcBef>
                <a:spcPts val="409"/>
              </a:spcBef>
            </a:pPr>
            <a:r>
              <a:rPr sz="1700" spc="5" dirty="0">
                <a:latin typeface="Tahoma"/>
                <a:cs typeface="Tahoma"/>
              </a:rPr>
              <a:t>Art. </a:t>
            </a:r>
            <a:r>
              <a:rPr sz="1700" spc="15" dirty="0">
                <a:latin typeface="Tahoma"/>
                <a:cs typeface="Tahoma"/>
              </a:rPr>
              <a:t>34 </a:t>
            </a:r>
            <a:r>
              <a:rPr sz="1700" spc="25" dirty="0">
                <a:latin typeface="Tahoma"/>
                <a:cs typeface="Tahoma"/>
              </a:rPr>
              <a:t>— </a:t>
            </a:r>
            <a:r>
              <a:rPr sz="1700" spc="10" dirty="0">
                <a:latin typeface="Tahoma"/>
                <a:cs typeface="Tahoma"/>
              </a:rPr>
              <a:t>Accertamento della </a:t>
            </a:r>
            <a:r>
              <a:rPr sz="1700" spc="5" dirty="0">
                <a:latin typeface="Tahoma"/>
                <a:cs typeface="Tahoma"/>
              </a:rPr>
              <a:t>vessatorietà </a:t>
            </a:r>
            <a:r>
              <a:rPr sz="1700" spc="-52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delle</a:t>
            </a:r>
            <a:r>
              <a:rPr sz="1700" spc="-2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clausole</a:t>
            </a:r>
            <a:endParaRPr sz="1700">
              <a:latin typeface="Tahoma"/>
              <a:cs typeface="Tahoma"/>
            </a:endParaRPr>
          </a:p>
          <a:p>
            <a:pPr marL="12700" marR="829944">
              <a:lnSpc>
                <a:spcPct val="121800"/>
              </a:lnSpc>
              <a:spcBef>
                <a:spcPts val="10"/>
              </a:spcBef>
            </a:pPr>
            <a:r>
              <a:rPr sz="1700" spc="5" dirty="0">
                <a:latin typeface="Tahoma"/>
                <a:cs typeface="Tahoma"/>
              </a:rPr>
              <a:t>Art. </a:t>
            </a:r>
            <a:r>
              <a:rPr sz="1700" spc="15" dirty="0">
                <a:latin typeface="Tahoma"/>
                <a:cs typeface="Tahoma"/>
              </a:rPr>
              <a:t>35</a:t>
            </a:r>
            <a:r>
              <a:rPr sz="1700" spc="-15" dirty="0">
                <a:latin typeface="Tahoma"/>
                <a:cs typeface="Tahoma"/>
              </a:rPr>
              <a:t> </a:t>
            </a:r>
            <a:r>
              <a:rPr sz="1700" spc="25" dirty="0">
                <a:latin typeface="Tahoma"/>
                <a:cs typeface="Tahoma"/>
              </a:rPr>
              <a:t>—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Forma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e</a:t>
            </a:r>
            <a:r>
              <a:rPr sz="1700" spc="-1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interpretazione </a:t>
            </a:r>
            <a:r>
              <a:rPr sz="1700" spc="-51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Art.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15" dirty="0">
                <a:latin typeface="Tahoma"/>
                <a:cs typeface="Tahoma"/>
              </a:rPr>
              <a:t>36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25" dirty="0">
                <a:latin typeface="Tahoma"/>
                <a:cs typeface="Tahoma"/>
              </a:rPr>
              <a:t>—</a:t>
            </a:r>
            <a:r>
              <a:rPr sz="1700" spc="5" dirty="0">
                <a:latin typeface="Tahoma"/>
                <a:cs typeface="Tahoma"/>
              </a:rPr>
              <a:t> Nullità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di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protezione</a:t>
            </a:r>
            <a:endParaRPr sz="17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92255" y="596899"/>
            <a:ext cx="2719070" cy="3549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50" dirty="0"/>
              <a:t>La</a:t>
            </a:r>
            <a:r>
              <a:rPr sz="2150" spc="-15" dirty="0"/>
              <a:t> </a:t>
            </a:r>
            <a:r>
              <a:rPr sz="2150" dirty="0"/>
              <a:t>relazione</a:t>
            </a:r>
            <a:r>
              <a:rPr sz="2150" spc="-25" dirty="0"/>
              <a:t> </a:t>
            </a:r>
            <a:r>
              <a:rPr sz="2150" dirty="0"/>
              <a:t>sociale</a:t>
            </a:r>
            <a:endParaRPr sz="215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3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22688" y="1837435"/>
            <a:ext cx="9241790" cy="29756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90"/>
              </a:spcBef>
            </a:pPr>
            <a:r>
              <a:rPr sz="3450" dirty="0">
                <a:latin typeface="Tahoma"/>
                <a:cs typeface="Tahoma"/>
              </a:rPr>
              <a:t>Ogni</a:t>
            </a:r>
            <a:r>
              <a:rPr sz="3450" spc="20" dirty="0">
                <a:latin typeface="Tahoma"/>
                <a:cs typeface="Tahoma"/>
              </a:rPr>
              <a:t> </a:t>
            </a:r>
            <a:r>
              <a:rPr sz="3450" spc="-5" dirty="0">
                <a:latin typeface="Tahoma"/>
                <a:cs typeface="Tahoma"/>
              </a:rPr>
              <a:t>qualvolta</a:t>
            </a:r>
            <a:r>
              <a:rPr sz="3450" spc="25" dirty="0">
                <a:latin typeface="Tahoma"/>
                <a:cs typeface="Tahoma"/>
              </a:rPr>
              <a:t> </a:t>
            </a:r>
            <a:r>
              <a:rPr sz="3450" spc="-25" dirty="0">
                <a:latin typeface="Tahoma"/>
                <a:cs typeface="Tahoma"/>
              </a:rPr>
              <a:t>tra</a:t>
            </a:r>
            <a:r>
              <a:rPr sz="3450" spc="5" dirty="0">
                <a:latin typeface="Tahoma"/>
                <a:cs typeface="Tahoma"/>
              </a:rPr>
              <a:t> </a:t>
            </a:r>
            <a:r>
              <a:rPr sz="3450" dirty="0">
                <a:latin typeface="Tahoma"/>
                <a:cs typeface="Tahoma"/>
              </a:rPr>
              <a:t>due</a:t>
            </a:r>
            <a:r>
              <a:rPr sz="3450" spc="15" dirty="0">
                <a:latin typeface="Tahoma"/>
                <a:cs typeface="Tahoma"/>
              </a:rPr>
              <a:t> </a:t>
            </a:r>
            <a:r>
              <a:rPr sz="3450" dirty="0">
                <a:latin typeface="Tahoma"/>
                <a:cs typeface="Tahoma"/>
              </a:rPr>
              <a:t>o</a:t>
            </a:r>
            <a:r>
              <a:rPr sz="3450" spc="-5" dirty="0">
                <a:latin typeface="Tahoma"/>
                <a:cs typeface="Tahoma"/>
              </a:rPr>
              <a:t> </a:t>
            </a:r>
            <a:r>
              <a:rPr sz="3450" dirty="0">
                <a:latin typeface="Tahoma"/>
                <a:cs typeface="Tahoma"/>
              </a:rPr>
              <a:t>più</a:t>
            </a:r>
            <a:r>
              <a:rPr sz="3450" spc="25" dirty="0">
                <a:latin typeface="Tahoma"/>
                <a:cs typeface="Tahoma"/>
              </a:rPr>
              <a:t> </a:t>
            </a:r>
            <a:r>
              <a:rPr sz="3450" spc="-5" dirty="0">
                <a:latin typeface="Tahoma"/>
                <a:cs typeface="Tahoma"/>
              </a:rPr>
              <a:t>soggetti</a:t>
            </a:r>
            <a:r>
              <a:rPr sz="3450" spc="40" dirty="0">
                <a:latin typeface="Tahoma"/>
                <a:cs typeface="Tahoma"/>
              </a:rPr>
              <a:t> </a:t>
            </a:r>
            <a:r>
              <a:rPr sz="3450" dirty="0">
                <a:latin typeface="Tahoma"/>
                <a:cs typeface="Tahoma"/>
              </a:rPr>
              <a:t>si </a:t>
            </a:r>
            <a:r>
              <a:rPr sz="3450" spc="-10" dirty="0">
                <a:latin typeface="Tahoma"/>
                <a:cs typeface="Tahoma"/>
              </a:rPr>
              <a:t>instaura </a:t>
            </a:r>
            <a:r>
              <a:rPr sz="3450" spc="-1065" dirty="0">
                <a:latin typeface="Tahoma"/>
                <a:cs typeface="Tahoma"/>
              </a:rPr>
              <a:t> </a:t>
            </a:r>
            <a:r>
              <a:rPr sz="3450" spc="5" dirty="0">
                <a:latin typeface="Tahoma"/>
                <a:cs typeface="Tahoma"/>
              </a:rPr>
              <a:t>una</a:t>
            </a:r>
            <a:r>
              <a:rPr sz="3450" dirty="0">
                <a:latin typeface="Tahoma"/>
                <a:cs typeface="Tahoma"/>
              </a:rPr>
              <a:t> </a:t>
            </a:r>
            <a:r>
              <a:rPr sz="3450" spc="-5" dirty="0">
                <a:latin typeface="Tahoma"/>
                <a:cs typeface="Tahoma"/>
              </a:rPr>
              <a:t>relazione </a:t>
            </a:r>
            <a:r>
              <a:rPr sz="3450" dirty="0">
                <a:latin typeface="Tahoma"/>
                <a:cs typeface="Tahoma"/>
              </a:rPr>
              <a:t>si</a:t>
            </a:r>
            <a:r>
              <a:rPr sz="3450" spc="5" dirty="0">
                <a:latin typeface="Tahoma"/>
                <a:cs typeface="Tahoma"/>
              </a:rPr>
              <a:t> </a:t>
            </a:r>
            <a:r>
              <a:rPr sz="3450" dirty="0">
                <a:latin typeface="Tahoma"/>
                <a:cs typeface="Tahoma"/>
              </a:rPr>
              <a:t>innesca</a:t>
            </a:r>
            <a:r>
              <a:rPr sz="3450" spc="-10" dirty="0">
                <a:latin typeface="Tahoma"/>
                <a:cs typeface="Tahoma"/>
              </a:rPr>
              <a:t> </a:t>
            </a:r>
            <a:r>
              <a:rPr sz="3450" dirty="0">
                <a:latin typeface="Tahoma"/>
                <a:cs typeface="Tahoma"/>
              </a:rPr>
              <a:t>la necessità</a:t>
            </a:r>
            <a:r>
              <a:rPr sz="3450" spc="-25" dirty="0">
                <a:latin typeface="Tahoma"/>
                <a:cs typeface="Tahoma"/>
              </a:rPr>
              <a:t> </a:t>
            </a:r>
            <a:r>
              <a:rPr sz="3450" spc="-5" dirty="0">
                <a:latin typeface="Tahoma"/>
                <a:cs typeface="Tahoma"/>
              </a:rPr>
              <a:t>di</a:t>
            </a:r>
            <a:endParaRPr sz="3450">
              <a:latin typeface="Tahoma"/>
              <a:cs typeface="Tahoma"/>
            </a:endParaRPr>
          </a:p>
          <a:p>
            <a:pPr marL="506095" indent="-494030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506095" algn="l"/>
                <a:tab pos="506730" algn="l"/>
              </a:tabLst>
            </a:pPr>
            <a:r>
              <a:rPr sz="3450" dirty="0">
                <a:latin typeface="Tahoma"/>
                <a:cs typeface="Tahoma"/>
              </a:rPr>
              <a:t>Comunicare</a:t>
            </a:r>
            <a:endParaRPr sz="3450">
              <a:latin typeface="Tahoma"/>
              <a:cs typeface="Tahoma"/>
            </a:endParaRPr>
          </a:p>
          <a:p>
            <a:pPr marL="506095" indent="-494030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506095" algn="l"/>
                <a:tab pos="506730" algn="l"/>
              </a:tabLst>
            </a:pPr>
            <a:r>
              <a:rPr sz="3450" spc="-5" dirty="0">
                <a:latin typeface="Tahoma"/>
                <a:cs typeface="Tahoma"/>
              </a:rPr>
              <a:t>Condividere</a:t>
            </a:r>
            <a:endParaRPr sz="3450">
              <a:latin typeface="Tahoma"/>
              <a:cs typeface="Tahoma"/>
            </a:endParaRPr>
          </a:p>
          <a:p>
            <a:pPr marL="506095" indent="-494030">
              <a:lnSpc>
                <a:spcPct val="100000"/>
              </a:lnSpc>
              <a:spcBef>
                <a:spcPts val="830"/>
              </a:spcBef>
              <a:buFont typeface="Arial"/>
              <a:buChar char="•"/>
              <a:tabLst>
                <a:tab pos="506095" algn="l"/>
                <a:tab pos="506730" algn="l"/>
              </a:tabLst>
            </a:pPr>
            <a:r>
              <a:rPr sz="3450" spc="-5" dirty="0">
                <a:latin typeface="Tahoma"/>
                <a:cs typeface="Tahoma"/>
              </a:rPr>
              <a:t>confrontarsi</a:t>
            </a:r>
            <a:endParaRPr sz="34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5273" y="3080713"/>
            <a:ext cx="4306570" cy="207835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700" spc="5" dirty="0">
                <a:latin typeface="Tahoma"/>
                <a:cs typeface="Tahoma"/>
              </a:rPr>
              <a:t>Art. </a:t>
            </a:r>
            <a:r>
              <a:rPr sz="1700" spc="10" dirty="0">
                <a:latin typeface="Tahoma"/>
                <a:cs typeface="Tahoma"/>
              </a:rPr>
              <a:t>1342,</a:t>
            </a:r>
            <a:r>
              <a:rPr sz="1700" spc="-1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c.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15" dirty="0">
                <a:latin typeface="Tahoma"/>
                <a:cs typeface="Tahoma"/>
              </a:rPr>
              <a:t>2</a:t>
            </a:r>
            <a:endParaRPr sz="1700">
              <a:latin typeface="Tahoma"/>
              <a:cs typeface="Tahoma"/>
            </a:endParaRPr>
          </a:p>
          <a:p>
            <a:pPr marL="12700" marR="5080">
              <a:lnSpc>
                <a:spcPct val="101800"/>
              </a:lnSpc>
              <a:spcBef>
                <a:spcPts val="409"/>
              </a:spcBef>
            </a:pPr>
            <a:r>
              <a:rPr sz="1700" spc="10" dirty="0">
                <a:latin typeface="Tahoma"/>
                <a:cs typeface="Tahoma"/>
              </a:rPr>
              <a:t>nei </a:t>
            </a:r>
            <a:r>
              <a:rPr sz="1700" dirty="0">
                <a:latin typeface="Tahoma"/>
                <a:cs typeface="Tahoma"/>
              </a:rPr>
              <a:t>contratti </a:t>
            </a:r>
            <a:r>
              <a:rPr sz="1700" spc="10" dirty="0">
                <a:latin typeface="Tahoma"/>
                <a:cs typeface="Tahoma"/>
              </a:rPr>
              <a:t>a moduli </a:t>
            </a:r>
            <a:r>
              <a:rPr sz="1700" spc="15" dirty="0">
                <a:latin typeface="Tahoma"/>
                <a:cs typeface="Tahoma"/>
              </a:rPr>
              <a:t>o </a:t>
            </a:r>
            <a:r>
              <a:rPr sz="1700" spc="10" dirty="0">
                <a:latin typeface="Tahoma"/>
                <a:cs typeface="Tahoma"/>
              </a:rPr>
              <a:t>formulari 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PREVALENZA </a:t>
            </a:r>
            <a:r>
              <a:rPr sz="1700" spc="10" dirty="0">
                <a:latin typeface="Tahoma"/>
                <a:cs typeface="Tahoma"/>
              </a:rPr>
              <a:t>delle </a:t>
            </a:r>
            <a:r>
              <a:rPr sz="1700" spc="5" dirty="0">
                <a:latin typeface="Tahoma"/>
                <a:cs typeface="Tahoma"/>
              </a:rPr>
              <a:t>clausole </a:t>
            </a:r>
            <a:r>
              <a:rPr sz="1700" spc="10" dirty="0">
                <a:latin typeface="Tahoma"/>
                <a:cs typeface="Tahoma"/>
              </a:rPr>
              <a:t>aggiunte in caso </a:t>
            </a:r>
            <a:r>
              <a:rPr sz="1700" spc="-52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di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incompatibilità</a:t>
            </a:r>
            <a:endParaRPr sz="17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1700" spc="5" dirty="0">
                <a:latin typeface="Tahoma"/>
                <a:cs typeface="Tahoma"/>
              </a:rPr>
              <a:t>Art.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1370,</a:t>
            </a:r>
            <a:endParaRPr sz="1700">
              <a:latin typeface="Tahoma"/>
              <a:cs typeface="Tahoma"/>
            </a:endParaRPr>
          </a:p>
          <a:p>
            <a:pPr marL="12700" marR="118745">
              <a:lnSpc>
                <a:spcPct val="101800"/>
              </a:lnSpc>
              <a:spcBef>
                <a:spcPts val="405"/>
              </a:spcBef>
            </a:pPr>
            <a:r>
              <a:rPr sz="1700" spc="10" dirty="0">
                <a:latin typeface="Tahoma"/>
                <a:cs typeface="Tahoma"/>
              </a:rPr>
              <a:t>Nel</a:t>
            </a:r>
            <a:r>
              <a:rPr sz="1700" spc="-15" dirty="0">
                <a:latin typeface="Tahoma"/>
                <a:cs typeface="Tahoma"/>
              </a:rPr>
              <a:t> </a:t>
            </a:r>
            <a:r>
              <a:rPr sz="1700" spc="15" dirty="0">
                <a:latin typeface="Tahoma"/>
                <a:cs typeface="Tahoma"/>
              </a:rPr>
              <a:t>dubbio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di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interpretazione</a:t>
            </a:r>
            <a:r>
              <a:rPr sz="1700" spc="-2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a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favore </a:t>
            </a:r>
            <a:r>
              <a:rPr sz="1700" spc="10" dirty="0">
                <a:latin typeface="Tahoma"/>
                <a:cs typeface="Tahoma"/>
              </a:rPr>
              <a:t>della </a:t>
            </a:r>
            <a:r>
              <a:rPr sz="1700" spc="-51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parte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aderente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30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5500909" y="3080713"/>
            <a:ext cx="4340860" cy="123571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700" spc="5" dirty="0">
                <a:latin typeface="Tahoma"/>
                <a:cs typeface="Tahoma"/>
              </a:rPr>
              <a:t>Art.</a:t>
            </a:r>
            <a:r>
              <a:rPr sz="1700" spc="15" dirty="0">
                <a:latin typeface="Tahoma"/>
                <a:cs typeface="Tahoma"/>
              </a:rPr>
              <a:t> 37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spc="25" dirty="0">
                <a:latin typeface="Tahoma"/>
                <a:cs typeface="Tahoma"/>
              </a:rPr>
              <a:t>—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Azione</a:t>
            </a:r>
            <a:r>
              <a:rPr sz="1700" spc="5" dirty="0">
                <a:latin typeface="Tahoma"/>
                <a:cs typeface="Tahoma"/>
              </a:rPr>
              <a:t> inibitoria</a:t>
            </a:r>
            <a:endParaRPr sz="1700">
              <a:latin typeface="Tahoma"/>
              <a:cs typeface="Tahoma"/>
            </a:endParaRPr>
          </a:p>
          <a:p>
            <a:pPr marL="12700" marR="5080" indent="-635">
              <a:lnSpc>
                <a:spcPct val="101800"/>
              </a:lnSpc>
              <a:spcBef>
                <a:spcPts val="409"/>
              </a:spcBef>
            </a:pPr>
            <a:r>
              <a:rPr sz="1700" spc="5" dirty="0">
                <a:latin typeface="Tahoma"/>
                <a:cs typeface="Tahoma"/>
              </a:rPr>
              <a:t>Art. </a:t>
            </a:r>
            <a:r>
              <a:rPr sz="1700" spc="15" dirty="0">
                <a:latin typeface="Tahoma"/>
                <a:cs typeface="Tahoma"/>
              </a:rPr>
              <a:t>37 </a:t>
            </a:r>
            <a:r>
              <a:rPr sz="1700" spc="10" dirty="0">
                <a:latin typeface="Tahoma"/>
                <a:cs typeface="Tahoma"/>
              </a:rPr>
              <a:t>bis </a:t>
            </a:r>
            <a:r>
              <a:rPr sz="1700" spc="25" dirty="0">
                <a:latin typeface="Tahoma"/>
                <a:cs typeface="Tahoma"/>
              </a:rPr>
              <a:t>— </a:t>
            </a:r>
            <a:r>
              <a:rPr sz="1700" spc="-20" dirty="0">
                <a:latin typeface="Tahoma"/>
                <a:cs typeface="Tahoma"/>
              </a:rPr>
              <a:t>Tutela </a:t>
            </a:r>
            <a:r>
              <a:rPr sz="1700" spc="5" dirty="0">
                <a:latin typeface="Tahoma"/>
                <a:cs typeface="Tahoma"/>
              </a:rPr>
              <a:t>amministrativa contro </a:t>
            </a:r>
            <a:r>
              <a:rPr sz="1700" spc="10" dirty="0">
                <a:latin typeface="Tahoma"/>
                <a:cs typeface="Tahoma"/>
              </a:rPr>
              <a:t>le </a:t>
            </a:r>
            <a:r>
              <a:rPr sz="1700" spc="-52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clausole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vessatorie</a:t>
            </a:r>
            <a:endParaRPr sz="17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1700" spc="5" dirty="0">
                <a:latin typeface="Tahoma"/>
                <a:cs typeface="Tahoma"/>
              </a:rPr>
              <a:t>Art. </a:t>
            </a:r>
            <a:r>
              <a:rPr sz="1700" spc="15" dirty="0">
                <a:latin typeface="Tahoma"/>
                <a:cs typeface="Tahoma"/>
              </a:rPr>
              <a:t>38</a:t>
            </a:r>
            <a:r>
              <a:rPr sz="1700" spc="-15" dirty="0">
                <a:latin typeface="Tahoma"/>
                <a:cs typeface="Tahoma"/>
              </a:rPr>
              <a:t> </a:t>
            </a:r>
            <a:r>
              <a:rPr sz="1700" spc="25" dirty="0">
                <a:latin typeface="Tahoma"/>
                <a:cs typeface="Tahoma"/>
              </a:rPr>
              <a:t>—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Rinvio</a:t>
            </a:r>
            <a:endParaRPr sz="17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220" y="1927351"/>
            <a:ext cx="2867660" cy="8153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-635">
              <a:lnSpc>
                <a:spcPts val="3110"/>
              </a:lnSpc>
              <a:spcBef>
                <a:spcPts val="195"/>
              </a:spcBef>
            </a:pPr>
            <a:r>
              <a:rPr sz="2600" spc="-10" dirty="0">
                <a:solidFill>
                  <a:srgbClr val="000000"/>
                </a:solidFill>
              </a:rPr>
              <a:t>Valutazione della </a:t>
            </a:r>
            <a:r>
              <a:rPr sz="2600" spc="-750" dirty="0">
                <a:solidFill>
                  <a:srgbClr val="000000"/>
                </a:solidFill>
              </a:rPr>
              <a:t> </a:t>
            </a:r>
            <a:r>
              <a:rPr sz="2600" spc="-10" dirty="0">
                <a:solidFill>
                  <a:srgbClr val="000000"/>
                </a:solidFill>
              </a:rPr>
              <a:t>vessatorietà</a:t>
            </a:r>
            <a:endParaRPr sz="26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31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825381" y="4237734"/>
            <a:ext cx="2348865" cy="4210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600" spc="-10" dirty="0">
                <a:latin typeface="Tahoma"/>
                <a:cs typeface="Tahoma"/>
              </a:rPr>
              <a:t>Elenco</a:t>
            </a:r>
            <a:r>
              <a:rPr sz="2600" spc="-25" dirty="0">
                <a:latin typeface="Tahoma"/>
                <a:cs typeface="Tahoma"/>
              </a:rPr>
              <a:t> </a:t>
            </a:r>
            <a:r>
              <a:rPr sz="2600" spc="-15" dirty="0">
                <a:latin typeface="Tahoma"/>
                <a:cs typeface="Tahoma"/>
              </a:rPr>
              <a:t>tassativo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00846" y="1927351"/>
            <a:ext cx="4314190" cy="439674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1451610" indent="-635">
              <a:lnSpc>
                <a:spcPts val="3110"/>
              </a:lnSpc>
              <a:spcBef>
                <a:spcPts val="200"/>
              </a:spcBef>
            </a:pPr>
            <a:r>
              <a:rPr sz="2600" b="1" spc="-10" dirty="0">
                <a:latin typeface="Tahoma"/>
                <a:cs typeface="Tahoma"/>
              </a:rPr>
              <a:t>Valutazione della </a:t>
            </a:r>
            <a:r>
              <a:rPr sz="2600" b="1" spc="-750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vessatorietà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950" spc="-15" dirty="0">
                <a:latin typeface="Tahoma"/>
                <a:cs typeface="Tahoma"/>
              </a:rPr>
              <a:t>Contrarietà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alla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buona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fede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oggettiva</a:t>
            </a:r>
            <a:endParaRPr sz="19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150" b="1" spc="5" dirty="0">
                <a:latin typeface="Tahoma"/>
                <a:cs typeface="Tahoma"/>
              </a:rPr>
              <a:t>PRESUNZIONI</a:t>
            </a:r>
            <a:endParaRPr sz="21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150" spc="-25" dirty="0">
                <a:latin typeface="Tahoma"/>
                <a:cs typeface="Tahoma"/>
              </a:rPr>
              <a:t>LISTA</a:t>
            </a:r>
            <a:r>
              <a:rPr sz="2150" spc="-3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GRIGIA</a:t>
            </a:r>
            <a:endParaRPr sz="2150">
              <a:latin typeface="Tahoma"/>
              <a:cs typeface="Tahoma"/>
            </a:endParaRPr>
          </a:p>
          <a:p>
            <a:pPr marL="12700" marR="84455">
              <a:lnSpc>
                <a:spcPct val="99700"/>
              </a:lnSpc>
              <a:spcBef>
                <a:spcPts val="470"/>
              </a:spcBef>
            </a:pPr>
            <a:r>
              <a:rPr sz="1950" spc="-10" dirty="0">
                <a:latin typeface="Tahoma"/>
                <a:cs typeface="Tahoma"/>
              </a:rPr>
              <a:t>Clausole</a:t>
            </a:r>
            <a:r>
              <a:rPr sz="1950" spc="-5" dirty="0">
                <a:latin typeface="Tahoma"/>
                <a:cs typeface="Tahoma"/>
              </a:rPr>
              <a:t> che si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presumono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vessatorie </a:t>
            </a:r>
            <a:r>
              <a:rPr sz="1950" spc="-5" dirty="0">
                <a:latin typeface="Tahoma"/>
                <a:cs typeface="Tahoma"/>
              </a:rPr>
              <a:t> fino</a:t>
            </a:r>
            <a:r>
              <a:rPr sz="1950" spc="-2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a </a:t>
            </a:r>
            <a:r>
              <a:rPr sz="1950" spc="-20" dirty="0">
                <a:latin typeface="Tahoma"/>
                <a:cs typeface="Tahoma"/>
              </a:rPr>
              <a:t>prova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contraria,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dimostrabile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dal </a:t>
            </a:r>
            <a:r>
              <a:rPr sz="1950" spc="-59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Professionista</a:t>
            </a:r>
            <a:endParaRPr sz="19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2150" spc="-25" dirty="0">
                <a:latin typeface="Tahoma"/>
                <a:cs typeface="Tahoma"/>
              </a:rPr>
              <a:t>LISTA</a:t>
            </a:r>
            <a:r>
              <a:rPr sz="2150" spc="-3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NERA</a:t>
            </a:r>
            <a:endParaRPr sz="2150">
              <a:latin typeface="Tahoma"/>
              <a:cs typeface="Tahoma"/>
            </a:endParaRPr>
          </a:p>
          <a:p>
            <a:pPr marL="12700" marR="5080">
              <a:lnSpc>
                <a:spcPct val="100499"/>
              </a:lnSpc>
              <a:spcBef>
                <a:spcPts val="515"/>
              </a:spcBef>
            </a:pPr>
            <a:r>
              <a:rPr sz="2150" dirty="0">
                <a:latin typeface="Tahoma"/>
                <a:cs typeface="Tahoma"/>
              </a:rPr>
              <a:t>Clausole che anche se nel </a:t>
            </a:r>
            <a:r>
              <a:rPr sz="2150" spc="-10" dirty="0">
                <a:latin typeface="Tahoma"/>
                <a:cs typeface="Tahoma"/>
              </a:rPr>
              <a:t>contratto </a:t>
            </a:r>
            <a:r>
              <a:rPr sz="2150" spc="-66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sono comunque </a:t>
            </a:r>
            <a:r>
              <a:rPr sz="2150" spc="-5" dirty="0">
                <a:latin typeface="Tahoma"/>
                <a:cs typeface="Tahoma"/>
              </a:rPr>
              <a:t>considerate </a:t>
            </a:r>
            <a:r>
              <a:rPr sz="2150" dirty="0">
                <a:latin typeface="Tahoma"/>
                <a:cs typeface="Tahoma"/>
              </a:rPr>
              <a:t> vessatorie</a:t>
            </a:r>
            <a:endParaRPr sz="21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220" y="2322067"/>
            <a:ext cx="3772535" cy="4210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600" spc="-10" dirty="0">
                <a:solidFill>
                  <a:srgbClr val="000000"/>
                </a:solidFill>
              </a:rPr>
              <a:t>Ambito</a:t>
            </a:r>
            <a:r>
              <a:rPr sz="2600" spc="-25" dirty="0">
                <a:solidFill>
                  <a:srgbClr val="000000"/>
                </a:solidFill>
              </a:rPr>
              <a:t> </a:t>
            </a:r>
            <a:r>
              <a:rPr sz="2600" spc="-10" dirty="0">
                <a:solidFill>
                  <a:srgbClr val="000000"/>
                </a:solidFill>
              </a:rPr>
              <a:t>di</a:t>
            </a:r>
            <a:r>
              <a:rPr sz="2600" spc="-35" dirty="0">
                <a:solidFill>
                  <a:srgbClr val="000000"/>
                </a:solidFill>
              </a:rPr>
              <a:t> </a:t>
            </a:r>
            <a:r>
              <a:rPr sz="2600" spc="-10" dirty="0">
                <a:solidFill>
                  <a:srgbClr val="000000"/>
                </a:solidFill>
              </a:rPr>
              <a:t>applicazione</a:t>
            </a:r>
            <a:endParaRPr sz="26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32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825220" y="2815843"/>
            <a:ext cx="3597275" cy="29349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05104">
              <a:lnSpc>
                <a:spcPct val="100499"/>
              </a:lnSpc>
              <a:spcBef>
                <a:spcPts val="95"/>
              </a:spcBef>
            </a:pPr>
            <a:r>
              <a:rPr sz="2150" spc="-10" dirty="0">
                <a:latin typeface="Tahoma"/>
                <a:cs typeface="Tahoma"/>
              </a:rPr>
              <a:t>Contratti</a:t>
            </a:r>
            <a:r>
              <a:rPr sz="2150" spc="35" dirty="0">
                <a:latin typeface="Tahoma"/>
                <a:cs typeface="Tahoma"/>
              </a:rPr>
              <a:t> </a:t>
            </a:r>
            <a:r>
              <a:rPr sz="2150" spc="-15" dirty="0">
                <a:latin typeface="Tahoma"/>
                <a:cs typeface="Tahoma"/>
              </a:rPr>
              <a:t>tra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imprese, </a:t>
            </a:r>
            <a:r>
              <a:rPr sz="2150" spc="-15" dirty="0">
                <a:latin typeface="Tahoma"/>
                <a:cs typeface="Tahoma"/>
              </a:rPr>
              <a:t>tra </a:t>
            </a:r>
            <a:r>
              <a:rPr sz="2150" spc="-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consumatori,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10" dirty="0">
                <a:latin typeface="Tahoma"/>
                <a:cs typeface="Tahoma"/>
              </a:rPr>
              <a:t>contratti</a:t>
            </a:r>
            <a:r>
              <a:rPr sz="2150" spc="40" dirty="0">
                <a:latin typeface="Tahoma"/>
                <a:cs typeface="Tahoma"/>
              </a:rPr>
              <a:t> </a:t>
            </a:r>
            <a:r>
              <a:rPr sz="2150" spc="-15" dirty="0">
                <a:latin typeface="Tahoma"/>
                <a:cs typeface="Tahoma"/>
              </a:rPr>
              <a:t>tra </a:t>
            </a:r>
            <a:r>
              <a:rPr sz="2150" spc="-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professionisti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e</a:t>
            </a:r>
            <a:r>
              <a:rPr sz="2150" spc="-2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consumatori</a:t>
            </a:r>
            <a:endParaRPr sz="21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600" spc="-50" dirty="0">
                <a:latin typeface="Tahoma"/>
                <a:cs typeface="Tahoma"/>
              </a:rPr>
              <a:t>Tutela</a:t>
            </a:r>
            <a:r>
              <a:rPr sz="2600" spc="-15" dirty="0">
                <a:latin typeface="Tahoma"/>
                <a:cs typeface="Tahoma"/>
              </a:rPr>
              <a:t> formale</a:t>
            </a:r>
            <a:endParaRPr sz="2600">
              <a:latin typeface="Tahoma"/>
              <a:cs typeface="Tahoma"/>
            </a:endParaRPr>
          </a:p>
          <a:p>
            <a:pPr marL="12700" marR="5080" algn="just">
              <a:lnSpc>
                <a:spcPct val="100499"/>
              </a:lnSpc>
              <a:spcBef>
                <a:spcPts val="509"/>
              </a:spcBef>
            </a:pPr>
            <a:r>
              <a:rPr sz="2150" dirty="0">
                <a:latin typeface="Tahoma"/>
                <a:cs typeface="Tahoma"/>
              </a:rPr>
              <a:t>Non </a:t>
            </a:r>
            <a:r>
              <a:rPr sz="2150" spc="-10" dirty="0">
                <a:latin typeface="Tahoma"/>
                <a:cs typeface="Tahoma"/>
              </a:rPr>
              <a:t>offre </a:t>
            </a:r>
            <a:r>
              <a:rPr sz="2150" spc="-5" dirty="0">
                <a:latin typeface="Tahoma"/>
                <a:cs typeface="Tahoma"/>
              </a:rPr>
              <a:t>alcuna </a:t>
            </a:r>
            <a:r>
              <a:rPr sz="2150" spc="-10" dirty="0">
                <a:latin typeface="Tahoma"/>
                <a:cs typeface="Tahoma"/>
              </a:rPr>
              <a:t>garanzia </a:t>
            </a:r>
            <a:r>
              <a:rPr sz="2150" dirty="0">
                <a:latin typeface="Tahoma"/>
                <a:cs typeface="Tahoma"/>
              </a:rPr>
              <a:t>sul </a:t>
            </a:r>
            <a:r>
              <a:rPr sz="2150" spc="-660" dirty="0">
                <a:latin typeface="Tahoma"/>
                <a:cs typeface="Tahoma"/>
              </a:rPr>
              <a:t> </a:t>
            </a:r>
            <a:r>
              <a:rPr sz="2150" spc="-10" dirty="0">
                <a:latin typeface="Tahoma"/>
                <a:cs typeface="Tahoma"/>
              </a:rPr>
              <a:t>carattere </a:t>
            </a:r>
            <a:r>
              <a:rPr sz="2150" dirty="0">
                <a:latin typeface="Tahoma"/>
                <a:cs typeface="Tahoma"/>
              </a:rPr>
              <a:t>non vessatoria della </a:t>
            </a:r>
            <a:r>
              <a:rPr sz="2150" spc="-66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singola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clausola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00846" y="2203560"/>
            <a:ext cx="3772535" cy="1296670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2600" b="1" spc="-10" dirty="0">
                <a:latin typeface="Tahoma"/>
                <a:cs typeface="Tahoma"/>
              </a:rPr>
              <a:t>Ambito</a:t>
            </a:r>
            <a:r>
              <a:rPr sz="2600" b="1" spc="-25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di</a:t>
            </a:r>
            <a:r>
              <a:rPr sz="2600" b="1" spc="-35" dirty="0">
                <a:latin typeface="Tahoma"/>
                <a:cs typeface="Tahoma"/>
              </a:rPr>
              <a:t> </a:t>
            </a:r>
            <a:r>
              <a:rPr sz="2600" b="1" spc="-10" dirty="0">
                <a:latin typeface="Tahoma"/>
                <a:cs typeface="Tahoma"/>
              </a:rPr>
              <a:t>applicazione</a:t>
            </a:r>
            <a:endParaRPr sz="2600">
              <a:latin typeface="Tahoma"/>
              <a:cs typeface="Tahoma"/>
            </a:endParaRPr>
          </a:p>
          <a:p>
            <a:pPr marL="12700" marR="316865">
              <a:lnSpc>
                <a:spcPct val="100499"/>
              </a:lnSpc>
              <a:spcBef>
                <a:spcPts val="770"/>
              </a:spcBef>
            </a:pPr>
            <a:r>
              <a:rPr sz="2150" spc="-10" dirty="0">
                <a:latin typeface="Tahoma"/>
                <a:cs typeface="Tahoma"/>
              </a:rPr>
              <a:t>Contratti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spc="-15" dirty="0">
                <a:latin typeface="Tahoma"/>
                <a:cs typeface="Tahoma"/>
              </a:rPr>
              <a:t>tra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Professionista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e </a:t>
            </a:r>
            <a:r>
              <a:rPr sz="2150" spc="-65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Consumatore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00846" y="4262788"/>
            <a:ext cx="3965575" cy="227901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600" spc="-50" dirty="0">
                <a:latin typeface="Tahoma"/>
                <a:cs typeface="Tahoma"/>
              </a:rPr>
              <a:t>Tutela</a:t>
            </a:r>
            <a:r>
              <a:rPr sz="2600" spc="-2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sostanziale</a:t>
            </a:r>
            <a:endParaRPr sz="2600">
              <a:latin typeface="Tahoma"/>
              <a:cs typeface="Tahoma"/>
            </a:endParaRPr>
          </a:p>
          <a:p>
            <a:pPr marL="12700" marR="5080">
              <a:lnSpc>
                <a:spcPct val="100499"/>
              </a:lnSpc>
              <a:spcBef>
                <a:spcPts val="520"/>
              </a:spcBef>
            </a:pPr>
            <a:r>
              <a:rPr sz="2150" spc="-5" dirty="0">
                <a:latin typeface="Tahoma"/>
                <a:cs typeface="Tahoma"/>
              </a:rPr>
              <a:t>Successiva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individuale:</a:t>
            </a:r>
            <a:r>
              <a:rPr sz="2150" spc="4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nullità 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speciale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protezione, </a:t>
            </a:r>
            <a:r>
              <a:rPr sz="2150" spc="-5" dirty="0">
                <a:latin typeface="Tahoma"/>
                <a:cs typeface="Tahoma"/>
              </a:rPr>
              <a:t>parziale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e </a:t>
            </a:r>
            <a:r>
              <a:rPr sz="2150" spc="-65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rilevabile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d’ufficio</a:t>
            </a:r>
            <a:endParaRPr sz="2150">
              <a:latin typeface="Tahoma"/>
              <a:cs typeface="Tahoma"/>
            </a:endParaRPr>
          </a:p>
          <a:p>
            <a:pPr marL="12700" marR="579755" indent="-635">
              <a:lnSpc>
                <a:spcPct val="100499"/>
              </a:lnSpc>
              <a:spcBef>
                <a:spcPts val="515"/>
              </a:spcBef>
            </a:pPr>
            <a:r>
              <a:rPr sz="2150" dirty="0">
                <a:latin typeface="Tahoma"/>
                <a:cs typeface="Tahoma"/>
              </a:rPr>
              <a:t>Azione</a:t>
            </a:r>
            <a:r>
              <a:rPr sz="2150" spc="-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inibitoria:</a:t>
            </a:r>
            <a:r>
              <a:rPr sz="2150" spc="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preventiva </a:t>
            </a:r>
            <a:r>
              <a:rPr sz="2150" spc="-65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collettiva</a:t>
            </a:r>
            <a:endParaRPr sz="21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292" y="479551"/>
            <a:ext cx="8027670" cy="585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650" b="0" spc="-30" dirty="0">
                <a:latin typeface="Tahoma"/>
                <a:cs typeface="Tahoma"/>
              </a:rPr>
              <a:t>Trasparenza</a:t>
            </a:r>
            <a:r>
              <a:rPr sz="3650" b="0" spc="-25" dirty="0">
                <a:latin typeface="Tahoma"/>
                <a:cs typeface="Tahoma"/>
              </a:rPr>
              <a:t> </a:t>
            </a:r>
            <a:r>
              <a:rPr sz="3650" b="0" spc="5" dirty="0">
                <a:latin typeface="Tahoma"/>
                <a:cs typeface="Tahoma"/>
              </a:rPr>
              <a:t>nei </a:t>
            </a:r>
            <a:r>
              <a:rPr sz="3650" b="0" spc="-5" dirty="0">
                <a:latin typeface="Tahoma"/>
                <a:cs typeface="Tahoma"/>
              </a:rPr>
              <a:t>rapporti</a:t>
            </a:r>
            <a:r>
              <a:rPr sz="3650" b="0" spc="5" dirty="0">
                <a:latin typeface="Tahoma"/>
                <a:cs typeface="Tahoma"/>
              </a:rPr>
              <a:t> </a:t>
            </a:r>
            <a:r>
              <a:rPr sz="3650" b="0" spc="10" dirty="0">
                <a:latin typeface="Tahoma"/>
                <a:cs typeface="Tahoma"/>
              </a:rPr>
              <a:t>banca</a:t>
            </a:r>
            <a:r>
              <a:rPr sz="3650" b="0" spc="-15" dirty="0">
                <a:latin typeface="Tahoma"/>
                <a:cs typeface="Tahoma"/>
              </a:rPr>
              <a:t> </a:t>
            </a:r>
            <a:r>
              <a:rPr sz="3650" b="0" spc="5" dirty="0">
                <a:latin typeface="Tahoma"/>
                <a:cs typeface="Tahoma"/>
              </a:rPr>
              <a:t>-</a:t>
            </a:r>
            <a:r>
              <a:rPr sz="3650" b="0" dirty="0">
                <a:latin typeface="Tahoma"/>
                <a:cs typeface="Tahoma"/>
              </a:rPr>
              <a:t> </a:t>
            </a:r>
            <a:r>
              <a:rPr sz="3650" b="0" spc="5" dirty="0">
                <a:latin typeface="Tahoma"/>
                <a:cs typeface="Tahoma"/>
              </a:rPr>
              <a:t>clienti</a:t>
            </a:r>
            <a:endParaRPr sz="365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33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87764" y="2306527"/>
            <a:ext cx="9313545" cy="3780154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2600" spc="-10" dirty="0">
                <a:latin typeface="Tahoma"/>
                <a:cs typeface="Tahoma"/>
              </a:rPr>
              <a:t>La</a:t>
            </a:r>
            <a:r>
              <a:rPr sz="2600" spc="10" dirty="0">
                <a:latin typeface="Tahoma"/>
                <a:cs typeface="Tahoma"/>
              </a:rPr>
              <a:t> </a:t>
            </a:r>
            <a:r>
              <a:rPr sz="2600" spc="-15" dirty="0">
                <a:latin typeface="Tahoma"/>
                <a:cs typeface="Tahoma"/>
              </a:rPr>
              <a:t>caratteristica</a:t>
            </a:r>
            <a:r>
              <a:rPr sz="2600" spc="3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dei</a:t>
            </a:r>
            <a:r>
              <a:rPr sz="2600" spc="-5" dirty="0">
                <a:latin typeface="Tahoma"/>
                <a:cs typeface="Tahoma"/>
              </a:rPr>
              <a:t> </a:t>
            </a:r>
            <a:r>
              <a:rPr sz="2600" spc="-15" dirty="0">
                <a:latin typeface="Tahoma"/>
                <a:cs typeface="Tahoma"/>
              </a:rPr>
              <a:t>contratti</a:t>
            </a:r>
            <a:r>
              <a:rPr sz="2600" spc="1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bancari</a:t>
            </a:r>
            <a:r>
              <a:rPr sz="2600" spc="20" dirty="0">
                <a:latin typeface="Tahoma"/>
                <a:cs typeface="Tahoma"/>
              </a:rPr>
              <a:t> </a:t>
            </a:r>
            <a:r>
              <a:rPr sz="2600" spc="-5" dirty="0">
                <a:latin typeface="Tahoma"/>
                <a:cs typeface="Tahoma"/>
              </a:rPr>
              <a:t>è: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2600" spc="-5" dirty="0">
                <a:latin typeface="Tahoma"/>
                <a:cs typeface="Tahoma"/>
              </a:rPr>
              <a:t>-Nel</a:t>
            </a:r>
            <a:r>
              <a:rPr sz="260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contenuto</a:t>
            </a:r>
            <a:r>
              <a:rPr sz="2600" spc="5" dirty="0">
                <a:latin typeface="Tahoma"/>
                <a:cs typeface="Tahoma"/>
              </a:rPr>
              <a:t> </a:t>
            </a:r>
            <a:r>
              <a:rPr sz="2600" spc="-55" dirty="0">
                <a:latin typeface="Tahoma"/>
                <a:cs typeface="Tahoma"/>
              </a:rPr>
              <a:t>(</a:t>
            </a:r>
            <a:r>
              <a:rPr sz="2700" i="1" spc="-55" dirty="0">
                <a:latin typeface="Tahoma"/>
                <a:cs typeface="Tahoma"/>
              </a:rPr>
              <a:t>contratti</a:t>
            </a:r>
            <a:r>
              <a:rPr sz="2700" i="1" spc="-5" dirty="0">
                <a:latin typeface="Tahoma"/>
                <a:cs typeface="Tahoma"/>
              </a:rPr>
              <a:t> </a:t>
            </a:r>
            <a:r>
              <a:rPr sz="2700" i="1" spc="-55" dirty="0">
                <a:latin typeface="Tahoma"/>
                <a:cs typeface="Tahoma"/>
              </a:rPr>
              <a:t>per</a:t>
            </a:r>
            <a:r>
              <a:rPr sz="2700" i="1" spc="-35" dirty="0">
                <a:latin typeface="Tahoma"/>
                <a:cs typeface="Tahoma"/>
              </a:rPr>
              <a:t> </a:t>
            </a:r>
            <a:r>
              <a:rPr sz="2700" i="1" spc="-60" dirty="0">
                <a:latin typeface="Tahoma"/>
                <a:cs typeface="Tahoma"/>
              </a:rPr>
              <a:t>adesione)</a:t>
            </a:r>
            <a:endParaRPr sz="27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600" spc="-5" dirty="0">
                <a:latin typeface="Tahoma"/>
                <a:cs typeface="Tahoma"/>
              </a:rPr>
              <a:t>-Nel</a:t>
            </a:r>
            <a:r>
              <a:rPr sz="2600" spc="-10" dirty="0">
                <a:latin typeface="Tahoma"/>
                <a:cs typeface="Tahoma"/>
              </a:rPr>
              <a:t> tempo</a:t>
            </a:r>
            <a:r>
              <a:rPr sz="2600" spc="-15" dirty="0">
                <a:latin typeface="Tahoma"/>
                <a:cs typeface="Tahoma"/>
              </a:rPr>
              <a:t> </a:t>
            </a:r>
            <a:r>
              <a:rPr sz="2600" spc="-30" dirty="0">
                <a:latin typeface="Tahoma"/>
                <a:cs typeface="Tahoma"/>
              </a:rPr>
              <a:t>(</a:t>
            </a:r>
            <a:r>
              <a:rPr sz="2700" i="1" spc="-30" dirty="0">
                <a:latin typeface="Tahoma"/>
                <a:cs typeface="Tahoma"/>
              </a:rPr>
              <a:t>a</a:t>
            </a:r>
            <a:r>
              <a:rPr sz="2700" i="1" spc="-25" dirty="0">
                <a:latin typeface="Tahoma"/>
                <a:cs typeface="Tahoma"/>
              </a:rPr>
              <a:t> </a:t>
            </a:r>
            <a:r>
              <a:rPr sz="2700" i="1" spc="-65" dirty="0">
                <a:latin typeface="Tahoma"/>
                <a:cs typeface="Tahoma"/>
              </a:rPr>
              <a:t>tempo</a:t>
            </a:r>
            <a:r>
              <a:rPr sz="2700" i="1" spc="-45" dirty="0">
                <a:latin typeface="Tahoma"/>
                <a:cs typeface="Tahoma"/>
              </a:rPr>
              <a:t> </a:t>
            </a:r>
            <a:r>
              <a:rPr sz="2700" i="1" spc="-55" dirty="0">
                <a:latin typeface="Tahoma"/>
                <a:cs typeface="Tahoma"/>
              </a:rPr>
              <a:t>indeterminato</a:t>
            </a:r>
            <a:r>
              <a:rPr sz="2700" i="1" spc="-25" dirty="0">
                <a:latin typeface="Tahoma"/>
                <a:cs typeface="Tahoma"/>
              </a:rPr>
              <a:t> </a:t>
            </a:r>
            <a:r>
              <a:rPr sz="2700" i="1" spc="-60" dirty="0">
                <a:latin typeface="Tahoma"/>
                <a:cs typeface="Tahoma"/>
              </a:rPr>
              <a:t>o</a:t>
            </a:r>
            <a:r>
              <a:rPr sz="2700" i="1" spc="-35" dirty="0">
                <a:latin typeface="Tahoma"/>
                <a:cs typeface="Tahoma"/>
              </a:rPr>
              <a:t> </a:t>
            </a:r>
            <a:r>
              <a:rPr sz="2700" i="1" spc="-45" dirty="0">
                <a:latin typeface="Tahoma"/>
                <a:cs typeface="Tahoma"/>
              </a:rPr>
              <a:t>di</a:t>
            </a:r>
            <a:r>
              <a:rPr sz="2700" i="1" spc="-40" dirty="0">
                <a:latin typeface="Tahoma"/>
                <a:cs typeface="Tahoma"/>
              </a:rPr>
              <a:t> </a:t>
            </a:r>
            <a:r>
              <a:rPr sz="2700" i="1" spc="-65" dirty="0">
                <a:latin typeface="Tahoma"/>
                <a:cs typeface="Tahoma"/>
              </a:rPr>
              <a:t>durata)</a:t>
            </a:r>
            <a:endParaRPr sz="2700">
              <a:latin typeface="Tahoma"/>
              <a:cs typeface="Tahoma"/>
            </a:endParaRPr>
          </a:p>
          <a:p>
            <a:pPr marL="12700" marR="104775">
              <a:lnSpc>
                <a:spcPts val="2800"/>
              </a:lnSpc>
              <a:spcBef>
                <a:spcPts val="770"/>
              </a:spcBef>
            </a:pPr>
            <a:r>
              <a:rPr sz="2600" spc="-5" dirty="0">
                <a:latin typeface="Tahoma"/>
                <a:cs typeface="Tahoma"/>
              </a:rPr>
              <a:t>è </a:t>
            </a:r>
            <a:r>
              <a:rPr sz="2600" spc="-10" dirty="0">
                <a:latin typeface="Tahoma"/>
                <a:cs typeface="Tahoma"/>
              </a:rPr>
              <a:t>nei</a:t>
            </a:r>
            <a:r>
              <a:rPr sz="2600" dirty="0">
                <a:latin typeface="Tahoma"/>
                <a:cs typeface="Tahoma"/>
              </a:rPr>
              <a:t> </a:t>
            </a:r>
            <a:r>
              <a:rPr sz="2600" spc="-15" dirty="0">
                <a:latin typeface="Tahoma"/>
                <a:cs typeface="Tahoma"/>
              </a:rPr>
              <a:t>contratti</a:t>
            </a:r>
            <a:r>
              <a:rPr sz="2600" spc="1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che</a:t>
            </a:r>
            <a:r>
              <a:rPr sz="2600" spc="1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si</a:t>
            </a:r>
            <a:r>
              <a:rPr sz="2600" spc="15" dirty="0">
                <a:latin typeface="Tahoma"/>
                <a:cs typeface="Tahoma"/>
              </a:rPr>
              <a:t> </a:t>
            </a:r>
            <a:r>
              <a:rPr sz="2600" spc="-15" dirty="0">
                <a:latin typeface="Tahoma"/>
                <a:cs typeface="Tahoma"/>
              </a:rPr>
              <a:t>manifesta</a:t>
            </a:r>
            <a:r>
              <a:rPr sz="2600" spc="2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la</a:t>
            </a:r>
            <a:r>
              <a:rPr sz="2600" spc="1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posizione</a:t>
            </a:r>
            <a:r>
              <a:rPr sz="2600" spc="2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di</a:t>
            </a:r>
            <a:r>
              <a:rPr sz="2600" dirty="0">
                <a:latin typeface="Tahoma"/>
                <a:cs typeface="Tahoma"/>
              </a:rPr>
              <a:t> </a:t>
            </a:r>
            <a:r>
              <a:rPr sz="2600" spc="-15" dirty="0">
                <a:latin typeface="Tahoma"/>
                <a:cs typeface="Tahoma"/>
              </a:rPr>
              <a:t>forza</a:t>
            </a:r>
            <a:r>
              <a:rPr sz="2600" spc="-10" dirty="0">
                <a:latin typeface="Tahoma"/>
                <a:cs typeface="Tahoma"/>
              </a:rPr>
              <a:t> </a:t>
            </a:r>
            <a:r>
              <a:rPr sz="2600" spc="-5" dirty="0">
                <a:latin typeface="Tahoma"/>
                <a:cs typeface="Tahoma"/>
              </a:rPr>
              <a:t>della</a:t>
            </a:r>
            <a:r>
              <a:rPr sz="260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banca </a:t>
            </a:r>
            <a:r>
              <a:rPr sz="2600" spc="-80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nei</a:t>
            </a:r>
            <a:r>
              <a:rPr sz="2600" spc="-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confronti</a:t>
            </a:r>
            <a:r>
              <a:rPr sz="260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del</a:t>
            </a:r>
            <a:r>
              <a:rPr sz="2600" spc="-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cliente</a:t>
            </a:r>
            <a:r>
              <a:rPr sz="2600" spc="1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meritevole</a:t>
            </a:r>
            <a:r>
              <a:rPr sz="2600" spc="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quindi</a:t>
            </a:r>
            <a:r>
              <a:rPr sz="2600" spc="2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di</a:t>
            </a:r>
            <a:r>
              <a:rPr sz="2600" spc="-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tutela.</a:t>
            </a:r>
            <a:endParaRPr sz="2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550">
              <a:latin typeface="Tahoma"/>
              <a:cs typeface="Tahoma"/>
            </a:endParaRPr>
          </a:p>
          <a:p>
            <a:pPr marL="12700" marR="5080">
              <a:lnSpc>
                <a:spcPts val="2800"/>
              </a:lnSpc>
            </a:pPr>
            <a:r>
              <a:rPr sz="2600" spc="-5" dirty="0">
                <a:latin typeface="Tahoma"/>
                <a:cs typeface="Tahoma"/>
              </a:rPr>
              <a:t>Il </a:t>
            </a:r>
            <a:r>
              <a:rPr sz="2600" spc="-10" dirty="0">
                <a:latin typeface="Tahoma"/>
                <a:cs typeface="Tahoma"/>
              </a:rPr>
              <a:t>concetto</a:t>
            </a:r>
            <a:r>
              <a:rPr sz="260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di</a:t>
            </a:r>
            <a:r>
              <a:rPr sz="2600" dirty="0">
                <a:latin typeface="Tahoma"/>
                <a:cs typeface="Tahoma"/>
              </a:rPr>
              <a:t> </a:t>
            </a:r>
            <a:r>
              <a:rPr sz="2600" spc="-15" dirty="0">
                <a:latin typeface="Tahoma"/>
                <a:cs typeface="Tahoma"/>
              </a:rPr>
              <a:t>trasparenza,</a:t>
            </a:r>
            <a:r>
              <a:rPr sz="2600" spc="2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in</a:t>
            </a:r>
            <a:r>
              <a:rPr sz="2600" spc="-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quest’ambito</a:t>
            </a:r>
            <a:r>
              <a:rPr sz="2600" spc="40" dirty="0">
                <a:latin typeface="Tahoma"/>
                <a:cs typeface="Tahoma"/>
              </a:rPr>
              <a:t> </a:t>
            </a:r>
            <a:r>
              <a:rPr sz="2600" spc="-5" dirty="0">
                <a:latin typeface="Tahoma"/>
                <a:cs typeface="Tahoma"/>
              </a:rPr>
              <a:t>è </a:t>
            </a:r>
            <a:r>
              <a:rPr sz="2600" spc="-10" dirty="0">
                <a:latin typeface="Tahoma"/>
                <a:cs typeface="Tahoma"/>
              </a:rPr>
              <a:t>inteso</a:t>
            </a:r>
            <a:r>
              <a:rPr sz="2600" spc="1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come </a:t>
            </a:r>
            <a:r>
              <a:rPr sz="2600" spc="-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possibilità</a:t>
            </a:r>
            <a:r>
              <a:rPr sz="2600" spc="6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per</a:t>
            </a:r>
            <a:r>
              <a:rPr sz="2600" dirty="0">
                <a:latin typeface="Tahoma"/>
                <a:cs typeface="Tahoma"/>
              </a:rPr>
              <a:t> </a:t>
            </a:r>
            <a:r>
              <a:rPr sz="2600" spc="-5" dirty="0">
                <a:latin typeface="Tahoma"/>
                <a:cs typeface="Tahoma"/>
              </a:rPr>
              <a:t>il</a:t>
            </a:r>
            <a:r>
              <a:rPr sz="2600" spc="2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cliente</a:t>
            </a:r>
            <a:r>
              <a:rPr sz="2600" spc="1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di</a:t>
            </a:r>
            <a:r>
              <a:rPr sz="2600" spc="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accedere</a:t>
            </a:r>
            <a:r>
              <a:rPr sz="2600" spc="20" dirty="0">
                <a:latin typeface="Tahoma"/>
                <a:cs typeface="Tahoma"/>
              </a:rPr>
              <a:t> </a:t>
            </a:r>
            <a:r>
              <a:rPr sz="2600" spc="-5" dirty="0">
                <a:latin typeface="Tahoma"/>
                <a:cs typeface="Tahoma"/>
              </a:rPr>
              <a:t>alle</a:t>
            </a:r>
            <a:r>
              <a:rPr sz="2600" spc="15" dirty="0">
                <a:latin typeface="Tahoma"/>
                <a:cs typeface="Tahoma"/>
              </a:rPr>
              <a:t> </a:t>
            </a:r>
            <a:r>
              <a:rPr sz="2600" spc="-15" dirty="0">
                <a:latin typeface="Tahoma"/>
                <a:cs typeface="Tahoma"/>
              </a:rPr>
              <a:t>informazioni</a:t>
            </a:r>
            <a:r>
              <a:rPr sz="2600" spc="30" dirty="0">
                <a:latin typeface="Tahoma"/>
                <a:cs typeface="Tahoma"/>
              </a:rPr>
              <a:t> </a:t>
            </a:r>
            <a:r>
              <a:rPr sz="2600" spc="-15" dirty="0">
                <a:latin typeface="Tahoma"/>
                <a:cs typeface="Tahoma"/>
              </a:rPr>
              <a:t>relative</a:t>
            </a:r>
            <a:r>
              <a:rPr sz="2600" spc="15" dirty="0">
                <a:latin typeface="Tahoma"/>
                <a:cs typeface="Tahoma"/>
              </a:rPr>
              <a:t> </a:t>
            </a:r>
            <a:r>
              <a:rPr sz="2600" spc="-5" dirty="0">
                <a:latin typeface="Tahoma"/>
                <a:cs typeface="Tahoma"/>
              </a:rPr>
              <a:t>alle </a:t>
            </a:r>
            <a:r>
              <a:rPr sz="2600" spc="-79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clausole</a:t>
            </a:r>
            <a:r>
              <a:rPr sz="2600" spc="30" dirty="0">
                <a:latin typeface="Tahoma"/>
                <a:cs typeface="Tahoma"/>
              </a:rPr>
              <a:t> </a:t>
            </a:r>
            <a:r>
              <a:rPr sz="2600" spc="-15" dirty="0">
                <a:latin typeface="Tahoma"/>
                <a:cs typeface="Tahoma"/>
              </a:rPr>
              <a:t>contrattuali</a:t>
            </a:r>
            <a:r>
              <a:rPr sz="2600" spc="4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che</a:t>
            </a:r>
            <a:r>
              <a:rPr sz="2600" spc="1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disciplinano</a:t>
            </a:r>
            <a:r>
              <a:rPr sz="2600" spc="5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le</a:t>
            </a:r>
            <a:r>
              <a:rPr sz="2600" spc="1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relazioni</a:t>
            </a:r>
            <a:r>
              <a:rPr sz="260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con</a:t>
            </a:r>
            <a:r>
              <a:rPr sz="260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le</a:t>
            </a:r>
            <a:r>
              <a:rPr sz="260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banche.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508" y="1433214"/>
            <a:ext cx="9434830" cy="66738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61315" marR="5080" indent="-349250">
              <a:lnSpc>
                <a:spcPts val="2340"/>
              </a:lnSpc>
              <a:spcBef>
                <a:spcPts val="509"/>
              </a:spcBef>
            </a:pPr>
            <a:r>
              <a:rPr sz="2150" b="0" spc="-15" dirty="0">
                <a:solidFill>
                  <a:srgbClr val="000000"/>
                </a:solidFill>
                <a:latin typeface="Tahoma"/>
                <a:cs typeface="Tahoma"/>
              </a:rPr>
              <a:t>Per</a:t>
            </a:r>
            <a:r>
              <a:rPr sz="2150" b="0" spc="19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150" b="0" spc="-5" dirty="0">
                <a:solidFill>
                  <a:srgbClr val="000000"/>
                </a:solidFill>
                <a:latin typeface="Tahoma"/>
                <a:cs typeface="Tahoma"/>
              </a:rPr>
              <a:t>garantire</a:t>
            </a:r>
            <a:r>
              <a:rPr sz="2150" b="0" spc="19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150" b="0" dirty="0">
                <a:solidFill>
                  <a:srgbClr val="000000"/>
                </a:solidFill>
                <a:latin typeface="Tahoma"/>
                <a:cs typeface="Tahoma"/>
              </a:rPr>
              <a:t>la</a:t>
            </a:r>
            <a:r>
              <a:rPr sz="2150" b="0" spc="204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250" b="0" i="1" spc="-50" dirty="0">
                <a:solidFill>
                  <a:srgbClr val="000000"/>
                </a:solidFill>
                <a:latin typeface="Tahoma"/>
                <a:cs typeface="Tahoma"/>
              </a:rPr>
              <a:t>trasparenza</a:t>
            </a:r>
            <a:r>
              <a:rPr sz="2250" b="0" i="1" spc="15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250" b="0" i="1" spc="-50" dirty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sz="2250" b="0" i="1" spc="16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250" b="0" i="1" spc="-40" dirty="0">
                <a:solidFill>
                  <a:srgbClr val="000000"/>
                </a:solidFill>
                <a:latin typeface="Tahoma"/>
                <a:cs typeface="Tahoma"/>
              </a:rPr>
              <a:t>la</a:t>
            </a:r>
            <a:r>
              <a:rPr sz="2250" b="0" i="1" spc="16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250" b="0" i="1" spc="-45" dirty="0">
                <a:solidFill>
                  <a:srgbClr val="000000"/>
                </a:solidFill>
                <a:latin typeface="Tahoma"/>
                <a:cs typeface="Tahoma"/>
              </a:rPr>
              <a:t>correttezza</a:t>
            </a:r>
            <a:r>
              <a:rPr sz="2250" b="0" i="1" spc="16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150" b="0" dirty="0">
                <a:solidFill>
                  <a:srgbClr val="000000"/>
                </a:solidFill>
                <a:latin typeface="Tahoma"/>
                <a:cs typeface="Tahoma"/>
              </a:rPr>
              <a:t>nei</a:t>
            </a:r>
            <a:r>
              <a:rPr sz="2150" b="0" spc="204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150" b="0" spc="-5" dirty="0">
                <a:solidFill>
                  <a:srgbClr val="000000"/>
                </a:solidFill>
                <a:latin typeface="Tahoma"/>
                <a:cs typeface="Tahoma"/>
              </a:rPr>
              <a:t>rapporti</a:t>
            </a:r>
            <a:r>
              <a:rPr sz="2150" b="0" spc="2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150" b="0" dirty="0">
                <a:solidFill>
                  <a:srgbClr val="000000"/>
                </a:solidFill>
                <a:latin typeface="Tahoma"/>
                <a:cs typeface="Tahoma"/>
              </a:rPr>
              <a:t>Banca/Cliente</a:t>
            </a:r>
            <a:r>
              <a:rPr sz="2150" b="0" spc="204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150" b="0" dirty="0">
                <a:solidFill>
                  <a:srgbClr val="000000"/>
                </a:solidFill>
                <a:latin typeface="Tahoma"/>
                <a:cs typeface="Tahoma"/>
              </a:rPr>
              <a:t>sono </a:t>
            </a:r>
            <a:r>
              <a:rPr sz="2150" b="0" spc="-65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150" b="0" spc="-5" dirty="0">
                <a:solidFill>
                  <a:srgbClr val="000000"/>
                </a:solidFill>
                <a:latin typeface="Tahoma"/>
                <a:cs typeface="Tahoma"/>
              </a:rPr>
              <a:t>state</a:t>
            </a:r>
            <a:r>
              <a:rPr sz="2150" b="0" spc="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150" b="0" dirty="0">
                <a:solidFill>
                  <a:srgbClr val="000000"/>
                </a:solidFill>
                <a:latin typeface="Tahoma"/>
                <a:cs typeface="Tahoma"/>
              </a:rPr>
              <a:t>emanate</a:t>
            </a:r>
            <a:r>
              <a:rPr sz="2150" b="0" spc="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150" b="0" spc="-5" dirty="0">
                <a:solidFill>
                  <a:srgbClr val="000000"/>
                </a:solidFill>
                <a:latin typeface="Tahoma"/>
                <a:cs typeface="Tahoma"/>
              </a:rPr>
              <a:t>specifiche</a:t>
            </a:r>
            <a:r>
              <a:rPr sz="2150" b="0" spc="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150" b="0" dirty="0">
                <a:solidFill>
                  <a:srgbClr val="000000"/>
                </a:solidFill>
                <a:latin typeface="Tahoma"/>
                <a:cs typeface="Tahoma"/>
              </a:rPr>
              <a:t>norme.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34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320941" y="2151378"/>
            <a:ext cx="9439910" cy="334010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365760" marR="5080" indent="-349250" algn="just">
              <a:lnSpc>
                <a:spcPct val="90500"/>
              </a:lnSpc>
              <a:spcBef>
                <a:spcPts val="355"/>
              </a:spcBef>
            </a:pPr>
            <a:r>
              <a:rPr sz="2150" spc="5" dirty="0">
                <a:latin typeface="Tahoma"/>
                <a:cs typeface="Tahoma"/>
              </a:rPr>
              <a:t>La materia è </a:t>
            </a:r>
            <a:r>
              <a:rPr sz="2150" dirty="0">
                <a:latin typeface="Tahoma"/>
                <a:cs typeface="Tahoma"/>
              </a:rPr>
              <a:t>normata nel </a:t>
            </a:r>
            <a:r>
              <a:rPr sz="2150" spc="-65" dirty="0">
                <a:latin typeface="Tahoma"/>
                <a:cs typeface="Tahoma"/>
              </a:rPr>
              <a:t>T.U.B </a:t>
            </a:r>
            <a:r>
              <a:rPr sz="2150" spc="5" dirty="0">
                <a:latin typeface="Tahoma"/>
                <a:cs typeface="Tahoma"/>
              </a:rPr>
              <a:t>– </a:t>
            </a:r>
            <a:r>
              <a:rPr sz="2150" dirty="0">
                <a:latin typeface="Tahoma"/>
                <a:cs typeface="Tahoma"/>
              </a:rPr>
              <a:t>la </a:t>
            </a:r>
            <a:r>
              <a:rPr sz="2150" spc="5" dirty="0">
                <a:latin typeface="Tahoma"/>
                <a:cs typeface="Tahoma"/>
              </a:rPr>
              <a:t>Banca d’Italia </a:t>
            </a:r>
            <a:r>
              <a:rPr sz="2150" dirty="0">
                <a:latin typeface="Tahoma"/>
                <a:cs typeface="Tahoma"/>
              </a:rPr>
              <a:t>con provvedimento del 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29/07/2009,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adottò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una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10" dirty="0">
                <a:latin typeface="Tahoma"/>
                <a:cs typeface="Tahoma"/>
              </a:rPr>
              <a:t>nuova</a:t>
            </a:r>
            <a:r>
              <a:rPr sz="2150" spc="-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disciplina,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sostituendo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la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previgente 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normativa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del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2003,</a:t>
            </a:r>
            <a:r>
              <a:rPr sz="2150" spc="-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successivamente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modificandola</a:t>
            </a:r>
            <a:r>
              <a:rPr sz="2150" spc="45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ed</a:t>
            </a:r>
            <a:r>
              <a:rPr sz="2150" spc="67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integrandola.</a:t>
            </a:r>
            <a:endParaRPr sz="2150">
              <a:latin typeface="Tahoma"/>
              <a:cs typeface="Tahoma"/>
            </a:endParaRPr>
          </a:p>
          <a:p>
            <a:pPr marL="365760" marR="448945" indent="-349250">
              <a:lnSpc>
                <a:spcPct val="80200"/>
              </a:lnSpc>
              <a:spcBef>
                <a:spcPts val="869"/>
              </a:spcBef>
            </a:pPr>
            <a:r>
              <a:rPr sz="2150" spc="5" dirty="0">
                <a:latin typeface="Tahoma"/>
                <a:cs typeface="Tahoma"/>
              </a:rPr>
              <a:t>La </a:t>
            </a:r>
            <a:r>
              <a:rPr sz="2150" spc="-5" dirty="0">
                <a:latin typeface="Tahoma"/>
                <a:cs typeface="Tahoma"/>
              </a:rPr>
              <a:t>disciplina</a:t>
            </a:r>
            <a:r>
              <a:rPr sz="2150" spc="3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sulla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trasparenza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è </a:t>
            </a:r>
            <a:r>
              <a:rPr sz="2150" spc="-5" dirty="0">
                <a:latin typeface="Tahoma"/>
                <a:cs typeface="Tahoma"/>
              </a:rPr>
              <a:t>stata</a:t>
            </a:r>
            <a:r>
              <a:rPr sz="2150" spc="3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aggiornata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per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semplificare</a:t>
            </a:r>
            <a:r>
              <a:rPr sz="2150" spc="4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le 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documentazione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e </a:t>
            </a:r>
            <a:r>
              <a:rPr sz="2150" spc="-10" dirty="0">
                <a:latin typeface="Tahoma"/>
                <a:cs typeface="Tahoma"/>
              </a:rPr>
              <a:t>favorire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la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comparabilità</a:t>
            </a:r>
            <a:r>
              <a:rPr sz="2150" spc="6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delle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informazioni,</a:t>
            </a:r>
            <a:r>
              <a:rPr sz="2150" spc="4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tutelare </a:t>
            </a:r>
            <a:r>
              <a:rPr sz="2150" dirty="0">
                <a:latin typeface="Tahoma"/>
                <a:cs typeface="Tahoma"/>
              </a:rPr>
              <a:t> maggiormente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il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cliente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e</a:t>
            </a:r>
            <a:r>
              <a:rPr sz="2150" dirty="0">
                <a:latin typeface="Tahoma"/>
                <a:cs typeface="Tahoma"/>
              </a:rPr>
              <a:t> tenere conto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degli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ultimi</a:t>
            </a:r>
            <a:r>
              <a:rPr sz="2150" spc="4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interventi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normativi.</a:t>
            </a:r>
            <a:endParaRPr sz="2150">
              <a:latin typeface="Tahoma"/>
              <a:cs typeface="Tahoma"/>
            </a:endParaRPr>
          </a:p>
          <a:p>
            <a:pPr marL="364490" indent="-352425">
              <a:lnSpc>
                <a:spcPct val="100000"/>
              </a:lnSpc>
              <a:spcBef>
                <a:spcPts val="360"/>
              </a:spcBef>
              <a:buChar char="-"/>
              <a:tabLst>
                <a:tab pos="364490" algn="l"/>
                <a:tab pos="365125" algn="l"/>
              </a:tabLst>
            </a:pPr>
            <a:r>
              <a:rPr sz="2150" spc="-5" dirty="0">
                <a:latin typeface="Tahoma"/>
                <a:cs typeface="Tahoma"/>
              </a:rPr>
              <a:t>Semplificazione</a:t>
            </a:r>
            <a:r>
              <a:rPr sz="2150" spc="5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della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documentazione</a:t>
            </a:r>
            <a:endParaRPr sz="2150">
              <a:latin typeface="Tahoma"/>
              <a:cs typeface="Tahoma"/>
            </a:endParaRPr>
          </a:p>
          <a:p>
            <a:pPr marL="364490" indent="-352425">
              <a:lnSpc>
                <a:spcPct val="100000"/>
              </a:lnSpc>
              <a:spcBef>
                <a:spcPts val="360"/>
              </a:spcBef>
              <a:buChar char="-"/>
              <a:tabLst>
                <a:tab pos="364490" algn="l"/>
                <a:tab pos="365125" algn="l"/>
              </a:tabLst>
            </a:pPr>
            <a:r>
              <a:rPr sz="2150" spc="-5" dirty="0">
                <a:latin typeface="Tahoma"/>
                <a:cs typeface="Tahoma"/>
              </a:rPr>
              <a:t>Comparabilità</a:t>
            </a:r>
            <a:r>
              <a:rPr sz="2150" spc="4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delle</a:t>
            </a:r>
            <a:r>
              <a:rPr sz="2150" spc="-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informazioni</a:t>
            </a:r>
            <a:endParaRPr sz="2150">
              <a:latin typeface="Tahoma"/>
              <a:cs typeface="Tahoma"/>
            </a:endParaRPr>
          </a:p>
          <a:p>
            <a:pPr marL="364490" indent="-352425">
              <a:lnSpc>
                <a:spcPct val="100000"/>
              </a:lnSpc>
              <a:spcBef>
                <a:spcPts val="360"/>
              </a:spcBef>
              <a:buChar char="-"/>
              <a:tabLst>
                <a:tab pos="364490" algn="l"/>
                <a:tab pos="365125" algn="l"/>
              </a:tabLst>
            </a:pPr>
            <a:r>
              <a:rPr sz="2150" spc="-5" dirty="0">
                <a:latin typeface="Tahoma"/>
                <a:cs typeface="Tahoma"/>
              </a:rPr>
              <a:t>Rafforzamento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della tutela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della clientela</a:t>
            </a:r>
            <a:endParaRPr sz="2150">
              <a:latin typeface="Tahoma"/>
              <a:cs typeface="Tahoma"/>
            </a:endParaRPr>
          </a:p>
          <a:p>
            <a:pPr marL="364490" indent="-352425">
              <a:lnSpc>
                <a:spcPct val="100000"/>
              </a:lnSpc>
              <a:spcBef>
                <a:spcPts val="360"/>
              </a:spcBef>
              <a:buChar char="-"/>
              <a:tabLst>
                <a:tab pos="363855" algn="l"/>
                <a:tab pos="365125" algn="l"/>
              </a:tabLst>
            </a:pPr>
            <a:r>
              <a:rPr sz="2150" dirty="0">
                <a:latin typeface="Tahoma"/>
                <a:cs typeface="Tahoma"/>
              </a:rPr>
              <a:t>Aggiornamento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della</a:t>
            </a:r>
            <a:r>
              <a:rPr sz="2150" spc="-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normativa</a:t>
            </a:r>
            <a:endParaRPr sz="21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0937" y="474980"/>
            <a:ext cx="5692775" cy="585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650" b="0" spc="5" dirty="0">
                <a:latin typeface="Tahoma"/>
                <a:cs typeface="Tahoma"/>
              </a:rPr>
              <a:t>Applicazione</a:t>
            </a:r>
            <a:r>
              <a:rPr sz="3650" b="0" spc="-15" dirty="0">
                <a:latin typeface="Tahoma"/>
                <a:cs typeface="Tahoma"/>
              </a:rPr>
              <a:t> </a:t>
            </a:r>
            <a:r>
              <a:rPr sz="3650" b="0" spc="5" dirty="0">
                <a:latin typeface="Tahoma"/>
                <a:cs typeface="Tahoma"/>
              </a:rPr>
              <a:t>della</a:t>
            </a:r>
            <a:r>
              <a:rPr sz="3650" b="0" spc="-5" dirty="0">
                <a:latin typeface="Tahoma"/>
                <a:cs typeface="Tahoma"/>
              </a:rPr>
              <a:t> </a:t>
            </a:r>
            <a:r>
              <a:rPr sz="3650" b="0" spc="5" dirty="0">
                <a:latin typeface="Tahoma"/>
                <a:cs typeface="Tahoma"/>
              </a:rPr>
              <a:t>disciplina</a:t>
            </a:r>
            <a:endParaRPr sz="365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35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24212" y="2286654"/>
            <a:ext cx="9434195" cy="23241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just">
              <a:lnSpc>
                <a:spcPts val="2390"/>
              </a:lnSpc>
              <a:spcBef>
                <a:spcPts val="130"/>
              </a:spcBef>
            </a:pPr>
            <a:r>
              <a:rPr sz="2150" dirty="0">
                <a:latin typeface="Tahoma"/>
                <a:cs typeface="Tahoma"/>
              </a:rPr>
              <a:t>Nell’ambito</a:t>
            </a:r>
            <a:r>
              <a:rPr sz="2150" spc="3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oggettivo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la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normativa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si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applica</a:t>
            </a:r>
            <a:r>
              <a:rPr sz="2150" spc="35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a</a:t>
            </a:r>
            <a:r>
              <a:rPr sz="2150" spc="-5" dirty="0">
                <a:latin typeface="Tahoma"/>
                <a:cs typeface="Tahoma"/>
              </a:rPr>
              <a:t> </a:t>
            </a:r>
            <a:r>
              <a:rPr sz="2250" i="1" spc="-45" dirty="0">
                <a:latin typeface="Tahoma"/>
                <a:cs typeface="Tahoma"/>
              </a:rPr>
              <a:t>tutte</a:t>
            </a:r>
            <a:r>
              <a:rPr sz="2250" i="1" spc="-5" dirty="0">
                <a:latin typeface="Tahoma"/>
                <a:cs typeface="Tahoma"/>
              </a:rPr>
              <a:t> </a:t>
            </a:r>
            <a:r>
              <a:rPr sz="2250" i="1" spc="-40" dirty="0">
                <a:latin typeface="Tahoma"/>
                <a:cs typeface="Tahoma"/>
              </a:rPr>
              <a:t>le</a:t>
            </a:r>
            <a:r>
              <a:rPr sz="2250" i="1" spc="-30" dirty="0">
                <a:latin typeface="Tahoma"/>
                <a:cs typeface="Tahoma"/>
              </a:rPr>
              <a:t> </a:t>
            </a:r>
            <a:r>
              <a:rPr sz="2250" i="1" spc="-50" dirty="0">
                <a:latin typeface="Tahoma"/>
                <a:cs typeface="Tahoma"/>
              </a:rPr>
              <a:t>operazioni</a:t>
            </a:r>
            <a:r>
              <a:rPr sz="2250" i="1" spc="-20" dirty="0">
                <a:latin typeface="Tahoma"/>
                <a:cs typeface="Tahoma"/>
              </a:rPr>
              <a:t> </a:t>
            </a:r>
            <a:r>
              <a:rPr sz="2250" i="1" spc="-50" dirty="0">
                <a:latin typeface="Tahoma"/>
                <a:cs typeface="Tahoma"/>
              </a:rPr>
              <a:t>e</a:t>
            </a:r>
            <a:r>
              <a:rPr sz="2250" i="1" spc="-25" dirty="0">
                <a:latin typeface="Tahoma"/>
                <a:cs typeface="Tahoma"/>
              </a:rPr>
              <a:t> </a:t>
            </a:r>
            <a:r>
              <a:rPr sz="2250" i="1" spc="-50" dirty="0">
                <a:latin typeface="Tahoma"/>
                <a:cs typeface="Tahoma"/>
              </a:rPr>
              <a:t>a</a:t>
            </a:r>
            <a:r>
              <a:rPr sz="2250" i="1" spc="-25" dirty="0">
                <a:latin typeface="Tahoma"/>
                <a:cs typeface="Tahoma"/>
              </a:rPr>
              <a:t> </a:t>
            </a:r>
            <a:r>
              <a:rPr sz="2250" i="1" spc="-40" dirty="0">
                <a:latin typeface="Tahoma"/>
                <a:cs typeface="Tahoma"/>
              </a:rPr>
              <a:t>tutti</a:t>
            </a:r>
            <a:r>
              <a:rPr sz="2250" i="1" spc="5" dirty="0">
                <a:latin typeface="Tahoma"/>
                <a:cs typeface="Tahoma"/>
              </a:rPr>
              <a:t> </a:t>
            </a:r>
            <a:r>
              <a:rPr sz="2250" i="1" spc="-25" dirty="0">
                <a:latin typeface="Tahoma"/>
                <a:cs typeface="Tahoma"/>
              </a:rPr>
              <a:t>i</a:t>
            </a:r>
            <a:endParaRPr sz="2250" dirty="0">
              <a:latin typeface="Tahoma"/>
              <a:cs typeface="Tahoma"/>
            </a:endParaRPr>
          </a:p>
          <a:p>
            <a:pPr marL="12700" marR="487045" algn="just">
              <a:lnSpc>
                <a:spcPct val="78300"/>
              </a:lnSpc>
              <a:spcBef>
                <a:spcPts val="275"/>
              </a:spcBef>
              <a:tabLst>
                <a:tab pos="4991735" algn="l"/>
              </a:tabLst>
            </a:pPr>
            <a:r>
              <a:rPr sz="2250" i="1" spc="-40" dirty="0">
                <a:latin typeface="Tahoma"/>
                <a:cs typeface="Tahoma"/>
              </a:rPr>
              <a:t>servizi</a:t>
            </a:r>
            <a:r>
              <a:rPr sz="2250" i="1" spc="-15" dirty="0">
                <a:latin typeface="Tahoma"/>
                <a:cs typeface="Tahoma"/>
              </a:rPr>
              <a:t> </a:t>
            </a:r>
            <a:r>
              <a:rPr sz="2250" i="1" spc="-50" dirty="0">
                <a:latin typeface="Tahoma"/>
                <a:cs typeface="Tahoma"/>
              </a:rPr>
              <a:t>aventi</a:t>
            </a:r>
            <a:r>
              <a:rPr sz="2250" i="1" spc="-15" dirty="0">
                <a:latin typeface="Tahoma"/>
                <a:cs typeface="Tahoma"/>
              </a:rPr>
              <a:t> </a:t>
            </a:r>
            <a:r>
              <a:rPr sz="2250" i="1" spc="-55" dirty="0">
                <a:latin typeface="Tahoma"/>
                <a:cs typeface="Tahoma"/>
              </a:rPr>
              <a:t>natura</a:t>
            </a:r>
            <a:r>
              <a:rPr sz="2250" i="1" spc="5" dirty="0">
                <a:latin typeface="Tahoma"/>
                <a:cs typeface="Tahoma"/>
              </a:rPr>
              <a:t> </a:t>
            </a:r>
            <a:r>
              <a:rPr sz="2250" i="1" spc="-50" dirty="0">
                <a:latin typeface="Tahoma"/>
                <a:cs typeface="Tahoma"/>
              </a:rPr>
              <a:t>bancaria</a:t>
            </a:r>
            <a:r>
              <a:rPr sz="2250" i="1" spc="10" dirty="0">
                <a:latin typeface="Tahoma"/>
                <a:cs typeface="Tahoma"/>
              </a:rPr>
              <a:t> </a:t>
            </a:r>
            <a:r>
              <a:rPr sz="2250" i="1" spc="-50" dirty="0">
                <a:latin typeface="Tahoma"/>
                <a:cs typeface="Tahoma"/>
              </a:rPr>
              <a:t>e</a:t>
            </a:r>
            <a:r>
              <a:rPr sz="2250" i="1" spc="-35" dirty="0">
                <a:latin typeface="Tahoma"/>
                <a:cs typeface="Tahoma"/>
              </a:rPr>
              <a:t> </a:t>
            </a:r>
            <a:r>
              <a:rPr sz="2250" i="1" spc="-45" dirty="0">
                <a:latin typeface="Tahoma"/>
                <a:cs typeface="Tahoma"/>
              </a:rPr>
              <a:t>finanziaria</a:t>
            </a:r>
            <a:r>
              <a:rPr sz="2250" i="1" spc="30" dirty="0">
                <a:latin typeface="Tahoma"/>
                <a:cs typeface="Tahoma"/>
              </a:rPr>
              <a:t> </a:t>
            </a:r>
            <a:r>
              <a:rPr sz="2250" i="1" spc="-50" dirty="0">
                <a:latin typeface="Tahoma"/>
                <a:cs typeface="Tahoma"/>
              </a:rPr>
              <a:t>offerta</a:t>
            </a:r>
            <a:r>
              <a:rPr sz="2250" i="1" spc="-5" dirty="0">
                <a:latin typeface="Tahoma"/>
                <a:cs typeface="Tahoma"/>
              </a:rPr>
              <a:t> </a:t>
            </a:r>
            <a:r>
              <a:rPr sz="2250" i="1" spc="-45" dirty="0">
                <a:latin typeface="Tahoma"/>
                <a:cs typeface="Tahoma"/>
              </a:rPr>
              <a:t>dagli</a:t>
            </a:r>
            <a:r>
              <a:rPr sz="2250" i="1" spc="-5" dirty="0">
                <a:latin typeface="Tahoma"/>
                <a:cs typeface="Tahoma"/>
              </a:rPr>
              <a:t> </a:t>
            </a:r>
            <a:r>
              <a:rPr sz="2250" i="1" spc="-45" dirty="0">
                <a:latin typeface="Tahoma"/>
                <a:cs typeface="Tahoma"/>
              </a:rPr>
              <a:t>intermediari,</a:t>
            </a:r>
            <a:r>
              <a:rPr sz="2250" i="1" spc="-5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e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dal </a:t>
            </a:r>
            <a:r>
              <a:rPr sz="2150" spc="-660" dirty="0">
                <a:latin typeface="Tahoma"/>
                <a:cs typeface="Tahoma"/>
              </a:rPr>
              <a:t> </a:t>
            </a:r>
            <a:r>
              <a:rPr sz="2150" spc="-10" dirty="0">
                <a:latin typeface="Tahoma"/>
                <a:cs typeface="Tahoma"/>
              </a:rPr>
              <a:t>febbraio</a:t>
            </a:r>
            <a:r>
              <a:rPr sz="2150" spc="4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2011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le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disposizioni</a:t>
            </a:r>
            <a:r>
              <a:rPr sz="2150" spc="4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riguardano</a:t>
            </a:r>
            <a:r>
              <a:rPr sz="2150" spc="-5" dirty="0">
                <a:latin typeface="Times New Roman"/>
                <a:cs typeface="Times New Roman"/>
              </a:rPr>
              <a:t>	</a:t>
            </a:r>
            <a:r>
              <a:rPr sz="2150" dirty="0">
                <a:latin typeface="Tahoma"/>
                <a:cs typeface="Tahoma"/>
              </a:rPr>
              <a:t>anche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i</a:t>
            </a:r>
            <a:r>
              <a:rPr sz="2150" spc="-25" dirty="0">
                <a:latin typeface="Tahoma"/>
                <a:cs typeface="Tahoma"/>
              </a:rPr>
              <a:t> </a:t>
            </a:r>
            <a:r>
              <a:rPr sz="2250" i="1" spc="-50" dirty="0">
                <a:latin typeface="Tahoma"/>
                <a:cs typeface="Tahoma"/>
              </a:rPr>
              <a:t>contratti</a:t>
            </a:r>
            <a:r>
              <a:rPr sz="2250" i="1" spc="10" dirty="0">
                <a:latin typeface="Tahoma"/>
                <a:cs typeface="Tahoma"/>
              </a:rPr>
              <a:t> </a:t>
            </a:r>
            <a:r>
              <a:rPr sz="2250" i="1" spc="-45" dirty="0">
                <a:latin typeface="Tahoma"/>
                <a:cs typeface="Tahoma"/>
              </a:rPr>
              <a:t>di</a:t>
            </a:r>
            <a:r>
              <a:rPr sz="2250" i="1" spc="-25" dirty="0">
                <a:latin typeface="Tahoma"/>
                <a:cs typeface="Tahoma"/>
              </a:rPr>
              <a:t> </a:t>
            </a:r>
            <a:r>
              <a:rPr sz="2250" i="1" spc="-45" dirty="0">
                <a:latin typeface="Tahoma"/>
                <a:cs typeface="Tahoma"/>
              </a:rPr>
              <a:t>credito</a:t>
            </a:r>
            <a:r>
              <a:rPr sz="2250" i="1" spc="-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ai </a:t>
            </a:r>
            <a:r>
              <a:rPr sz="2150" dirty="0">
                <a:latin typeface="Tahoma"/>
                <a:cs typeface="Tahoma"/>
              </a:rPr>
              <a:t> consumatori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(contenute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nel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Codice del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Consumo)</a:t>
            </a:r>
          </a:p>
          <a:p>
            <a:pPr marL="12700" marR="5080" algn="just">
              <a:lnSpc>
                <a:spcPts val="2080"/>
              </a:lnSpc>
              <a:spcBef>
                <a:spcPts val="835"/>
              </a:spcBef>
            </a:pPr>
            <a:r>
              <a:rPr sz="2150" spc="5" dirty="0">
                <a:latin typeface="Tahoma"/>
                <a:cs typeface="Tahoma"/>
              </a:rPr>
              <a:t>Le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regole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si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affiancano</a:t>
            </a:r>
            <a:r>
              <a:rPr sz="2150" spc="4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a </a:t>
            </a:r>
            <a:r>
              <a:rPr sz="2150" dirty="0">
                <a:latin typeface="Tahoma"/>
                <a:cs typeface="Tahoma"/>
              </a:rPr>
              <a:t>quelle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previste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da </a:t>
            </a:r>
            <a:r>
              <a:rPr sz="2150" spc="-5" dirty="0">
                <a:latin typeface="Tahoma"/>
                <a:cs typeface="Tahoma"/>
              </a:rPr>
              <a:t>altri</a:t>
            </a:r>
            <a:r>
              <a:rPr sz="2150" spc="4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comparti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in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materia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 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trasparenza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e </a:t>
            </a:r>
            <a:r>
              <a:rPr sz="2150" spc="-5" dirty="0">
                <a:latin typeface="Tahoma"/>
                <a:cs typeface="Tahoma"/>
              </a:rPr>
              <a:t>correttezza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nei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confronti</a:t>
            </a:r>
            <a:r>
              <a:rPr sz="2150" spc="5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della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clientela,</a:t>
            </a:r>
            <a:r>
              <a:rPr sz="2150" spc="4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quali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ad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esempio quelle </a:t>
            </a:r>
            <a:r>
              <a:rPr sz="2150" spc="-66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relative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all’offerta</a:t>
            </a:r>
            <a:r>
              <a:rPr sz="2150" spc="3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servizi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investimento,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disciplinata</a:t>
            </a:r>
            <a:r>
              <a:rPr sz="2150" spc="6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dal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80" dirty="0">
                <a:latin typeface="Tahoma"/>
                <a:cs typeface="Tahoma"/>
              </a:rPr>
              <a:t>T.U.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della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Finanza </a:t>
            </a:r>
            <a:r>
              <a:rPr sz="2150" spc="5" dirty="0">
                <a:latin typeface="Tahoma"/>
                <a:cs typeface="Tahoma"/>
              </a:rPr>
              <a:t> o</a:t>
            </a:r>
            <a:r>
              <a:rPr sz="2150" spc="-5" dirty="0">
                <a:latin typeface="Tahoma"/>
                <a:cs typeface="Tahoma"/>
              </a:rPr>
              <a:t> di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prodotti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assicurativi</a:t>
            </a:r>
            <a:endParaRPr sz="215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1487" y="476504"/>
            <a:ext cx="3734435" cy="585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650" b="0" spc="5" dirty="0">
                <a:latin typeface="Tahoma"/>
                <a:cs typeface="Tahoma"/>
              </a:rPr>
              <a:t>Ambito</a:t>
            </a:r>
            <a:r>
              <a:rPr sz="3650" b="0" spc="-60" dirty="0">
                <a:latin typeface="Tahoma"/>
                <a:cs typeface="Tahoma"/>
              </a:rPr>
              <a:t> </a:t>
            </a:r>
            <a:r>
              <a:rPr sz="3650" b="0" dirty="0">
                <a:latin typeface="Tahoma"/>
                <a:cs typeface="Tahoma"/>
              </a:rPr>
              <a:t>soggettivo</a:t>
            </a:r>
            <a:endParaRPr sz="365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36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828428" y="2753358"/>
            <a:ext cx="9243695" cy="23393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2435"/>
              </a:lnSpc>
              <a:spcBef>
                <a:spcPts val="110"/>
              </a:spcBef>
            </a:pPr>
            <a:r>
              <a:rPr sz="2150" spc="-5" dirty="0">
                <a:latin typeface="Tahoma"/>
                <a:cs typeface="Tahoma"/>
              </a:rPr>
              <a:t>In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ambito</a:t>
            </a:r>
            <a:r>
              <a:rPr sz="2150" spc="3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soggettivo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le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disposizioni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sulla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trasparenza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vengono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applicate:</a:t>
            </a:r>
            <a:endParaRPr sz="2150">
              <a:latin typeface="Tahoma"/>
              <a:cs typeface="Tahoma"/>
            </a:endParaRPr>
          </a:p>
          <a:p>
            <a:pPr marL="605155" indent="-288925">
              <a:lnSpc>
                <a:spcPts val="2290"/>
              </a:lnSpc>
              <a:buChar char="-"/>
              <a:tabLst>
                <a:tab pos="605155" algn="l"/>
                <a:tab pos="605790" algn="l"/>
              </a:tabLst>
            </a:pPr>
            <a:r>
              <a:rPr sz="2150" spc="5" dirty="0">
                <a:latin typeface="Tahoma"/>
                <a:cs typeface="Tahoma"/>
              </a:rPr>
              <a:t>Le </a:t>
            </a:r>
            <a:r>
              <a:rPr sz="2150" spc="-5" dirty="0">
                <a:latin typeface="Tahoma"/>
                <a:cs typeface="Tahoma"/>
              </a:rPr>
              <a:t>banche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autorizzate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in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Italia</a:t>
            </a:r>
            <a:r>
              <a:rPr sz="2150" spc="45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e </a:t>
            </a:r>
            <a:r>
              <a:rPr sz="2150" dirty="0">
                <a:latin typeface="Tahoma"/>
                <a:cs typeface="Tahoma"/>
              </a:rPr>
              <a:t>le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banche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comunitarie</a:t>
            </a:r>
            <a:endParaRPr sz="2150">
              <a:latin typeface="Tahoma"/>
              <a:cs typeface="Tahoma"/>
            </a:endParaRPr>
          </a:p>
          <a:p>
            <a:pPr marL="605155" indent="-288925">
              <a:lnSpc>
                <a:spcPts val="2185"/>
              </a:lnSpc>
              <a:buChar char="-"/>
              <a:tabLst>
                <a:tab pos="605155" algn="l"/>
                <a:tab pos="605790" algn="l"/>
                <a:tab pos="2512060" algn="l"/>
                <a:tab pos="3754120" algn="l"/>
                <a:tab pos="4624070" algn="l"/>
                <a:tab pos="5884545" algn="l"/>
                <a:tab pos="7070090" algn="l"/>
                <a:tab pos="8089265" algn="l"/>
                <a:tab pos="8811895" algn="l"/>
              </a:tabLst>
            </a:pPr>
            <a:r>
              <a:rPr sz="2150" spc="-5" dirty="0">
                <a:latin typeface="Tahoma"/>
                <a:cs typeface="Tahoma"/>
              </a:rPr>
              <a:t>Gl</a:t>
            </a:r>
            <a:r>
              <a:rPr sz="2150" spc="45" dirty="0">
                <a:latin typeface="Tahoma"/>
                <a:cs typeface="Tahoma"/>
              </a:rPr>
              <a:t>’</a:t>
            </a:r>
            <a:r>
              <a:rPr sz="2150" spc="10" dirty="0">
                <a:latin typeface="Tahoma"/>
                <a:cs typeface="Tahoma"/>
              </a:rPr>
              <a:t>i</a:t>
            </a:r>
            <a:r>
              <a:rPr sz="2150" spc="-5" dirty="0">
                <a:latin typeface="Tahoma"/>
                <a:cs typeface="Tahoma"/>
              </a:rPr>
              <a:t>nt</a:t>
            </a:r>
            <a:r>
              <a:rPr sz="2150" dirty="0">
                <a:latin typeface="Tahoma"/>
                <a:cs typeface="Tahoma"/>
              </a:rPr>
              <a:t>erm</a:t>
            </a:r>
            <a:r>
              <a:rPr sz="2150" spc="5" dirty="0">
                <a:latin typeface="Tahoma"/>
                <a:cs typeface="Tahoma"/>
              </a:rPr>
              <a:t>e</a:t>
            </a:r>
            <a:r>
              <a:rPr sz="2150" spc="-5" dirty="0">
                <a:latin typeface="Tahoma"/>
                <a:cs typeface="Tahoma"/>
              </a:rPr>
              <a:t>d</a:t>
            </a:r>
            <a:r>
              <a:rPr sz="2150" spc="10" dirty="0">
                <a:latin typeface="Tahoma"/>
                <a:cs typeface="Tahoma"/>
              </a:rPr>
              <a:t>i</a:t>
            </a:r>
            <a:r>
              <a:rPr sz="2150" spc="-5" dirty="0">
                <a:latin typeface="Tahoma"/>
                <a:cs typeface="Tahoma"/>
              </a:rPr>
              <a:t>a</a:t>
            </a:r>
            <a:r>
              <a:rPr sz="2150" dirty="0">
                <a:latin typeface="Tahoma"/>
                <a:cs typeface="Tahoma"/>
              </a:rPr>
              <a:t>ri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spc="-5" dirty="0">
                <a:latin typeface="Tahoma"/>
                <a:cs typeface="Tahoma"/>
              </a:rPr>
              <a:t>fi</a:t>
            </a:r>
            <a:r>
              <a:rPr sz="2150" spc="10" dirty="0">
                <a:latin typeface="Tahoma"/>
                <a:cs typeface="Tahoma"/>
              </a:rPr>
              <a:t>n</a:t>
            </a:r>
            <a:r>
              <a:rPr sz="2150" spc="-5" dirty="0">
                <a:latin typeface="Tahoma"/>
                <a:cs typeface="Tahoma"/>
              </a:rPr>
              <a:t>a</a:t>
            </a:r>
            <a:r>
              <a:rPr sz="2150" dirty="0">
                <a:latin typeface="Tahoma"/>
                <a:cs typeface="Tahoma"/>
              </a:rPr>
              <a:t>n</a:t>
            </a:r>
            <a:r>
              <a:rPr sz="2150" spc="10" dirty="0">
                <a:latin typeface="Tahoma"/>
                <a:cs typeface="Tahoma"/>
              </a:rPr>
              <a:t>z</a:t>
            </a:r>
            <a:r>
              <a:rPr sz="2150" spc="-5" dirty="0">
                <a:latin typeface="Tahoma"/>
                <a:cs typeface="Tahoma"/>
              </a:rPr>
              <a:t>ia</a:t>
            </a:r>
            <a:r>
              <a:rPr sz="2150" spc="10" dirty="0">
                <a:latin typeface="Tahoma"/>
                <a:cs typeface="Tahoma"/>
              </a:rPr>
              <a:t>r</a:t>
            </a:r>
            <a:r>
              <a:rPr sz="2150" dirty="0">
                <a:latin typeface="Tahoma"/>
                <a:cs typeface="Tahoma"/>
              </a:rPr>
              <a:t>i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spc="-5" dirty="0">
                <a:latin typeface="Tahoma"/>
                <a:cs typeface="Tahoma"/>
              </a:rPr>
              <a:t>isc</a:t>
            </a:r>
            <a:r>
              <a:rPr sz="2150" spc="10" dirty="0">
                <a:latin typeface="Tahoma"/>
                <a:cs typeface="Tahoma"/>
              </a:rPr>
              <a:t>r</a:t>
            </a:r>
            <a:r>
              <a:rPr sz="2150" spc="-5" dirty="0">
                <a:latin typeface="Tahoma"/>
                <a:cs typeface="Tahoma"/>
              </a:rPr>
              <a:t>it</a:t>
            </a:r>
            <a:r>
              <a:rPr sz="2150" spc="5" dirty="0">
                <a:latin typeface="Tahoma"/>
                <a:cs typeface="Tahoma"/>
              </a:rPr>
              <a:t>t</a:t>
            </a:r>
            <a:r>
              <a:rPr sz="2150" dirty="0">
                <a:latin typeface="Tahoma"/>
                <a:cs typeface="Tahoma"/>
              </a:rPr>
              <a:t>i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spc="-5" dirty="0">
                <a:latin typeface="Tahoma"/>
                <a:cs typeface="Tahoma"/>
              </a:rPr>
              <a:t>a</a:t>
            </a:r>
            <a:r>
              <a:rPr sz="2150" spc="20" dirty="0">
                <a:latin typeface="Tahoma"/>
                <a:cs typeface="Tahoma"/>
              </a:rPr>
              <a:t>l</a:t>
            </a:r>
            <a:r>
              <a:rPr sz="2150" spc="-5" dirty="0">
                <a:latin typeface="Tahoma"/>
                <a:cs typeface="Tahoma"/>
              </a:rPr>
              <a:t>l</a:t>
            </a:r>
            <a:r>
              <a:rPr sz="2150" dirty="0">
                <a:latin typeface="Tahoma"/>
                <a:cs typeface="Tahoma"/>
              </a:rPr>
              <a:t>’e</a:t>
            </a:r>
            <a:r>
              <a:rPr sz="2150" spc="10" dirty="0">
                <a:latin typeface="Tahoma"/>
                <a:cs typeface="Tahoma"/>
              </a:rPr>
              <a:t>l</a:t>
            </a:r>
            <a:r>
              <a:rPr sz="2150" spc="5" dirty="0">
                <a:latin typeface="Tahoma"/>
                <a:cs typeface="Tahoma"/>
              </a:rPr>
              <a:t>e</a:t>
            </a:r>
            <a:r>
              <a:rPr sz="2150" dirty="0">
                <a:latin typeface="Tahoma"/>
                <a:cs typeface="Tahoma"/>
              </a:rPr>
              <a:t>nc</a:t>
            </a:r>
            <a:r>
              <a:rPr sz="2150" spc="5" dirty="0">
                <a:latin typeface="Tahoma"/>
                <a:cs typeface="Tahoma"/>
              </a:rPr>
              <a:t>o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spc="-5" dirty="0">
                <a:latin typeface="Tahoma"/>
                <a:cs typeface="Tahoma"/>
              </a:rPr>
              <a:t>g</a:t>
            </a:r>
            <a:r>
              <a:rPr sz="2150" spc="5" dirty="0">
                <a:latin typeface="Tahoma"/>
                <a:cs typeface="Tahoma"/>
              </a:rPr>
              <a:t>e</a:t>
            </a:r>
            <a:r>
              <a:rPr sz="2150" dirty="0">
                <a:latin typeface="Tahoma"/>
                <a:cs typeface="Tahoma"/>
              </a:rPr>
              <a:t>n</a:t>
            </a:r>
            <a:r>
              <a:rPr sz="2150" spc="5" dirty="0">
                <a:latin typeface="Tahoma"/>
                <a:cs typeface="Tahoma"/>
              </a:rPr>
              <a:t>e</a:t>
            </a:r>
            <a:r>
              <a:rPr sz="2150" spc="-40" dirty="0">
                <a:latin typeface="Tahoma"/>
                <a:cs typeface="Tahoma"/>
              </a:rPr>
              <a:t>r</a:t>
            </a:r>
            <a:r>
              <a:rPr sz="2150" spc="-15" dirty="0">
                <a:latin typeface="Tahoma"/>
                <a:cs typeface="Tahoma"/>
              </a:rPr>
              <a:t>a</a:t>
            </a:r>
            <a:r>
              <a:rPr sz="2150" spc="-5" dirty="0">
                <a:latin typeface="Tahoma"/>
                <a:cs typeface="Tahoma"/>
              </a:rPr>
              <a:t>l</a:t>
            </a:r>
            <a:r>
              <a:rPr sz="2150" spc="5" dirty="0">
                <a:latin typeface="Tahoma"/>
                <a:cs typeface="Tahoma"/>
              </a:rPr>
              <a:t>e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spc="-5" dirty="0">
                <a:latin typeface="Tahoma"/>
                <a:cs typeface="Tahoma"/>
              </a:rPr>
              <a:t>p</a:t>
            </a:r>
            <a:r>
              <a:rPr sz="2150" spc="-15" dirty="0">
                <a:latin typeface="Tahoma"/>
                <a:cs typeface="Tahoma"/>
              </a:rPr>
              <a:t>r</a:t>
            </a:r>
            <a:r>
              <a:rPr sz="2150" spc="5" dirty="0">
                <a:latin typeface="Tahoma"/>
                <a:cs typeface="Tahoma"/>
              </a:rPr>
              <a:t>ev</a:t>
            </a:r>
            <a:r>
              <a:rPr sz="2150" spc="-5" dirty="0">
                <a:latin typeface="Tahoma"/>
                <a:cs typeface="Tahoma"/>
              </a:rPr>
              <a:t>is</a:t>
            </a:r>
            <a:r>
              <a:rPr sz="2150" spc="5" dirty="0">
                <a:latin typeface="Tahoma"/>
                <a:cs typeface="Tahoma"/>
              </a:rPr>
              <a:t>t</a:t>
            </a:r>
            <a:r>
              <a:rPr sz="2150" dirty="0">
                <a:latin typeface="Tahoma"/>
                <a:cs typeface="Tahoma"/>
              </a:rPr>
              <a:t>i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spc="10" dirty="0">
                <a:latin typeface="Tahoma"/>
                <a:cs typeface="Tahoma"/>
              </a:rPr>
              <a:t>d</a:t>
            </a:r>
            <a:r>
              <a:rPr sz="2150" spc="-5" dirty="0">
                <a:latin typeface="Tahoma"/>
                <a:cs typeface="Tahoma"/>
              </a:rPr>
              <a:t>ag</a:t>
            </a:r>
            <a:r>
              <a:rPr sz="2150" spc="10" dirty="0">
                <a:latin typeface="Tahoma"/>
                <a:cs typeface="Tahoma"/>
              </a:rPr>
              <a:t>l</a:t>
            </a:r>
            <a:r>
              <a:rPr sz="2150" dirty="0">
                <a:latin typeface="Tahoma"/>
                <a:cs typeface="Tahoma"/>
              </a:rPr>
              <a:t>i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spc="10" dirty="0">
                <a:latin typeface="Tahoma"/>
                <a:cs typeface="Tahoma"/>
              </a:rPr>
              <a:t>a</a:t>
            </a:r>
            <a:r>
              <a:rPr sz="2150" dirty="0">
                <a:latin typeface="Tahoma"/>
                <a:cs typeface="Tahoma"/>
              </a:rPr>
              <a:t>r</a:t>
            </a:r>
            <a:r>
              <a:rPr sz="2150" spc="-5" dirty="0">
                <a:latin typeface="Tahoma"/>
                <a:cs typeface="Tahoma"/>
              </a:rPr>
              <a:t>t</a:t>
            </a:r>
            <a:r>
              <a:rPr sz="2150" dirty="0">
                <a:latin typeface="Tahoma"/>
                <a:cs typeface="Tahoma"/>
              </a:rPr>
              <a:t>.</a:t>
            </a:r>
            <a:endParaRPr sz="2150">
              <a:latin typeface="Tahoma"/>
              <a:cs typeface="Tahoma"/>
            </a:endParaRPr>
          </a:p>
          <a:p>
            <a:pPr marL="605155">
              <a:lnSpc>
                <a:spcPts val="2180"/>
              </a:lnSpc>
            </a:pPr>
            <a:r>
              <a:rPr sz="2150" dirty="0">
                <a:latin typeface="Tahoma"/>
                <a:cs typeface="Tahoma"/>
              </a:rPr>
              <a:t>106</a:t>
            </a:r>
            <a:r>
              <a:rPr sz="2150" spc="-2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e</a:t>
            </a:r>
            <a:r>
              <a:rPr sz="2150" spc="-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107</a:t>
            </a:r>
            <a:r>
              <a:rPr sz="2150" spc="-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del</a:t>
            </a:r>
            <a:r>
              <a:rPr sz="2150" spc="-2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TUB</a:t>
            </a:r>
            <a:endParaRPr sz="2150">
              <a:latin typeface="Tahoma"/>
              <a:cs typeface="Tahoma"/>
            </a:endParaRPr>
          </a:p>
          <a:p>
            <a:pPr marL="605155" indent="-288925">
              <a:lnSpc>
                <a:spcPts val="2285"/>
              </a:lnSpc>
              <a:buChar char="-"/>
              <a:tabLst>
                <a:tab pos="605155" algn="l"/>
                <a:tab pos="605790" algn="l"/>
                <a:tab pos="5241925" algn="l"/>
              </a:tabLst>
            </a:pPr>
            <a:r>
              <a:rPr sz="2150" dirty="0">
                <a:latin typeface="Tahoma"/>
                <a:cs typeface="Tahoma"/>
              </a:rPr>
              <a:t>Ai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confidi</a:t>
            </a:r>
            <a:r>
              <a:rPr sz="2150" spc="4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iscritti</a:t>
            </a:r>
            <a:r>
              <a:rPr sz="2150" spc="6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negli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elenchi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previsti</a:t>
            </a:r>
            <a:r>
              <a:rPr sz="2150" spc="-5" dirty="0">
                <a:latin typeface="Times New Roman"/>
                <a:cs typeface="Times New Roman"/>
              </a:rPr>
              <a:t>	</a:t>
            </a:r>
            <a:r>
              <a:rPr sz="2150" spc="-5" dirty="0">
                <a:latin typeface="Tahoma"/>
                <a:cs typeface="Tahoma"/>
              </a:rPr>
              <a:t>dagli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arti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106</a:t>
            </a:r>
            <a:r>
              <a:rPr sz="2150" spc="-1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e</a:t>
            </a:r>
            <a:r>
              <a:rPr sz="2150" spc="-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107</a:t>
            </a:r>
            <a:r>
              <a:rPr sz="2150" spc="-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del</a:t>
            </a:r>
            <a:r>
              <a:rPr sz="2150" spc="-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TUB</a:t>
            </a:r>
            <a:endParaRPr sz="2150">
              <a:latin typeface="Tahoma"/>
              <a:cs typeface="Tahoma"/>
            </a:endParaRPr>
          </a:p>
          <a:p>
            <a:pPr marL="605155" marR="5715" indent="-288290">
              <a:lnSpc>
                <a:spcPts val="2080"/>
              </a:lnSpc>
              <a:spcBef>
                <a:spcPts val="340"/>
              </a:spcBef>
              <a:buChar char="-"/>
              <a:tabLst>
                <a:tab pos="605155" algn="l"/>
                <a:tab pos="605790" algn="l"/>
                <a:tab pos="1278890" algn="l"/>
                <a:tab pos="2254250" algn="l"/>
                <a:tab pos="2700020" algn="l"/>
                <a:tab pos="3842385" algn="l"/>
                <a:tab pos="5342255" algn="l"/>
                <a:tab pos="6322060" algn="l"/>
                <a:tab pos="7797165" algn="l"/>
                <a:tab pos="8244840" algn="l"/>
                <a:tab pos="9084945" algn="l"/>
              </a:tabLst>
            </a:pPr>
            <a:r>
              <a:rPr sz="2150" spc="5" dirty="0">
                <a:latin typeface="Tahoma"/>
                <a:cs typeface="Tahoma"/>
              </a:rPr>
              <a:t>A</a:t>
            </a:r>
            <a:r>
              <a:rPr sz="2150" spc="-5" dirty="0">
                <a:latin typeface="Tahoma"/>
                <a:cs typeface="Tahoma"/>
              </a:rPr>
              <a:t>gl</a:t>
            </a:r>
            <a:r>
              <a:rPr sz="2150" dirty="0">
                <a:latin typeface="Tahoma"/>
                <a:cs typeface="Tahoma"/>
              </a:rPr>
              <a:t>i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spc="-5" dirty="0">
                <a:latin typeface="Tahoma"/>
                <a:cs typeface="Tahoma"/>
              </a:rPr>
              <a:t>i</a:t>
            </a:r>
            <a:r>
              <a:rPr sz="2150" spc="5" dirty="0">
                <a:latin typeface="Tahoma"/>
                <a:cs typeface="Tahoma"/>
              </a:rPr>
              <a:t>s</a:t>
            </a:r>
            <a:r>
              <a:rPr sz="2150" spc="-5" dirty="0">
                <a:latin typeface="Tahoma"/>
                <a:cs typeface="Tahoma"/>
              </a:rPr>
              <a:t>t</a:t>
            </a:r>
            <a:r>
              <a:rPr sz="2150" spc="10" dirty="0">
                <a:latin typeface="Tahoma"/>
                <a:cs typeface="Tahoma"/>
              </a:rPr>
              <a:t>i</a:t>
            </a:r>
            <a:r>
              <a:rPr sz="2150" spc="-5" dirty="0">
                <a:latin typeface="Tahoma"/>
                <a:cs typeface="Tahoma"/>
              </a:rPr>
              <a:t>t</a:t>
            </a:r>
            <a:r>
              <a:rPr sz="2150" spc="5" dirty="0">
                <a:latin typeface="Tahoma"/>
                <a:cs typeface="Tahoma"/>
              </a:rPr>
              <a:t>ut</a:t>
            </a:r>
            <a:r>
              <a:rPr sz="2150" dirty="0">
                <a:latin typeface="Tahoma"/>
                <a:cs typeface="Tahoma"/>
              </a:rPr>
              <a:t>i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spc="-5" dirty="0">
                <a:latin typeface="Tahoma"/>
                <a:cs typeface="Tahoma"/>
              </a:rPr>
              <a:t>d</a:t>
            </a:r>
            <a:r>
              <a:rPr sz="2150" dirty="0">
                <a:latin typeface="Tahoma"/>
                <a:cs typeface="Tahoma"/>
              </a:rPr>
              <a:t>i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dirty="0">
                <a:latin typeface="Tahoma"/>
                <a:cs typeface="Tahoma"/>
              </a:rPr>
              <a:t>m</a:t>
            </a:r>
            <a:r>
              <a:rPr sz="2150" spc="5" dirty="0">
                <a:latin typeface="Tahoma"/>
                <a:cs typeface="Tahoma"/>
              </a:rPr>
              <a:t>o</a:t>
            </a:r>
            <a:r>
              <a:rPr sz="2150" dirty="0">
                <a:latin typeface="Tahoma"/>
                <a:cs typeface="Tahoma"/>
              </a:rPr>
              <a:t>n</a:t>
            </a:r>
            <a:r>
              <a:rPr sz="2150" spc="5" dirty="0">
                <a:latin typeface="Tahoma"/>
                <a:cs typeface="Tahoma"/>
              </a:rPr>
              <a:t>e</a:t>
            </a:r>
            <a:r>
              <a:rPr sz="2150" spc="-5" dirty="0">
                <a:latin typeface="Tahoma"/>
                <a:cs typeface="Tahoma"/>
              </a:rPr>
              <a:t>t</a:t>
            </a:r>
            <a:r>
              <a:rPr sz="2150" spc="5" dirty="0">
                <a:latin typeface="Tahoma"/>
                <a:cs typeface="Tahoma"/>
              </a:rPr>
              <a:t>a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spc="5" dirty="0">
                <a:latin typeface="Tahoma"/>
                <a:cs typeface="Tahoma"/>
              </a:rPr>
              <a:t>e</a:t>
            </a:r>
            <a:r>
              <a:rPr sz="2150" spc="-5" dirty="0">
                <a:latin typeface="Tahoma"/>
                <a:cs typeface="Tahoma"/>
              </a:rPr>
              <a:t>l</a:t>
            </a:r>
            <a:r>
              <a:rPr sz="2150" spc="5" dirty="0">
                <a:latin typeface="Tahoma"/>
                <a:cs typeface="Tahoma"/>
              </a:rPr>
              <a:t>e</a:t>
            </a:r>
            <a:r>
              <a:rPr sz="2150" spc="-20" dirty="0">
                <a:latin typeface="Tahoma"/>
                <a:cs typeface="Tahoma"/>
              </a:rPr>
              <a:t>t</a:t>
            </a:r>
            <a:r>
              <a:rPr sz="2150" spc="-5" dirty="0">
                <a:latin typeface="Tahoma"/>
                <a:cs typeface="Tahoma"/>
              </a:rPr>
              <a:t>t</a:t>
            </a:r>
            <a:r>
              <a:rPr sz="2150" spc="-15" dirty="0">
                <a:latin typeface="Tahoma"/>
                <a:cs typeface="Tahoma"/>
              </a:rPr>
              <a:t>r</a:t>
            </a:r>
            <a:r>
              <a:rPr sz="2150" spc="5" dirty="0">
                <a:latin typeface="Tahoma"/>
                <a:cs typeface="Tahoma"/>
              </a:rPr>
              <a:t>o</a:t>
            </a:r>
            <a:r>
              <a:rPr sz="2150" spc="10" dirty="0">
                <a:latin typeface="Tahoma"/>
                <a:cs typeface="Tahoma"/>
              </a:rPr>
              <a:t>n</a:t>
            </a:r>
            <a:r>
              <a:rPr sz="2150" spc="-5" dirty="0">
                <a:latin typeface="Tahoma"/>
                <a:cs typeface="Tahoma"/>
              </a:rPr>
              <a:t>i</a:t>
            </a:r>
            <a:r>
              <a:rPr sz="2150" spc="10" dirty="0">
                <a:latin typeface="Tahoma"/>
                <a:cs typeface="Tahoma"/>
              </a:rPr>
              <a:t>c</a:t>
            </a:r>
            <a:r>
              <a:rPr sz="2150" spc="5" dirty="0">
                <a:latin typeface="Tahoma"/>
                <a:cs typeface="Tahoma"/>
              </a:rPr>
              <a:t>a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dirty="0">
                <a:latin typeface="Tahoma"/>
                <a:cs typeface="Tahoma"/>
              </a:rPr>
              <a:t>(</a:t>
            </a:r>
            <a:r>
              <a:rPr sz="2150" spc="-15" dirty="0">
                <a:latin typeface="Tahoma"/>
                <a:cs typeface="Tahoma"/>
              </a:rPr>
              <a:t>I</a:t>
            </a:r>
            <a:r>
              <a:rPr sz="2150" dirty="0">
                <a:latin typeface="Tahoma"/>
                <a:cs typeface="Tahoma"/>
              </a:rPr>
              <a:t>m</a:t>
            </a:r>
            <a:r>
              <a:rPr sz="2150" spc="5" dirty="0">
                <a:latin typeface="Tahoma"/>
                <a:cs typeface="Tahoma"/>
              </a:rPr>
              <a:t>e</a:t>
            </a:r>
            <a:r>
              <a:rPr sz="2150" spc="-5" dirty="0">
                <a:latin typeface="Tahoma"/>
                <a:cs typeface="Tahoma"/>
              </a:rPr>
              <a:t>l</a:t>
            </a:r>
            <a:r>
              <a:rPr sz="2150" dirty="0">
                <a:latin typeface="Tahoma"/>
                <a:cs typeface="Tahoma"/>
              </a:rPr>
              <a:t>)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spc="-5" dirty="0">
                <a:latin typeface="Tahoma"/>
                <a:cs typeface="Tahoma"/>
              </a:rPr>
              <a:t>aut</a:t>
            </a:r>
            <a:r>
              <a:rPr sz="2150" spc="5" dirty="0">
                <a:latin typeface="Tahoma"/>
                <a:cs typeface="Tahoma"/>
              </a:rPr>
              <a:t>o</a:t>
            </a:r>
            <a:r>
              <a:rPr sz="2150" spc="10" dirty="0">
                <a:latin typeface="Tahoma"/>
                <a:cs typeface="Tahoma"/>
              </a:rPr>
              <a:t>r</a:t>
            </a:r>
            <a:r>
              <a:rPr sz="2150" spc="-5" dirty="0">
                <a:latin typeface="Tahoma"/>
                <a:cs typeface="Tahoma"/>
              </a:rPr>
              <a:t>izz</a:t>
            </a:r>
            <a:r>
              <a:rPr sz="2150" spc="10" dirty="0">
                <a:latin typeface="Tahoma"/>
                <a:cs typeface="Tahoma"/>
              </a:rPr>
              <a:t>a</a:t>
            </a:r>
            <a:r>
              <a:rPr sz="2150" spc="-5" dirty="0">
                <a:latin typeface="Tahoma"/>
                <a:cs typeface="Tahoma"/>
              </a:rPr>
              <a:t>t</a:t>
            </a:r>
            <a:r>
              <a:rPr sz="2150" dirty="0">
                <a:latin typeface="Tahoma"/>
                <a:cs typeface="Tahoma"/>
              </a:rPr>
              <a:t>i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spc="-5" dirty="0">
                <a:latin typeface="Tahoma"/>
                <a:cs typeface="Tahoma"/>
              </a:rPr>
              <a:t>i</a:t>
            </a:r>
            <a:r>
              <a:rPr sz="2150" spc="5" dirty="0">
                <a:latin typeface="Tahoma"/>
                <a:cs typeface="Tahoma"/>
              </a:rPr>
              <a:t>n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spc="-5" dirty="0">
                <a:latin typeface="Tahoma"/>
                <a:cs typeface="Tahoma"/>
              </a:rPr>
              <a:t>I</a:t>
            </a:r>
            <a:r>
              <a:rPr sz="2150" spc="5" dirty="0">
                <a:latin typeface="Tahoma"/>
                <a:cs typeface="Tahoma"/>
              </a:rPr>
              <a:t>t</a:t>
            </a:r>
            <a:r>
              <a:rPr sz="2150" spc="-5" dirty="0">
                <a:latin typeface="Tahoma"/>
                <a:cs typeface="Tahoma"/>
              </a:rPr>
              <a:t>a</a:t>
            </a:r>
            <a:r>
              <a:rPr sz="2150" spc="10" dirty="0">
                <a:latin typeface="Tahoma"/>
                <a:cs typeface="Tahoma"/>
              </a:rPr>
              <a:t>l</a:t>
            </a:r>
            <a:r>
              <a:rPr sz="2150" spc="-5" dirty="0">
                <a:latin typeface="Tahoma"/>
                <a:cs typeface="Tahoma"/>
              </a:rPr>
              <a:t>i</a:t>
            </a:r>
            <a:r>
              <a:rPr sz="2150" spc="5" dirty="0">
                <a:latin typeface="Tahoma"/>
                <a:cs typeface="Tahoma"/>
              </a:rPr>
              <a:t>a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dirty="0">
                <a:latin typeface="Tahoma"/>
                <a:cs typeface="Tahoma"/>
              </a:rPr>
              <a:t>e </a:t>
            </a:r>
            <a:r>
              <a:rPr sz="215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ahoma"/>
                <a:cs typeface="Tahoma"/>
              </a:rPr>
              <a:t>comunitari</a:t>
            </a:r>
            <a:endParaRPr sz="2150">
              <a:latin typeface="Tahoma"/>
              <a:cs typeface="Tahoma"/>
            </a:endParaRPr>
          </a:p>
          <a:p>
            <a:pPr marL="605155" indent="-288925">
              <a:lnSpc>
                <a:spcPts val="2320"/>
              </a:lnSpc>
              <a:buChar char="-"/>
              <a:tabLst>
                <a:tab pos="605155" algn="l"/>
                <a:tab pos="605790" algn="l"/>
              </a:tabLst>
            </a:pPr>
            <a:r>
              <a:rPr sz="2150" spc="-10" dirty="0">
                <a:latin typeface="Tahoma"/>
                <a:cs typeface="Tahoma"/>
              </a:rPr>
              <a:t>Poste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italiane</a:t>
            </a:r>
            <a:r>
              <a:rPr sz="2150" spc="5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spa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limitatamente</a:t>
            </a:r>
            <a:r>
              <a:rPr sz="2150" spc="5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alle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attività</a:t>
            </a:r>
            <a:r>
              <a:rPr sz="2150" spc="6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250" i="1" spc="-55" dirty="0">
                <a:latin typeface="Tahoma"/>
                <a:cs typeface="Tahoma"/>
              </a:rPr>
              <a:t>bancoposta</a:t>
            </a:r>
            <a:endParaRPr sz="22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9360" y="479551"/>
            <a:ext cx="4863465" cy="585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650" b="0" spc="5" dirty="0">
                <a:latin typeface="Tahoma"/>
                <a:cs typeface="Tahoma"/>
              </a:rPr>
              <a:t>Clienti</a:t>
            </a:r>
            <a:r>
              <a:rPr sz="3650" b="0" spc="-5" dirty="0">
                <a:latin typeface="Tahoma"/>
                <a:cs typeface="Tahoma"/>
              </a:rPr>
              <a:t> -Soggetti</a:t>
            </a:r>
            <a:r>
              <a:rPr sz="3650" b="0" spc="5" dirty="0">
                <a:latin typeface="Tahoma"/>
                <a:cs typeface="Tahoma"/>
              </a:rPr>
              <a:t> </a:t>
            </a:r>
            <a:r>
              <a:rPr sz="3650" b="0" dirty="0">
                <a:latin typeface="Tahoma"/>
                <a:cs typeface="Tahoma"/>
              </a:rPr>
              <a:t>tutelati</a:t>
            </a:r>
            <a:endParaRPr sz="365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37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476250" y="1666747"/>
            <a:ext cx="9291320" cy="5073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59385">
              <a:lnSpc>
                <a:spcPct val="100499"/>
              </a:lnSpc>
              <a:spcBef>
                <a:spcPts val="95"/>
              </a:spcBef>
            </a:pPr>
            <a:r>
              <a:rPr sz="2150" spc="-15" dirty="0">
                <a:latin typeface="Tahoma"/>
                <a:cs typeface="Tahoma"/>
              </a:rPr>
              <a:t>Per</a:t>
            </a:r>
            <a:r>
              <a:rPr sz="2150" dirty="0">
                <a:latin typeface="Tahoma"/>
                <a:cs typeface="Tahoma"/>
              </a:rPr>
              <a:t> cliente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si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intende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qualsiasi</a:t>
            </a:r>
            <a:r>
              <a:rPr sz="2150" spc="4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soggetto,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persona</a:t>
            </a:r>
            <a:r>
              <a:rPr sz="2150" spc="-5" dirty="0">
                <a:latin typeface="Tahoma"/>
                <a:cs typeface="Tahoma"/>
              </a:rPr>
              <a:t> fisica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o </a:t>
            </a:r>
            <a:r>
              <a:rPr sz="2150" spc="-5" dirty="0">
                <a:latin typeface="Tahoma"/>
                <a:cs typeface="Tahoma"/>
              </a:rPr>
              <a:t>giuridica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che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ha in </a:t>
            </a:r>
            <a:r>
              <a:rPr sz="2150" spc="-66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essere</a:t>
            </a:r>
            <a:r>
              <a:rPr sz="2150" spc="-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un</a:t>
            </a:r>
            <a:r>
              <a:rPr sz="2150" spc="-5" dirty="0">
                <a:latin typeface="Tahoma"/>
                <a:cs typeface="Tahoma"/>
              </a:rPr>
              <a:t> rapporto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contrattuale</a:t>
            </a:r>
            <a:r>
              <a:rPr sz="2150" spc="5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con</a:t>
            </a:r>
            <a:r>
              <a:rPr sz="2150" spc="-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una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banca.</a:t>
            </a:r>
            <a:endParaRPr sz="2150" dirty="0">
              <a:latin typeface="Tahoma"/>
              <a:cs typeface="Tahoma"/>
            </a:endParaRPr>
          </a:p>
          <a:p>
            <a:pPr marL="12700" marR="5080">
              <a:lnSpc>
                <a:spcPct val="100499"/>
              </a:lnSpc>
              <a:spcBef>
                <a:spcPts val="755"/>
              </a:spcBef>
            </a:pPr>
            <a:r>
              <a:rPr sz="2150" dirty="0">
                <a:latin typeface="Tahoma"/>
                <a:cs typeface="Tahoma"/>
              </a:rPr>
              <a:t>Comprende</a:t>
            </a:r>
            <a:r>
              <a:rPr sz="2150" spc="-10" dirty="0">
                <a:latin typeface="Tahoma"/>
                <a:cs typeface="Tahoma"/>
              </a:rPr>
              <a:t> varie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tipologie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dal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consumatore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alla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10" dirty="0">
                <a:latin typeface="Tahoma"/>
                <a:cs typeface="Tahoma"/>
              </a:rPr>
              <a:t>grande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impresa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ove</a:t>
            </a:r>
            <a:r>
              <a:rPr sz="2150" spc="-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la 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capacità</a:t>
            </a:r>
            <a:r>
              <a:rPr sz="2150" spc="4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gestire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il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rapporto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è </a:t>
            </a:r>
            <a:r>
              <a:rPr sz="2150" dirty="0">
                <a:latin typeface="Tahoma"/>
                <a:cs typeface="Tahoma"/>
              </a:rPr>
              <a:t>diversa </a:t>
            </a:r>
            <a:r>
              <a:rPr sz="2150" spc="-5" dirty="0">
                <a:latin typeface="Tahoma"/>
                <a:cs typeface="Tahoma"/>
              </a:rPr>
              <a:t>perché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diverse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sono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le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competenze</a:t>
            </a:r>
            <a:r>
              <a:rPr sz="2150" spc="5" dirty="0">
                <a:latin typeface="Tahoma"/>
                <a:cs typeface="Tahoma"/>
              </a:rPr>
              <a:t> e </a:t>
            </a:r>
            <a:r>
              <a:rPr sz="2150" spc="-65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le</a:t>
            </a:r>
            <a:r>
              <a:rPr sz="2150" spc="-5" dirty="0">
                <a:latin typeface="Tahoma"/>
                <a:cs typeface="Tahoma"/>
              </a:rPr>
              <a:t> forze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contrattuali.</a:t>
            </a:r>
            <a:endParaRPr sz="215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150" spc="5" dirty="0">
                <a:latin typeface="Tahoma"/>
                <a:cs typeface="Tahoma"/>
              </a:rPr>
              <a:t>Le</a:t>
            </a:r>
            <a:r>
              <a:rPr sz="2150" spc="-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norme della </a:t>
            </a:r>
            <a:r>
              <a:rPr sz="2150" spc="-5" dirty="0">
                <a:latin typeface="Tahoma"/>
                <a:cs typeface="Tahoma"/>
              </a:rPr>
              <a:t>trasparenza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classifica</a:t>
            </a:r>
            <a:r>
              <a:rPr sz="2150" spc="4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in:</a:t>
            </a:r>
          </a:p>
          <a:p>
            <a:pPr marL="12700">
              <a:lnSpc>
                <a:spcPct val="100000"/>
              </a:lnSpc>
              <a:spcBef>
                <a:spcPts val="665"/>
              </a:spcBef>
              <a:tabLst>
                <a:tab pos="1632585" algn="l"/>
              </a:tabLst>
            </a:pPr>
            <a:r>
              <a:rPr sz="2150" dirty="0">
                <a:latin typeface="Tahoma"/>
                <a:cs typeface="Tahoma"/>
              </a:rPr>
              <a:t>Al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dettaglio</a:t>
            </a:r>
            <a:r>
              <a:rPr sz="2150" spc="-5" dirty="0">
                <a:latin typeface="Times New Roman"/>
                <a:cs typeface="Times New Roman"/>
              </a:rPr>
              <a:t>	</a:t>
            </a:r>
            <a:r>
              <a:rPr sz="2250" i="1" spc="-50" dirty="0">
                <a:latin typeface="Tahoma"/>
                <a:cs typeface="Tahoma"/>
              </a:rPr>
              <a:t>consumatori</a:t>
            </a:r>
            <a:endParaRPr sz="2250" dirty="0">
              <a:latin typeface="Tahoma"/>
              <a:cs typeface="Tahoma"/>
            </a:endParaRPr>
          </a:p>
          <a:p>
            <a:pPr marL="1641475" marR="4546600">
              <a:lnSpc>
                <a:spcPct val="124000"/>
              </a:lnSpc>
            </a:pPr>
            <a:r>
              <a:rPr sz="2250" i="1" spc="-45" dirty="0">
                <a:latin typeface="Tahoma"/>
                <a:cs typeface="Tahoma"/>
              </a:rPr>
              <a:t>artigiani</a:t>
            </a:r>
            <a:r>
              <a:rPr sz="2250" i="1" spc="5" dirty="0">
                <a:latin typeface="Tahoma"/>
                <a:cs typeface="Tahoma"/>
              </a:rPr>
              <a:t> </a:t>
            </a:r>
            <a:r>
              <a:rPr sz="2250" i="1" spc="-50" dirty="0">
                <a:latin typeface="Tahoma"/>
                <a:cs typeface="Tahoma"/>
              </a:rPr>
              <a:t>e</a:t>
            </a:r>
            <a:r>
              <a:rPr sz="2250" i="1" spc="-40" dirty="0">
                <a:latin typeface="Tahoma"/>
                <a:cs typeface="Tahoma"/>
              </a:rPr>
              <a:t> </a:t>
            </a:r>
            <a:r>
              <a:rPr sz="2250" i="1" spc="-45" dirty="0">
                <a:latin typeface="Tahoma"/>
                <a:cs typeface="Tahoma"/>
              </a:rPr>
              <a:t>professionisti </a:t>
            </a:r>
            <a:r>
              <a:rPr sz="2250" i="1" spc="-40" dirty="0">
                <a:latin typeface="Tahoma"/>
                <a:cs typeface="Tahoma"/>
              </a:rPr>
              <a:t> enti </a:t>
            </a:r>
            <a:r>
              <a:rPr sz="2250" i="1" spc="-50" dirty="0">
                <a:latin typeface="Tahoma"/>
                <a:cs typeface="Tahoma"/>
              </a:rPr>
              <a:t>senza </a:t>
            </a:r>
            <a:r>
              <a:rPr sz="2250" i="1" spc="-40" dirty="0">
                <a:latin typeface="Tahoma"/>
                <a:cs typeface="Tahoma"/>
              </a:rPr>
              <a:t>finalità</a:t>
            </a:r>
            <a:r>
              <a:rPr sz="2250" i="1" spc="10" dirty="0">
                <a:latin typeface="Tahoma"/>
                <a:cs typeface="Tahoma"/>
              </a:rPr>
              <a:t> </a:t>
            </a:r>
            <a:r>
              <a:rPr sz="2250" i="1" spc="-45" dirty="0">
                <a:latin typeface="Tahoma"/>
                <a:cs typeface="Tahoma"/>
              </a:rPr>
              <a:t>di</a:t>
            </a:r>
            <a:r>
              <a:rPr sz="2250" i="1" spc="-35" dirty="0">
                <a:latin typeface="Tahoma"/>
                <a:cs typeface="Tahoma"/>
              </a:rPr>
              <a:t> </a:t>
            </a:r>
            <a:r>
              <a:rPr sz="2250" i="1" spc="-45" dirty="0">
                <a:latin typeface="Tahoma"/>
                <a:cs typeface="Tahoma"/>
              </a:rPr>
              <a:t>lucro </a:t>
            </a:r>
            <a:r>
              <a:rPr sz="2250" i="1" spc="-690" dirty="0">
                <a:latin typeface="Tahoma"/>
                <a:cs typeface="Tahoma"/>
              </a:rPr>
              <a:t> </a:t>
            </a:r>
            <a:r>
              <a:rPr sz="2250" i="1" spc="-50" dirty="0">
                <a:latin typeface="Tahoma"/>
                <a:cs typeface="Tahoma"/>
              </a:rPr>
              <a:t>micro</a:t>
            </a:r>
            <a:r>
              <a:rPr sz="2250" i="1" spc="-20" dirty="0">
                <a:latin typeface="Tahoma"/>
                <a:cs typeface="Tahoma"/>
              </a:rPr>
              <a:t> </a:t>
            </a:r>
            <a:r>
              <a:rPr sz="2250" i="1" spc="-55" dirty="0">
                <a:latin typeface="Tahoma"/>
                <a:cs typeface="Tahoma"/>
              </a:rPr>
              <a:t>imprese</a:t>
            </a:r>
            <a:endParaRPr sz="225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2150" spc="-30" dirty="0">
                <a:latin typeface="Tahoma"/>
                <a:cs typeface="Tahoma"/>
              </a:rPr>
              <a:t>ALTRI</a:t>
            </a:r>
            <a:endParaRPr sz="2150" dirty="0">
              <a:latin typeface="Tahoma"/>
              <a:cs typeface="Tahoma"/>
            </a:endParaRPr>
          </a:p>
          <a:p>
            <a:pPr marL="12700" marR="561975">
              <a:lnSpc>
                <a:spcPct val="100499"/>
              </a:lnSpc>
              <a:spcBef>
                <a:spcPts val="755"/>
              </a:spcBef>
            </a:pPr>
            <a:r>
              <a:rPr sz="2150" spc="5" dirty="0">
                <a:latin typeface="Tahoma"/>
                <a:cs typeface="Tahoma"/>
              </a:rPr>
              <a:t>La </a:t>
            </a:r>
            <a:r>
              <a:rPr sz="2150" spc="-5" dirty="0">
                <a:latin typeface="Tahoma"/>
                <a:cs typeface="Tahoma"/>
              </a:rPr>
              <a:t>banca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deve</a:t>
            </a:r>
            <a:r>
              <a:rPr sz="2150" spc="-5" dirty="0">
                <a:latin typeface="Tahoma"/>
                <a:cs typeface="Tahoma"/>
              </a:rPr>
              <a:t> verificare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se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al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cliente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può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essere</a:t>
            </a:r>
            <a:r>
              <a:rPr sz="2150" spc="-5" dirty="0">
                <a:latin typeface="Tahoma"/>
                <a:cs typeface="Tahoma"/>
              </a:rPr>
              <a:t> attribuita</a:t>
            </a:r>
            <a:r>
              <a:rPr sz="2150" spc="6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la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qualifica</a:t>
            </a:r>
            <a:r>
              <a:rPr sz="2150" spc="4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 </a:t>
            </a:r>
            <a:r>
              <a:rPr sz="2150" spc="-66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consumatore</a:t>
            </a:r>
            <a:r>
              <a:rPr sz="2150" spc="5" dirty="0">
                <a:latin typeface="Tahoma"/>
                <a:cs typeface="Tahoma"/>
              </a:rPr>
              <a:t> o</a:t>
            </a:r>
            <a:r>
              <a:rPr sz="2150" dirty="0">
                <a:latin typeface="Tahoma"/>
                <a:cs typeface="Tahoma"/>
              </a:rPr>
              <a:t> cliente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al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dettaglio</a:t>
            </a:r>
            <a:endParaRPr sz="215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1164" y="479551"/>
            <a:ext cx="9446895" cy="585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650" b="0" spc="5" dirty="0">
                <a:latin typeface="Tahoma"/>
                <a:cs typeface="Tahoma"/>
              </a:rPr>
              <a:t>La pubblicità</a:t>
            </a:r>
            <a:r>
              <a:rPr sz="3650" b="0" spc="-5" dirty="0">
                <a:latin typeface="Tahoma"/>
                <a:cs typeface="Tahoma"/>
              </a:rPr>
              <a:t> </a:t>
            </a:r>
            <a:r>
              <a:rPr sz="3650" b="0" spc="10" dirty="0">
                <a:latin typeface="Tahoma"/>
                <a:cs typeface="Tahoma"/>
              </a:rPr>
              <a:t>e</a:t>
            </a:r>
            <a:r>
              <a:rPr sz="3650" b="0" spc="15" dirty="0">
                <a:latin typeface="Tahoma"/>
                <a:cs typeface="Tahoma"/>
              </a:rPr>
              <a:t> </a:t>
            </a:r>
            <a:r>
              <a:rPr sz="3650" b="0" spc="10" dirty="0">
                <a:latin typeface="Tahoma"/>
                <a:cs typeface="Tahoma"/>
              </a:rPr>
              <a:t>l’informazione</a:t>
            </a:r>
            <a:r>
              <a:rPr sz="3650" b="0" dirty="0">
                <a:latin typeface="Tahoma"/>
                <a:cs typeface="Tahoma"/>
              </a:rPr>
              <a:t> </a:t>
            </a:r>
            <a:r>
              <a:rPr sz="3650" b="0" spc="-5" dirty="0">
                <a:latin typeface="Tahoma"/>
                <a:cs typeface="Tahoma"/>
              </a:rPr>
              <a:t>pre-contrattuale</a:t>
            </a:r>
            <a:endParaRPr sz="365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38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21164" y="1753615"/>
            <a:ext cx="9459595" cy="469328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5240" marR="741680">
              <a:lnSpc>
                <a:spcPts val="2700"/>
              </a:lnSpc>
              <a:spcBef>
                <a:spcPts val="745"/>
              </a:spcBef>
              <a:tabLst>
                <a:tab pos="4201795" algn="l"/>
              </a:tabLst>
            </a:pPr>
            <a:r>
              <a:rPr sz="2800" dirty="0">
                <a:latin typeface="Tahoma"/>
                <a:cs typeface="Tahoma"/>
              </a:rPr>
              <a:t>La </a:t>
            </a:r>
            <a:r>
              <a:rPr sz="2800" spc="-5" dirty="0">
                <a:latin typeface="Tahoma"/>
                <a:cs typeface="Tahoma"/>
              </a:rPr>
              <a:t>normativa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sulla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trasparenza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regola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relazioni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20" dirty="0">
                <a:latin typeface="Tahoma"/>
                <a:cs typeface="Tahoma"/>
              </a:rPr>
              <a:t>tra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gli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intermediari</a:t>
            </a:r>
            <a:r>
              <a:rPr sz="2800" spc="5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la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clientela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Tahoma"/>
                <a:cs typeface="Tahoma"/>
              </a:rPr>
              <a:t>nelle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fasi:</a:t>
            </a:r>
            <a:endParaRPr sz="2800">
              <a:latin typeface="Tahoma"/>
              <a:cs typeface="Tahoma"/>
            </a:endParaRPr>
          </a:p>
          <a:p>
            <a:pPr marL="12700" marR="6269990">
              <a:lnSpc>
                <a:spcPct val="105700"/>
              </a:lnSpc>
              <a:spcBef>
                <a:spcPts val="35"/>
              </a:spcBef>
            </a:pPr>
            <a:r>
              <a:rPr sz="2800" spc="-10" dirty="0">
                <a:latin typeface="Tahoma"/>
                <a:cs typeface="Tahoma"/>
              </a:rPr>
              <a:t>Precontrattuali </a:t>
            </a:r>
            <a:r>
              <a:rPr sz="2800" spc="-5" dirty="0">
                <a:latin typeface="Tahoma"/>
                <a:cs typeface="Tahoma"/>
              </a:rPr>
              <a:t> Stipula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del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contratto</a:t>
            </a:r>
            <a:endParaRPr sz="2800">
              <a:latin typeface="Tahoma"/>
              <a:cs typeface="Tahoma"/>
            </a:endParaRPr>
          </a:p>
          <a:p>
            <a:pPr marL="12700" marR="5487670">
              <a:lnSpc>
                <a:spcPct val="105700"/>
              </a:lnSpc>
              <a:spcBef>
                <a:spcPts val="10"/>
              </a:spcBef>
            </a:pPr>
            <a:r>
              <a:rPr sz="2800" spc="-5" dirty="0">
                <a:latin typeface="Tahoma"/>
                <a:cs typeface="Tahoma"/>
              </a:rPr>
              <a:t>Svolgimento </a:t>
            </a:r>
            <a:r>
              <a:rPr sz="2800" dirty="0">
                <a:latin typeface="Tahoma"/>
                <a:cs typeface="Tahoma"/>
              </a:rPr>
              <a:t>del </a:t>
            </a:r>
            <a:r>
              <a:rPr sz="2800" spc="-10" dirty="0">
                <a:latin typeface="Tahoma"/>
                <a:cs typeface="Tahoma"/>
              </a:rPr>
              <a:t>rapporto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Chiusura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del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rapporto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50">
              <a:latin typeface="Tahoma"/>
              <a:cs typeface="Tahoma"/>
            </a:endParaRPr>
          </a:p>
          <a:p>
            <a:pPr marL="12700" marR="5080" algn="just">
              <a:lnSpc>
                <a:spcPct val="90100"/>
              </a:lnSpc>
            </a:pPr>
            <a:r>
              <a:rPr sz="2800" dirty="0">
                <a:latin typeface="Tahoma"/>
                <a:cs typeface="Tahoma"/>
              </a:rPr>
              <a:t>La disciplina impone </a:t>
            </a:r>
            <a:r>
              <a:rPr sz="2800" spc="5" dirty="0">
                <a:latin typeface="Tahoma"/>
                <a:cs typeface="Tahoma"/>
              </a:rPr>
              <a:t>alle </a:t>
            </a:r>
            <a:r>
              <a:rPr sz="2800" dirty="0">
                <a:latin typeface="Tahoma"/>
                <a:cs typeface="Tahoma"/>
              </a:rPr>
              <a:t>banche </a:t>
            </a:r>
            <a:r>
              <a:rPr sz="2800" spc="5" dirty="0">
                <a:latin typeface="Tahoma"/>
                <a:cs typeface="Tahoma"/>
              </a:rPr>
              <a:t>di </a:t>
            </a:r>
            <a:r>
              <a:rPr sz="2800" spc="-5" dirty="0">
                <a:latin typeface="Tahoma"/>
                <a:cs typeface="Tahoma"/>
              </a:rPr>
              <a:t>rendere </a:t>
            </a:r>
            <a:r>
              <a:rPr sz="2800" dirty="0">
                <a:latin typeface="Tahoma"/>
                <a:cs typeface="Tahoma"/>
              </a:rPr>
              <a:t>note in modo 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chiaro </a:t>
            </a:r>
            <a:r>
              <a:rPr sz="2800" spc="5" dirty="0">
                <a:latin typeface="Tahoma"/>
                <a:cs typeface="Tahoma"/>
              </a:rPr>
              <a:t>al </a:t>
            </a:r>
            <a:r>
              <a:rPr sz="2800" dirty="0">
                <a:latin typeface="Tahoma"/>
                <a:cs typeface="Tahoma"/>
              </a:rPr>
              <a:t>cliente </a:t>
            </a:r>
            <a:r>
              <a:rPr sz="2800" spc="-5" dirty="0">
                <a:latin typeface="Tahoma"/>
                <a:cs typeface="Tahoma"/>
              </a:rPr>
              <a:t>tutte </a:t>
            </a:r>
            <a:r>
              <a:rPr sz="2800" dirty="0">
                <a:latin typeface="Tahoma"/>
                <a:cs typeface="Tahoma"/>
              </a:rPr>
              <a:t>le condizioni economiche </a:t>
            </a:r>
            <a:r>
              <a:rPr sz="2800" spc="-5" dirty="0">
                <a:latin typeface="Tahoma"/>
                <a:cs typeface="Tahoma"/>
              </a:rPr>
              <a:t>relative </a:t>
            </a:r>
            <a:r>
              <a:rPr sz="2800" dirty="0">
                <a:latin typeface="Tahoma"/>
                <a:cs typeface="Tahoma"/>
              </a:rPr>
              <a:t>alle 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operazioni </a:t>
            </a:r>
            <a:r>
              <a:rPr sz="2800" dirty="0">
                <a:latin typeface="Tahoma"/>
                <a:cs typeface="Tahoma"/>
              </a:rPr>
              <a:t>e ai servizi </a:t>
            </a:r>
            <a:r>
              <a:rPr sz="2800" spc="-10" dirty="0">
                <a:latin typeface="Tahoma"/>
                <a:cs typeface="Tahoma"/>
              </a:rPr>
              <a:t>offerti </a:t>
            </a:r>
            <a:r>
              <a:rPr sz="2800" spc="5" dirty="0">
                <a:latin typeface="Tahoma"/>
                <a:cs typeface="Tahoma"/>
              </a:rPr>
              <a:t>vietando </a:t>
            </a:r>
            <a:r>
              <a:rPr sz="2800" dirty="0">
                <a:latin typeface="Tahoma"/>
                <a:cs typeface="Tahoma"/>
              </a:rPr>
              <a:t>che tale obbligo non 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può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essere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assolto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mediante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rinvio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agli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usi.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1164" y="1761604"/>
            <a:ext cx="8911590" cy="72390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050" b="0" i="1" spc="-45" dirty="0">
                <a:solidFill>
                  <a:srgbClr val="000000"/>
                </a:solidFill>
                <a:latin typeface="Tahoma"/>
                <a:cs typeface="Tahoma"/>
              </a:rPr>
              <a:t>Gli</a:t>
            </a:r>
            <a:r>
              <a:rPr sz="2050" b="0" i="1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050" b="0" i="1" spc="-60" dirty="0">
                <a:solidFill>
                  <a:srgbClr val="000000"/>
                </a:solidFill>
                <a:latin typeface="Tahoma"/>
                <a:cs typeface="Tahoma"/>
              </a:rPr>
              <a:t>annunci</a:t>
            </a:r>
            <a:r>
              <a:rPr sz="2050" b="0" i="1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050" b="0" i="1" spc="-45" dirty="0">
                <a:solidFill>
                  <a:srgbClr val="000000"/>
                </a:solidFill>
                <a:latin typeface="Tahoma"/>
                <a:cs typeface="Tahoma"/>
              </a:rPr>
              <a:t>pubblicitari</a:t>
            </a:r>
            <a:r>
              <a:rPr sz="2050" b="0" i="1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050" b="0" i="1" spc="-60" dirty="0">
                <a:solidFill>
                  <a:srgbClr val="000000"/>
                </a:solidFill>
                <a:latin typeface="Tahoma"/>
                <a:cs typeface="Tahoma"/>
              </a:rPr>
              <a:t>devono</a:t>
            </a:r>
            <a:r>
              <a:rPr sz="2050" b="0" i="1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050" b="0" i="1" spc="-60" dirty="0">
                <a:solidFill>
                  <a:srgbClr val="000000"/>
                </a:solidFill>
                <a:latin typeface="Tahoma"/>
                <a:cs typeface="Tahoma"/>
              </a:rPr>
              <a:t>essere</a:t>
            </a:r>
            <a:r>
              <a:rPr sz="2050" b="0" i="1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050" b="0" i="1" spc="-60" dirty="0">
                <a:solidFill>
                  <a:srgbClr val="000000"/>
                </a:solidFill>
                <a:latin typeface="Tahoma"/>
                <a:cs typeface="Tahoma"/>
              </a:rPr>
              <a:t>chiaramente</a:t>
            </a:r>
            <a:r>
              <a:rPr sz="2050" b="0" i="1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050" b="0" i="1" spc="-45" dirty="0">
                <a:solidFill>
                  <a:srgbClr val="000000"/>
                </a:solidFill>
                <a:latin typeface="Tahoma"/>
                <a:cs typeface="Tahoma"/>
              </a:rPr>
              <a:t>riconoscibili</a:t>
            </a:r>
            <a:r>
              <a:rPr sz="2050" b="0" i="1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050" b="0" i="1" spc="-65" dirty="0">
                <a:solidFill>
                  <a:srgbClr val="000000"/>
                </a:solidFill>
                <a:latin typeface="Tahoma"/>
                <a:cs typeface="Tahoma"/>
              </a:rPr>
              <a:t>come</a:t>
            </a:r>
            <a:r>
              <a:rPr sz="2050" b="0" i="1" spc="-40" dirty="0">
                <a:solidFill>
                  <a:srgbClr val="000000"/>
                </a:solidFill>
                <a:latin typeface="Tahoma"/>
                <a:cs typeface="Tahoma"/>
              </a:rPr>
              <a:t> tali</a:t>
            </a:r>
            <a:r>
              <a:rPr sz="2050" b="0" i="1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050" b="0" i="1" spc="-60" dirty="0">
                <a:solidFill>
                  <a:srgbClr val="000000"/>
                </a:solidFill>
                <a:latin typeface="Tahoma"/>
                <a:cs typeface="Tahoma"/>
              </a:rPr>
              <a:t>devono:</a:t>
            </a:r>
            <a:endParaRPr sz="20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950" b="0" spc="-10" dirty="0">
                <a:solidFill>
                  <a:srgbClr val="000000"/>
                </a:solidFill>
                <a:latin typeface="Tahoma"/>
                <a:cs typeface="Tahoma"/>
              </a:rPr>
              <a:t>Contenere</a:t>
            </a:r>
            <a:r>
              <a:rPr sz="1950" b="0" spc="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950" b="0" spc="-5" dirty="0">
                <a:solidFill>
                  <a:srgbClr val="000000"/>
                </a:solidFill>
                <a:latin typeface="Tahoma"/>
                <a:cs typeface="Tahoma"/>
              </a:rPr>
              <a:t>i</a:t>
            </a:r>
            <a:r>
              <a:rPr sz="1950" b="0" spc="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050" b="0" i="1" spc="-45" dirty="0">
                <a:solidFill>
                  <a:srgbClr val="000000"/>
                </a:solidFill>
                <a:latin typeface="Tahoma"/>
                <a:cs typeface="Tahoma"/>
              </a:rPr>
              <a:t>principali</a:t>
            </a:r>
            <a:r>
              <a:rPr sz="2050" b="0" i="1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050" b="0" i="1" spc="-40" dirty="0">
                <a:solidFill>
                  <a:srgbClr val="000000"/>
                </a:solidFill>
                <a:latin typeface="Tahoma"/>
                <a:cs typeface="Tahoma"/>
              </a:rPr>
              <a:t>diritti</a:t>
            </a:r>
            <a:r>
              <a:rPr sz="2050" b="0" i="1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050" b="0" i="1" spc="-50" dirty="0">
                <a:solidFill>
                  <a:srgbClr val="000000"/>
                </a:solidFill>
                <a:latin typeface="Tahoma"/>
                <a:cs typeface="Tahoma"/>
              </a:rPr>
              <a:t>del</a:t>
            </a:r>
            <a:r>
              <a:rPr sz="2050" b="0" i="1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050" b="0" i="1" spc="-50" dirty="0">
                <a:solidFill>
                  <a:srgbClr val="000000"/>
                </a:solidFill>
                <a:latin typeface="Tahoma"/>
                <a:cs typeface="Tahoma"/>
              </a:rPr>
              <a:t>cliente</a:t>
            </a:r>
            <a:r>
              <a:rPr sz="2050" b="0" i="1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950" b="0" spc="-10" dirty="0">
                <a:solidFill>
                  <a:srgbClr val="000000"/>
                </a:solidFill>
                <a:latin typeface="Tahoma"/>
                <a:cs typeface="Tahoma"/>
              </a:rPr>
              <a:t>(redatto</a:t>
            </a:r>
            <a:r>
              <a:rPr sz="1950" b="0" spc="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950" b="0" spc="-5" dirty="0">
                <a:solidFill>
                  <a:srgbClr val="000000"/>
                </a:solidFill>
                <a:latin typeface="Tahoma"/>
                <a:cs typeface="Tahoma"/>
              </a:rPr>
              <a:t>secondo </a:t>
            </a:r>
            <a:r>
              <a:rPr sz="1950" b="0" spc="-10" dirty="0">
                <a:solidFill>
                  <a:srgbClr val="000000"/>
                </a:solidFill>
                <a:latin typeface="Tahoma"/>
                <a:cs typeface="Tahoma"/>
              </a:rPr>
              <a:t>un</a:t>
            </a:r>
            <a:r>
              <a:rPr sz="1950" b="0" spc="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950" b="0" spc="-5" dirty="0">
                <a:solidFill>
                  <a:srgbClr val="000000"/>
                </a:solidFill>
                <a:latin typeface="Tahoma"/>
                <a:cs typeface="Tahoma"/>
              </a:rPr>
              <a:t>modello</a:t>
            </a:r>
            <a:r>
              <a:rPr sz="1950" b="0" spc="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950" b="0" spc="-10" dirty="0">
                <a:solidFill>
                  <a:srgbClr val="000000"/>
                </a:solidFill>
                <a:latin typeface="Tahoma"/>
                <a:cs typeface="Tahoma"/>
              </a:rPr>
              <a:t>standard)</a:t>
            </a:r>
            <a:endParaRPr sz="195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39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21164" y="2495479"/>
            <a:ext cx="2117090" cy="3390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78205" algn="l"/>
              </a:tabLst>
            </a:pPr>
            <a:r>
              <a:rPr sz="2050" i="1" spc="-55" dirty="0">
                <a:latin typeface="Tahoma"/>
                <a:cs typeface="Tahoma"/>
              </a:rPr>
              <a:t>Foglio</a:t>
            </a:r>
            <a:r>
              <a:rPr sz="2050" spc="-55" dirty="0">
                <a:latin typeface="Times New Roman"/>
                <a:cs typeface="Times New Roman"/>
              </a:rPr>
              <a:t>	</a:t>
            </a:r>
            <a:r>
              <a:rPr sz="2050" i="1" spc="-55" dirty="0">
                <a:latin typeface="Tahoma"/>
                <a:cs typeface="Tahoma"/>
              </a:rPr>
              <a:t>informativo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63200" y="2509519"/>
            <a:ext cx="6916420" cy="3219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6865" algn="l"/>
                <a:tab pos="3435985" algn="l"/>
                <a:tab pos="3847465" algn="l"/>
                <a:tab pos="5146040" algn="l"/>
                <a:tab pos="5446395" algn="l"/>
                <a:tab pos="5857875" algn="l"/>
              </a:tabLst>
            </a:pPr>
            <a:r>
              <a:rPr sz="1950" spc="-5" dirty="0">
                <a:latin typeface="Tahoma"/>
                <a:cs typeface="Tahoma"/>
              </a:rPr>
              <a:t>(riguardante</a:t>
            </a:r>
            <a:r>
              <a:rPr sz="1950" spc="-5" dirty="0">
                <a:latin typeface="Times New Roman"/>
                <a:cs typeface="Times New Roman"/>
              </a:rPr>
              <a:t>	</a:t>
            </a:r>
            <a:r>
              <a:rPr sz="1950" spc="-5" dirty="0">
                <a:latin typeface="Tahoma"/>
                <a:cs typeface="Tahoma"/>
              </a:rPr>
              <a:t>l’intermediario,</a:t>
            </a:r>
            <a:r>
              <a:rPr sz="1950" spc="-5" dirty="0">
                <a:latin typeface="Times New Roman"/>
                <a:cs typeface="Times New Roman"/>
              </a:rPr>
              <a:t>	</a:t>
            </a:r>
            <a:r>
              <a:rPr sz="1950" spc="-5" dirty="0">
                <a:latin typeface="Tahoma"/>
                <a:cs typeface="Tahoma"/>
              </a:rPr>
              <a:t>le</a:t>
            </a:r>
            <a:r>
              <a:rPr sz="1950" spc="-5" dirty="0">
                <a:latin typeface="Times New Roman"/>
                <a:cs typeface="Times New Roman"/>
              </a:rPr>
              <a:t>	</a:t>
            </a:r>
            <a:r>
              <a:rPr sz="1950" spc="-5" dirty="0">
                <a:latin typeface="Tahoma"/>
                <a:cs typeface="Tahoma"/>
              </a:rPr>
              <a:t>condizioni</a:t>
            </a:r>
            <a:r>
              <a:rPr sz="1950" spc="-5" dirty="0">
                <a:latin typeface="Times New Roman"/>
                <a:cs typeface="Times New Roman"/>
              </a:rPr>
              <a:t>	</a:t>
            </a:r>
            <a:r>
              <a:rPr sz="1950" spc="-5" dirty="0">
                <a:latin typeface="Tahoma"/>
                <a:cs typeface="Tahoma"/>
              </a:rPr>
              <a:t>,</a:t>
            </a:r>
            <a:r>
              <a:rPr sz="1950" spc="-5" dirty="0">
                <a:latin typeface="Times New Roman"/>
                <a:cs typeface="Times New Roman"/>
              </a:rPr>
              <a:t>	</a:t>
            </a:r>
            <a:r>
              <a:rPr sz="1950" spc="-5" dirty="0">
                <a:latin typeface="Tahoma"/>
                <a:cs typeface="Tahoma"/>
              </a:rPr>
              <a:t>le</a:t>
            </a:r>
            <a:r>
              <a:rPr sz="1950" spc="-5" dirty="0">
                <a:latin typeface="Times New Roman"/>
                <a:cs typeface="Times New Roman"/>
              </a:rPr>
              <a:t>	</a:t>
            </a:r>
            <a:r>
              <a:rPr sz="1950" spc="-5" dirty="0">
                <a:latin typeface="Tahoma"/>
                <a:cs typeface="Tahoma"/>
              </a:rPr>
              <a:t>principale</a:t>
            </a:r>
            <a:endParaRPr sz="19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1169" y="2776219"/>
            <a:ext cx="9459595" cy="350075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375285" marR="8255" algn="just">
              <a:lnSpc>
                <a:spcPts val="2100"/>
              </a:lnSpc>
              <a:spcBef>
                <a:spcPts val="360"/>
              </a:spcBef>
            </a:pPr>
            <a:r>
              <a:rPr sz="1950" spc="-10" dirty="0">
                <a:latin typeface="Tahoma"/>
                <a:cs typeface="Tahoma"/>
              </a:rPr>
              <a:t>caratteristiche</a:t>
            </a:r>
            <a:r>
              <a:rPr sz="1950" spc="-5" dirty="0">
                <a:latin typeface="Tahoma"/>
                <a:cs typeface="Tahoma"/>
              </a:rPr>
              <a:t> e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i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rischi</a:t>
            </a:r>
            <a:r>
              <a:rPr sz="1950" spc="-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dell’operazione</a:t>
            </a:r>
            <a:r>
              <a:rPr sz="1950" spc="-5" dirty="0">
                <a:latin typeface="Tahoma"/>
                <a:cs typeface="Tahoma"/>
              </a:rPr>
              <a:t> o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del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servizio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5" dirty="0">
                <a:latin typeface="Tahoma"/>
                <a:cs typeface="Tahoma"/>
              </a:rPr>
              <a:t>offerto,</a:t>
            </a:r>
            <a:r>
              <a:rPr sz="1950" spc="-10" dirty="0">
                <a:latin typeface="Tahoma"/>
                <a:cs typeface="Tahoma"/>
              </a:rPr>
              <a:t> </a:t>
            </a:r>
            <a:r>
              <a:rPr sz="1950" spc="-15" dirty="0">
                <a:latin typeface="Tahoma"/>
                <a:cs typeface="Tahoma"/>
              </a:rPr>
              <a:t>soprattutto</a:t>
            </a:r>
            <a:r>
              <a:rPr sz="1950" spc="-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le 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condizioni</a:t>
            </a:r>
            <a:r>
              <a:rPr sz="1950" spc="-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economiche</a:t>
            </a:r>
            <a:r>
              <a:rPr sz="1950" spc="-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dell’offerta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in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quel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momento).</a:t>
            </a:r>
            <a:endParaRPr sz="1950">
              <a:latin typeface="Tahoma"/>
              <a:cs typeface="Tahoma"/>
            </a:endParaRPr>
          </a:p>
          <a:p>
            <a:pPr marL="375285" marR="5080" indent="-363220" algn="just">
              <a:lnSpc>
                <a:spcPts val="2100"/>
              </a:lnSpc>
              <a:spcBef>
                <a:spcPts val="640"/>
              </a:spcBef>
              <a:buSzPct val="95121"/>
              <a:buFont typeface="Tahoma"/>
              <a:buChar char="-"/>
              <a:tabLst>
                <a:tab pos="375920" algn="l"/>
              </a:tabLst>
            </a:pPr>
            <a:r>
              <a:rPr sz="2050" i="1" spc="-55" dirty="0">
                <a:latin typeface="Tahoma"/>
                <a:cs typeface="Tahoma"/>
              </a:rPr>
              <a:t>La</a:t>
            </a:r>
            <a:r>
              <a:rPr sz="2050" i="1" spc="-50" dirty="0">
                <a:latin typeface="Tahoma"/>
                <a:cs typeface="Tahoma"/>
              </a:rPr>
              <a:t> copia</a:t>
            </a:r>
            <a:r>
              <a:rPr sz="2050" i="1" spc="-45" dirty="0">
                <a:latin typeface="Tahoma"/>
                <a:cs typeface="Tahoma"/>
              </a:rPr>
              <a:t> </a:t>
            </a:r>
            <a:r>
              <a:rPr sz="2050" i="1" spc="-60" dirty="0">
                <a:latin typeface="Tahoma"/>
                <a:cs typeface="Tahoma"/>
              </a:rPr>
              <a:t>completa</a:t>
            </a:r>
            <a:r>
              <a:rPr sz="2050" i="1" spc="-55" dirty="0">
                <a:latin typeface="Tahoma"/>
                <a:cs typeface="Tahoma"/>
              </a:rPr>
              <a:t> </a:t>
            </a:r>
            <a:r>
              <a:rPr sz="2050" i="1" spc="-50" dirty="0">
                <a:latin typeface="Tahoma"/>
                <a:cs typeface="Tahoma"/>
              </a:rPr>
              <a:t>del</a:t>
            </a:r>
            <a:r>
              <a:rPr sz="2050" i="1" spc="-45" dirty="0">
                <a:latin typeface="Tahoma"/>
                <a:cs typeface="Tahoma"/>
              </a:rPr>
              <a:t> </a:t>
            </a:r>
            <a:r>
              <a:rPr sz="2050" i="1" spc="-60" dirty="0">
                <a:latin typeface="Tahoma"/>
                <a:cs typeface="Tahoma"/>
              </a:rPr>
              <a:t>contratto</a:t>
            </a:r>
            <a:r>
              <a:rPr sz="2050" i="1" spc="-5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(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previsione</a:t>
            </a:r>
            <a:r>
              <a:rPr sz="1950" spc="-5" dirty="0">
                <a:latin typeface="Tahoma"/>
                <a:cs typeface="Tahoma"/>
              </a:rPr>
              <a:t> della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gratuita</a:t>
            </a:r>
            <a:r>
              <a:rPr sz="1950" spc="-5" dirty="0">
                <a:latin typeface="Tahoma"/>
                <a:cs typeface="Tahoma"/>
              </a:rPr>
              <a:t> del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5" dirty="0">
                <a:latin typeface="Tahoma"/>
                <a:cs typeface="Tahoma"/>
              </a:rPr>
              <a:t>contratto,</a:t>
            </a:r>
            <a:r>
              <a:rPr sz="1950" spc="57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a 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eccezione </a:t>
            </a:r>
            <a:r>
              <a:rPr sz="1950" spc="-5" dirty="0">
                <a:latin typeface="Tahoma"/>
                <a:cs typeface="Tahoma"/>
              </a:rPr>
              <a:t>dei casi </a:t>
            </a:r>
            <a:r>
              <a:rPr sz="1950" spc="-10" dirty="0">
                <a:latin typeface="Tahoma"/>
                <a:cs typeface="Tahoma"/>
              </a:rPr>
              <a:t>tassativamente </a:t>
            </a:r>
            <a:r>
              <a:rPr sz="1950" spc="-5" dirty="0">
                <a:latin typeface="Tahoma"/>
                <a:cs typeface="Tahoma"/>
              </a:rPr>
              <a:t>previsti, in </a:t>
            </a:r>
            <a:r>
              <a:rPr sz="1950" spc="-15" dirty="0">
                <a:latin typeface="Tahoma"/>
                <a:cs typeface="Tahoma"/>
              </a:rPr>
              <a:t>fase precontrattuale </a:t>
            </a:r>
            <a:r>
              <a:rPr sz="1950" spc="-5" dirty="0">
                <a:latin typeface="Tahoma"/>
                <a:cs typeface="Tahoma"/>
              </a:rPr>
              <a:t>e abolizione 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dell’attestazione</a:t>
            </a:r>
            <a:r>
              <a:rPr sz="1950" spc="-5" dirty="0">
                <a:latin typeface="Tahoma"/>
                <a:cs typeface="Tahoma"/>
              </a:rPr>
              <a:t> con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la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quale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il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cliente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5" dirty="0">
                <a:latin typeface="Tahoma"/>
                <a:cs typeface="Tahoma"/>
              </a:rPr>
              <a:t>dichiarava,</a:t>
            </a:r>
            <a:r>
              <a:rPr sz="1950" spc="-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in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calce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al</a:t>
            </a:r>
            <a:r>
              <a:rPr sz="1950" spc="595" dirty="0">
                <a:latin typeface="Tahoma"/>
                <a:cs typeface="Tahoma"/>
              </a:rPr>
              <a:t> </a:t>
            </a:r>
            <a:r>
              <a:rPr sz="1950" spc="-15" dirty="0">
                <a:latin typeface="Tahoma"/>
                <a:cs typeface="Tahoma"/>
              </a:rPr>
              <a:t>contratto,</a:t>
            </a:r>
            <a:r>
              <a:rPr sz="1950" spc="58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se </a:t>
            </a:r>
            <a:r>
              <a:rPr sz="1950" spc="-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intendeva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o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no </a:t>
            </a:r>
            <a:r>
              <a:rPr sz="1950" spc="-15" dirty="0">
                <a:latin typeface="Tahoma"/>
                <a:cs typeface="Tahoma"/>
              </a:rPr>
              <a:t>avvalersi</a:t>
            </a:r>
            <a:r>
              <a:rPr sz="1950" spc="3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del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diritto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dirty="0">
                <a:latin typeface="Tahoma"/>
                <a:cs typeface="Tahoma"/>
              </a:rPr>
              <a:t>di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15" dirty="0">
                <a:latin typeface="Tahoma"/>
                <a:cs typeface="Tahoma"/>
              </a:rPr>
              <a:t>ottenere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copia</a:t>
            </a:r>
            <a:r>
              <a:rPr sz="1950" spc="-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del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testo contrattuale).</a:t>
            </a:r>
            <a:endParaRPr sz="1950">
              <a:latin typeface="Tahoma"/>
              <a:cs typeface="Tahoma"/>
            </a:endParaRPr>
          </a:p>
          <a:p>
            <a:pPr marL="375285" marR="6350" indent="-363220" algn="just">
              <a:lnSpc>
                <a:spcPts val="2100"/>
              </a:lnSpc>
              <a:spcBef>
                <a:spcPts val="645"/>
              </a:spcBef>
              <a:buSzPct val="95121"/>
              <a:buFont typeface="Tahoma"/>
              <a:buChar char="-"/>
              <a:tabLst>
                <a:tab pos="375920" algn="l"/>
              </a:tabLst>
            </a:pPr>
            <a:r>
              <a:rPr sz="2050" i="1" spc="-40" dirty="0">
                <a:latin typeface="Tahoma"/>
                <a:cs typeface="Tahoma"/>
              </a:rPr>
              <a:t>Il </a:t>
            </a:r>
            <a:r>
              <a:rPr sz="2050" i="1" spc="-65" dirty="0">
                <a:latin typeface="Tahoma"/>
                <a:cs typeface="Tahoma"/>
              </a:rPr>
              <a:t>documento </a:t>
            </a:r>
            <a:r>
              <a:rPr sz="2050" i="1" spc="-40" dirty="0">
                <a:latin typeface="Tahoma"/>
                <a:cs typeface="Tahoma"/>
              </a:rPr>
              <a:t>di </a:t>
            </a:r>
            <a:r>
              <a:rPr sz="2050" i="1" spc="-50" dirty="0">
                <a:latin typeface="Tahoma"/>
                <a:cs typeface="Tahoma"/>
              </a:rPr>
              <a:t>sintesi </a:t>
            </a:r>
            <a:r>
              <a:rPr sz="1950" spc="-5" dirty="0">
                <a:latin typeface="Tahoma"/>
                <a:cs typeface="Tahoma"/>
              </a:rPr>
              <a:t>che riporta in </a:t>
            </a:r>
            <a:r>
              <a:rPr sz="1950" spc="-15" dirty="0">
                <a:latin typeface="Tahoma"/>
                <a:cs typeface="Tahoma"/>
              </a:rPr>
              <a:t>maniera </a:t>
            </a:r>
            <a:r>
              <a:rPr sz="1950" spc="-5" dirty="0">
                <a:latin typeface="Tahoma"/>
                <a:cs typeface="Tahoma"/>
              </a:rPr>
              <a:t>personalizzata </a:t>
            </a:r>
            <a:r>
              <a:rPr sz="1950" spc="-10" dirty="0">
                <a:latin typeface="Tahoma"/>
                <a:cs typeface="Tahoma"/>
              </a:rPr>
              <a:t>(fa riferimento </a:t>
            </a:r>
            <a:r>
              <a:rPr sz="1950" spc="-5" dirty="0">
                <a:latin typeface="Tahoma"/>
                <a:cs typeface="Tahoma"/>
              </a:rPr>
              <a:t>al 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singolo </a:t>
            </a:r>
            <a:r>
              <a:rPr sz="1950" spc="-15" dirty="0">
                <a:latin typeface="Tahoma"/>
                <a:cs typeface="Tahoma"/>
              </a:rPr>
              <a:t>contraente) </a:t>
            </a:r>
            <a:r>
              <a:rPr sz="1950" spc="-5" dirty="0">
                <a:latin typeface="Tahoma"/>
                <a:cs typeface="Tahoma"/>
              </a:rPr>
              <a:t>le condizioni </a:t>
            </a:r>
            <a:r>
              <a:rPr sz="1950" spc="-10" dirty="0">
                <a:latin typeface="Tahoma"/>
                <a:cs typeface="Tahoma"/>
              </a:rPr>
              <a:t>economiche </a:t>
            </a:r>
            <a:r>
              <a:rPr sz="1950" spc="-5" dirty="0">
                <a:latin typeface="Tahoma"/>
                <a:cs typeface="Tahoma"/>
              </a:rPr>
              <a:t>pubblicizzate nel foglio </a:t>
            </a:r>
            <a:r>
              <a:rPr sz="1950" spc="-10" dirty="0">
                <a:latin typeface="Tahoma"/>
                <a:cs typeface="Tahoma"/>
              </a:rPr>
              <a:t>informativo </a:t>
            </a:r>
            <a:r>
              <a:rPr sz="1950" spc="-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relativo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alla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specifica </a:t>
            </a:r>
            <a:r>
              <a:rPr sz="1950" spc="-10" dirty="0">
                <a:latin typeface="Tahoma"/>
                <a:cs typeface="Tahoma"/>
              </a:rPr>
              <a:t>operazione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o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servizio.</a:t>
            </a:r>
            <a:endParaRPr sz="1950">
              <a:latin typeface="Tahoma"/>
              <a:cs typeface="Tahoma"/>
            </a:endParaRPr>
          </a:p>
          <a:p>
            <a:pPr marL="375285" marR="5080" indent="-363220" algn="just">
              <a:lnSpc>
                <a:spcPts val="2100"/>
              </a:lnSpc>
              <a:spcBef>
                <a:spcPts val="650"/>
              </a:spcBef>
              <a:buSzPct val="95121"/>
              <a:buFont typeface="Tahoma"/>
              <a:buChar char="-"/>
              <a:tabLst>
                <a:tab pos="375920" algn="l"/>
              </a:tabLst>
            </a:pPr>
            <a:r>
              <a:rPr sz="2050" i="1" spc="-55" dirty="0">
                <a:latin typeface="Tahoma"/>
                <a:cs typeface="Tahoma"/>
              </a:rPr>
              <a:t>Guida</a:t>
            </a:r>
            <a:r>
              <a:rPr sz="2050" i="1" spc="-50" dirty="0">
                <a:latin typeface="Tahoma"/>
                <a:cs typeface="Tahoma"/>
              </a:rPr>
              <a:t> </a:t>
            </a:r>
            <a:r>
              <a:rPr sz="2050" i="1" spc="-55" dirty="0">
                <a:latin typeface="Tahoma"/>
                <a:cs typeface="Tahoma"/>
              </a:rPr>
              <a:t>pratica</a:t>
            </a:r>
            <a:r>
              <a:rPr sz="2050" i="1" spc="-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predisposizione </a:t>
            </a:r>
            <a:r>
              <a:rPr sz="1950" dirty="0">
                <a:latin typeface="Tahoma"/>
                <a:cs typeface="Tahoma"/>
              </a:rPr>
              <a:t>di </a:t>
            </a:r>
            <a:r>
              <a:rPr sz="1950" spc="-5" dirty="0">
                <a:latin typeface="Tahoma"/>
                <a:cs typeface="Tahoma"/>
              </a:rPr>
              <a:t>guide dei </a:t>
            </a:r>
            <a:r>
              <a:rPr sz="1950" spc="-10" dirty="0">
                <a:latin typeface="Tahoma"/>
                <a:cs typeface="Tahoma"/>
              </a:rPr>
              <a:t>prodotti </a:t>
            </a:r>
            <a:r>
              <a:rPr sz="1950" spc="-5" dirty="0">
                <a:latin typeface="Tahoma"/>
                <a:cs typeface="Tahoma"/>
              </a:rPr>
              <a:t>e </a:t>
            </a:r>
            <a:r>
              <a:rPr sz="1950" spc="-10" dirty="0">
                <a:latin typeface="Tahoma"/>
                <a:cs typeface="Tahoma"/>
              </a:rPr>
              <a:t>servizi </a:t>
            </a:r>
            <a:r>
              <a:rPr sz="1950" spc="-5" dirty="0">
                <a:latin typeface="Tahoma"/>
                <a:cs typeface="Tahoma"/>
              </a:rPr>
              <a:t>più </a:t>
            </a:r>
            <a:r>
              <a:rPr sz="1950" spc="-10" dirty="0">
                <a:latin typeface="Tahoma"/>
                <a:cs typeface="Tahoma"/>
              </a:rPr>
              <a:t>diffusi (conto </a:t>
            </a:r>
            <a:r>
              <a:rPr sz="1950" spc="-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correnti, </a:t>
            </a:r>
            <a:r>
              <a:rPr sz="1950" spc="-5" dirty="0">
                <a:latin typeface="Tahoma"/>
                <a:cs typeface="Tahoma"/>
              </a:rPr>
              <a:t>mutui </a:t>
            </a:r>
            <a:r>
              <a:rPr sz="1950" spc="-10" dirty="0">
                <a:latin typeface="Tahoma"/>
                <a:cs typeface="Tahoma"/>
              </a:rPr>
              <a:t>bancari offerti </a:t>
            </a:r>
            <a:r>
              <a:rPr sz="1950" spc="-5" dirty="0">
                <a:latin typeface="Tahoma"/>
                <a:cs typeface="Tahoma"/>
              </a:rPr>
              <a:t>destinati ai </a:t>
            </a:r>
            <a:r>
              <a:rPr sz="1950" spc="-10" dirty="0">
                <a:latin typeface="Tahoma"/>
                <a:cs typeface="Tahoma"/>
              </a:rPr>
              <a:t>consumatori, l’accesso </a:t>
            </a:r>
            <a:r>
              <a:rPr sz="1950" spc="-5" dirty="0">
                <a:latin typeface="Tahoma"/>
                <a:cs typeface="Tahoma"/>
              </a:rPr>
              <a:t>ai </a:t>
            </a:r>
            <a:r>
              <a:rPr sz="1950" spc="-10" dirty="0">
                <a:latin typeface="Tahoma"/>
                <a:cs typeface="Tahoma"/>
              </a:rPr>
              <a:t>meccanismi di </a:t>
            </a:r>
            <a:r>
              <a:rPr sz="1950" spc="-5" dirty="0">
                <a:latin typeface="Tahoma"/>
                <a:cs typeface="Tahoma"/>
              </a:rPr>
              <a:t> soluzione </a:t>
            </a:r>
            <a:r>
              <a:rPr sz="1950" spc="-10" dirty="0">
                <a:latin typeface="Tahoma"/>
                <a:cs typeface="Tahoma"/>
              </a:rPr>
              <a:t>stragiudiziale</a:t>
            </a:r>
            <a:r>
              <a:rPr sz="1950" spc="2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Arbitrato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Bancario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Finanziario)</a:t>
            </a:r>
            <a:endParaRPr sz="19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284" y="613663"/>
            <a:ext cx="6843395" cy="31162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50" b="1" spc="-5" dirty="0">
                <a:solidFill>
                  <a:srgbClr val="009999"/>
                </a:solidFill>
                <a:latin typeface="Tahoma"/>
                <a:cs typeface="Tahoma"/>
              </a:rPr>
              <a:t>Quali</a:t>
            </a:r>
            <a:r>
              <a:rPr sz="1950" b="1" spc="-3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950" b="1" spc="-10" dirty="0">
                <a:solidFill>
                  <a:srgbClr val="009999"/>
                </a:solidFill>
                <a:latin typeface="Tahoma"/>
                <a:cs typeface="Tahoma"/>
              </a:rPr>
              <a:t>rapporti</a:t>
            </a:r>
            <a:r>
              <a:rPr sz="1950" b="1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950" b="1" spc="-10" dirty="0">
                <a:solidFill>
                  <a:srgbClr val="009999"/>
                </a:solidFill>
                <a:latin typeface="Tahoma"/>
                <a:cs typeface="Tahoma"/>
              </a:rPr>
              <a:t>contrattuali</a:t>
            </a:r>
            <a:r>
              <a:rPr sz="1950" b="1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950" b="1" spc="-10" dirty="0">
                <a:solidFill>
                  <a:srgbClr val="009999"/>
                </a:solidFill>
                <a:latin typeface="Tahoma"/>
                <a:cs typeface="Tahoma"/>
              </a:rPr>
              <a:t>possono</a:t>
            </a:r>
            <a:r>
              <a:rPr sz="1950" b="1" spc="1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950" b="1" spc="-10" dirty="0" err="1">
                <a:solidFill>
                  <a:srgbClr val="009999"/>
                </a:solidFill>
                <a:latin typeface="Tahoma"/>
                <a:cs typeface="Tahoma"/>
              </a:rPr>
              <a:t>coinvolgere</a:t>
            </a:r>
            <a:r>
              <a:rPr sz="1950" b="1" spc="-1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lang="it-IT" sz="1950" b="1" spc="-10" dirty="0">
                <a:solidFill>
                  <a:srgbClr val="009999"/>
                </a:solidFill>
                <a:latin typeface="Tahoma"/>
                <a:cs typeface="Tahoma"/>
              </a:rPr>
              <a:t>le ADR</a:t>
            </a:r>
            <a:endParaRPr sz="195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4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22688" y="1838959"/>
            <a:ext cx="9047480" cy="2498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99700"/>
              </a:lnSpc>
              <a:spcBef>
                <a:spcPts val="100"/>
              </a:spcBef>
            </a:pPr>
            <a:r>
              <a:rPr sz="1950" spc="-5" dirty="0" err="1">
                <a:latin typeface="Tahoma"/>
                <a:cs typeface="Tahoma"/>
              </a:rPr>
              <a:t>si</a:t>
            </a:r>
            <a:r>
              <a:rPr sz="1950" spc="-5" dirty="0">
                <a:latin typeface="Tahoma"/>
                <a:cs typeface="Tahoma"/>
              </a:rPr>
              <a:t> </a:t>
            </a:r>
            <a:r>
              <a:rPr sz="1950" spc="-59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sintetizzano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alcuni </a:t>
            </a:r>
            <a:r>
              <a:rPr sz="1950" spc="-5" dirty="0">
                <a:latin typeface="Tahoma"/>
                <a:cs typeface="Tahoma"/>
              </a:rPr>
              <a:t>dei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rapporti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15" dirty="0">
                <a:latin typeface="Tahoma"/>
                <a:cs typeface="Tahoma"/>
              </a:rPr>
              <a:t>contrattuali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più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frequenti:</a:t>
            </a:r>
            <a:endParaRPr sz="1950" dirty="0">
              <a:latin typeface="Tahoma"/>
              <a:cs typeface="Tahoma"/>
            </a:endParaRPr>
          </a:p>
          <a:p>
            <a:pPr marL="506095" indent="-494030">
              <a:lnSpc>
                <a:spcPct val="100000"/>
              </a:lnSpc>
              <a:spcBef>
                <a:spcPts val="455"/>
              </a:spcBef>
              <a:buFont typeface="Arial"/>
              <a:buChar char="•"/>
              <a:tabLst>
                <a:tab pos="506095" algn="l"/>
                <a:tab pos="506730" algn="l"/>
              </a:tabLst>
            </a:pPr>
            <a:r>
              <a:rPr sz="1950" spc="-10" dirty="0">
                <a:latin typeface="Tahoma"/>
                <a:cs typeface="Tahoma"/>
              </a:rPr>
              <a:t>Lavoro</a:t>
            </a:r>
            <a:endParaRPr sz="1950" dirty="0">
              <a:latin typeface="Tahoma"/>
              <a:cs typeface="Tahoma"/>
            </a:endParaRPr>
          </a:p>
          <a:p>
            <a:pPr marL="506095" indent="-494030">
              <a:lnSpc>
                <a:spcPct val="100000"/>
              </a:lnSpc>
              <a:spcBef>
                <a:spcPts val="455"/>
              </a:spcBef>
              <a:buFont typeface="Arial"/>
              <a:buChar char="•"/>
              <a:tabLst>
                <a:tab pos="506095" algn="l"/>
                <a:tab pos="506730" algn="l"/>
                <a:tab pos="2975610" algn="l"/>
              </a:tabLst>
            </a:pPr>
            <a:r>
              <a:rPr sz="1950" spc="-5" dirty="0">
                <a:latin typeface="Tahoma"/>
                <a:cs typeface="Tahoma"/>
              </a:rPr>
              <a:t>Locazioni</a:t>
            </a:r>
            <a:r>
              <a:rPr sz="1950" spc="-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/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comodato</a:t>
            </a:r>
            <a:r>
              <a:rPr sz="1950" spc="-5" dirty="0">
                <a:latin typeface="Times New Roman"/>
                <a:cs typeface="Times New Roman"/>
              </a:rPr>
              <a:t>	</a:t>
            </a:r>
            <a:r>
              <a:rPr sz="1950" spc="-5" dirty="0">
                <a:latin typeface="Tahoma"/>
                <a:cs typeface="Tahoma"/>
              </a:rPr>
              <a:t>/</a:t>
            </a:r>
            <a:r>
              <a:rPr sz="1950" spc="-4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condominio</a:t>
            </a:r>
            <a:endParaRPr sz="1950" dirty="0">
              <a:latin typeface="Tahoma"/>
              <a:cs typeface="Tahoma"/>
            </a:endParaRPr>
          </a:p>
          <a:p>
            <a:pPr marL="506095" indent="-49403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506095" algn="l"/>
                <a:tab pos="506730" algn="l"/>
              </a:tabLst>
            </a:pPr>
            <a:r>
              <a:rPr sz="1950" spc="-10" dirty="0">
                <a:latin typeface="Tahoma"/>
                <a:cs typeface="Tahoma"/>
              </a:rPr>
              <a:t>Successioni</a:t>
            </a:r>
            <a:r>
              <a:rPr sz="1950" spc="-3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/ divisioni</a:t>
            </a:r>
            <a:endParaRPr sz="1950" dirty="0">
              <a:latin typeface="Tahoma"/>
              <a:cs typeface="Tahoma"/>
            </a:endParaRPr>
          </a:p>
          <a:p>
            <a:pPr marL="506095" indent="-494030">
              <a:lnSpc>
                <a:spcPct val="100000"/>
              </a:lnSpc>
              <a:spcBef>
                <a:spcPts val="455"/>
              </a:spcBef>
              <a:buFont typeface="Arial"/>
              <a:buChar char="•"/>
              <a:tabLst>
                <a:tab pos="506095" algn="l"/>
                <a:tab pos="506730" algn="l"/>
              </a:tabLst>
            </a:pPr>
            <a:r>
              <a:rPr sz="1950" spc="-10" dirty="0">
                <a:latin typeface="Tahoma"/>
                <a:cs typeface="Tahoma"/>
              </a:rPr>
              <a:t>Rapporti bancari</a:t>
            </a:r>
            <a:r>
              <a:rPr sz="1950" spc="2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/</a:t>
            </a:r>
            <a:r>
              <a:rPr sz="1950" spc="-10" dirty="0">
                <a:latin typeface="Tahoma"/>
                <a:cs typeface="Tahoma"/>
              </a:rPr>
              <a:t> finanziari</a:t>
            </a:r>
            <a:r>
              <a:rPr sz="1950" spc="2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/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assicurativi</a:t>
            </a:r>
            <a:endParaRPr sz="1950" dirty="0">
              <a:latin typeface="Tahoma"/>
              <a:cs typeface="Tahoma"/>
            </a:endParaRPr>
          </a:p>
          <a:p>
            <a:pPr marL="506095" indent="-494030">
              <a:lnSpc>
                <a:spcPct val="100000"/>
              </a:lnSpc>
              <a:spcBef>
                <a:spcPts val="455"/>
              </a:spcBef>
              <a:buFont typeface="Arial"/>
              <a:buChar char="•"/>
              <a:tabLst>
                <a:tab pos="506095" algn="l"/>
                <a:tab pos="506730" algn="l"/>
              </a:tabLst>
            </a:pPr>
            <a:r>
              <a:rPr sz="1950" spc="-10" dirty="0">
                <a:latin typeface="Tahoma"/>
                <a:cs typeface="Tahoma"/>
              </a:rPr>
              <a:t>Utenze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telefoniche</a:t>
            </a:r>
            <a:r>
              <a:rPr sz="1950" spc="-5" dirty="0">
                <a:latin typeface="Tahoma"/>
                <a:cs typeface="Tahoma"/>
              </a:rPr>
              <a:t> / </a:t>
            </a:r>
            <a:r>
              <a:rPr sz="1950" spc="-10" dirty="0">
                <a:latin typeface="Tahoma"/>
                <a:cs typeface="Tahoma"/>
              </a:rPr>
              <a:t>energetiche</a:t>
            </a:r>
            <a:endParaRPr sz="1950" dirty="0">
              <a:latin typeface="Tahoma"/>
              <a:cs typeface="Tahoma"/>
            </a:endParaRPr>
          </a:p>
          <a:p>
            <a:pPr marL="506095" indent="-49403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506095" algn="l"/>
                <a:tab pos="506730" algn="l"/>
              </a:tabLst>
            </a:pPr>
            <a:r>
              <a:rPr sz="1950" spc="-10" dirty="0">
                <a:latin typeface="Tahoma"/>
                <a:cs typeface="Tahoma"/>
              </a:rPr>
              <a:t>Servizi</a:t>
            </a:r>
            <a:endParaRPr sz="195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27535" y="479551"/>
            <a:ext cx="2047239" cy="585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650" b="0" spc="5" dirty="0">
                <a:latin typeface="Tahoma"/>
                <a:cs typeface="Tahoma"/>
              </a:rPr>
              <a:t>I</a:t>
            </a:r>
            <a:r>
              <a:rPr sz="3650" b="0" spc="-90" dirty="0">
                <a:latin typeface="Tahoma"/>
                <a:cs typeface="Tahoma"/>
              </a:rPr>
              <a:t> </a:t>
            </a:r>
            <a:r>
              <a:rPr sz="3650" b="0" spc="-5" dirty="0">
                <a:latin typeface="Tahoma"/>
                <a:cs typeface="Tahoma"/>
              </a:rPr>
              <a:t>contratti</a:t>
            </a:r>
            <a:endParaRPr sz="365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40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21164" y="1806955"/>
            <a:ext cx="9457690" cy="445452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8255" algn="just">
              <a:lnSpc>
                <a:spcPts val="2340"/>
              </a:lnSpc>
              <a:spcBef>
                <a:spcPts val="385"/>
              </a:spcBef>
            </a:pPr>
            <a:r>
              <a:rPr sz="2150" spc="5" dirty="0">
                <a:latin typeface="Tahoma"/>
                <a:cs typeface="Tahoma"/>
              </a:rPr>
              <a:t>La </a:t>
            </a:r>
            <a:r>
              <a:rPr sz="2150" dirty="0">
                <a:latin typeface="Tahoma"/>
                <a:cs typeface="Tahoma"/>
              </a:rPr>
              <a:t>norma </a:t>
            </a:r>
            <a:r>
              <a:rPr sz="2150" spc="5" dirty="0">
                <a:latin typeface="Tahoma"/>
                <a:cs typeface="Tahoma"/>
              </a:rPr>
              <a:t>sulla </a:t>
            </a:r>
            <a:r>
              <a:rPr sz="2150" spc="-5" dirty="0">
                <a:latin typeface="Tahoma"/>
                <a:cs typeface="Tahoma"/>
              </a:rPr>
              <a:t>trasparenza </a:t>
            </a:r>
            <a:r>
              <a:rPr sz="2150" dirty="0">
                <a:latin typeface="Tahoma"/>
                <a:cs typeface="Tahoma"/>
              </a:rPr>
              <a:t>disciplina </a:t>
            </a:r>
            <a:r>
              <a:rPr sz="2150" spc="5" dirty="0">
                <a:latin typeface="Tahoma"/>
                <a:cs typeface="Tahoma"/>
              </a:rPr>
              <a:t>la </a:t>
            </a:r>
            <a:r>
              <a:rPr sz="2150" spc="-5" dirty="0">
                <a:latin typeface="Tahoma"/>
                <a:cs typeface="Tahoma"/>
              </a:rPr>
              <a:t>forma </a:t>
            </a:r>
            <a:r>
              <a:rPr sz="2150" spc="5" dirty="0">
                <a:latin typeface="Tahoma"/>
                <a:cs typeface="Tahoma"/>
              </a:rPr>
              <a:t>ed </a:t>
            </a:r>
            <a:r>
              <a:rPr sz="2150" spc="-5" dirty="0">
                <a:latin typeface="Tahoma"/>
                <a:cs typeface="Tahoma"/>
              </a:rPr>
              <a:t>il </a:t>
            </a:r>
            <a:r>
              <a:rPr sz="2150" dirty="0">
                <a:latin typeface="Tahoma"/>
                <a:cs typeface="Tahoma"/>
              </a:rPr>
              <a:t>contenuto dei </a:t>
            </a:r>
            <a:r>
              <a:rPr sz="2150" spc="-5" dirty="0">
                <a:latin typeface="Tahoma"/>
                <a:cs typeface="Tahoma"/>
              </a:rPr>
              <a:t>contratti 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bancari.</a:t>
            </a:r>
            <a:endParaRPr sz="2150">
              <a:latin typeface="Tahoma"/>
              <a:cs typeface="Tahoma"/>
            </a:endParaRPr>
          </a:p>
          <a:p>
            <a:pPr marL="12700" marR="5715" algn="just">
              <a:lnSpc>
                <a:spcPct val="90400"/>
              </a:lnSpc>
              <a:spcBef>
                <a:spcPts val="605"/>
              </a:spcBef>
            </a:pPr>
            <a:r>
              <a:rPr sz="2150" spc="-15" dirty="0">
                <a:latin typeface="Tahoma"/>
                <a:cs typeface="Tahoma"/>
              </a:rPr>
              <a:t>Per </a:t>
            </a:r>
            <a:r>
              <a:rPr sz="2150" dirty="0">
                <a:latin typeface="Tahoma"/>
                <a:cs typeface="Tahoma"/>
              </a:rPr>
              <a:t>alcuni </a:t>
            </a:r>
            <a:r>
              <a:rPr sz="2150" spc="-5" dirty="0">
                <a:latin typeface="Tahoma"/>
                <a:cs typeface="Tahoma"/>
              </a:rPr>
              <a:t>prodotti </a:t>
            </a:r>
            <a:r>
              <a:rPr sz="2150" dirty="0">
                <a:latin typeface="Tahoma"/>
                <a:cs typeface="Tahoma"/>
              </a:rPr>
              <a:t>più </a:t>
            </a:r>
            <a:r>
              <a:rPr sz="2150" spc="-5" dirty="0">
                <a:latin typeface="Tahoma"/>
                <a:cs typeface="Tahoma"/>
              </a:rPr>
              <a:t>diffusi </a:t>
            </a:r>
            <a:r>
              <a:rPr sz="2150" spc="-5" dirty="0">
                <a:solidFill>
                  <a:srgbClr val="7F7F7F"/>
                </a:solidFill>
                <a:latin typeface="Tahoma"/>
                <a:cs typeface="Tahoma"/>
              </a:rPr>
              <a:t>(mutuo, </a:t>
            </a:r>
            <a:r>
              <a:rPr sz="2150" dirty="0">
                <a:solidFill>
                  <a:srgbClr val="7F7F7F"/>
                </a:solidFill>
                <a:latin typeface="Tahoma"/>
                <a:cs typeface="Tahoma"/>
              </a:rPr>
              <a:t>conto corrente) </a:t>
            </a:r>
            <a:r>
              <a:rPr sz="2150" dirty="0">
                <a:latin typeface="Tahoma"/>
                <a:cs typeface="Tahoma"/>
              </a:rPr>
              <a:t>per la clientela </a:t>
            </a:r>
            <a:r>
              <a:rPr sz="2150" spc="-5" dirty="0">
                <a:latin typeface="Tahoma"/>
                <a:cs typeface="Tahoma"/>
              </a:rPr>
              <a:t>al </a:t>
            </a:r>
            <a:r>
              <a:rPr sz="2150" dirty="0">
                <a:latin typeface="Tahoma"/>
                <a:cs typeface="Tahoma"/>
              </a:rPr>
              <a:t> dettaglio sono state introdotte previsioni diverse </a:t>
            </a:r>
            <a:r>
              <a:rPr sz="2150" spc="5" dirty="0">
                <a:latin typeface="Tahoma"/>
                <a:cs typeface="Tahoma"/>
              </a:rPr>
              <a:t>e </a:t>
            </a:r>
            <a:r>
              <a:rPr sz="2150" spc="-5" dirty="0">
                <a:latin typeface="Tahoma"/>
                <a:cs typeface="Tahoma"/>
              </a:rPr>
              <a:t>più </a:t>
            </a:r>
            <a:r>
              <a:rPr sz="2150" dirty="0">
                <a:latin typeface="Tahoma"/>
                <a:cs typeface="Tahoma"/>
              </a:rPr>
              <a:t>stringenti anche con </a:t>
            </a:r>
            <a:r>
              <a:rPr sz="2150" spc="5" dirty="0">
                <a:latin typeface="Tahoma"/>
                <a:cs typeface="Tahoma"/>
              </a:rPr>
              <a:t> l’intento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di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rendere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più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agevole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il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confronto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delle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condizioni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economiche </a:t>
            </a:r>
            <a:r>
              <a:rPr sz="2150" spc="-66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offerte.</a:t>
            </a:r>
            <a:endParaRPr sz="2150">
              <a:latin typeface="Tahoma"/>
              <a:cs typeface="Tahoma"/>
            </a:endParaRPr>
          </a:p>
          <a:p>
            <a:pPr marL="12700" marR="5080" algn="just">
              <a:lnSpc>
                <a:spcPct val="90500"/>
              </a:lnSpc>
              <a:spcBef>
                <a:spcPts val="655"/>
              </a:spcBef>
            </a:pPr>
            <a:r>
              <a:rPr sz="2150" spc="-10" dirty="0">
                <a:latin typeface="Tahoma"/>
                <a:cs typeface="Tahoma"/>
              </a:rPr>
              <a:t>L’introduzione </a:t>
            </a:r>
            <a:r>
              <a:rPr sz="2150" dirty="0">
                <a:latin typeface="Tahoma"/>
                <a:cs typeface="Tahoma"/>
              </a:rPr>
              <a:t>del ISC (indicatore sintetico </a:t>
            </a:r>
            <a:r>
              <a:rPr sz="2150" spc="5" dirty="0">
                <a:latin typeface="Tahoma"/>
                <a:cs typeface="Tahoma"/>
              </a:rPr>
              <a:t>di </a:t>
            </a:r>
            <a:r>
              <a:rPr sz="2150" dirty="0">
                <a:latin typeface="Tahoma"/>
                <a:cs typeface="Tahoma"/>
              </a:rPr>
              <a:t>costo) </a:t>
            </a:r>
            <a:r>
              <a:rPr sz="2150" spc="5" dirty="0">
                <a:latin typeface="Tahoma"/>
                <a:cs typeface="Tahoma"/>
              </a:rPr>
              <a:t>e </a:t>
            </a:r>
            <a:r>
              <a:rPr sz="2150" spc="-35" dirty="0">
                <a:latin typeface="Tahoma"/>
                <a:cs typeface="Tahoma"/>
              </a:rPr>
              <a:t>TAEG </a:t>
            </a:r>
            <a:r>
              <a:rPr sz="2150" dirty="0">
                <a:latin typeface="Tahoma"/>
                <a:cs typeface="Tahoma"/>
              </a:rPr>
              <a:t>(tasso annuale 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effettivo</a:t>
            </a:r>
            <a:r>
              <a:rPr sz="2150" dirty="0">
                <a:latin typeface="Tahoma"/>
                <a:cs typeface="Tahoma"/>
              </a:rPr>
              <a:t> globale)</a:t>
            </a:r>
            <a:r>
              <a:rPr sz="2150" spc="5" dirty="0">
                <a:latin typeface="Tahoma"/>
                <a:cs typeface="Tahoma"/>
              </a:rPr>
              <a:t> indicatori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finalizzati</a:t>
            </a:r>
            <a:r>
              <a:rPr sz="2150" spc="5" dirty="0">
                <a:latin typeface="Tahoma"/>
                <a:cs typeface="Tahoma"/>
              </a:rPr>
              <a:t> a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indicare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il</a:t>
            </a:r>
            <a:r>
              <a:rPr sz="2150" dirty="0">
                <a:latin typeface="Tahoma"/>
                <a:cs typeface="Tahoma"/>
              </a:rPr>
              <a:t> costo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complessivo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dei </a:t>
            </a:r>
            <a:r>
              <a:rPr sz="2150" spc="-66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prodotti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offerti.</a:t>
            </a:r>
            <a:endParaRPr sz="2150">
              <a:latin typeface="Tahoma"/>
              <a:cs typeface="Tahoma"/>
            </a:endParaRPr>
          </a:p>
          <a:p>
            <a:pPr marL="12700" marR="5080" algn="just">
              <a:lnSpc>
                <a:spcPct val="90500"/>
              </a:lnSpc>
              <a:spcBef>
                <a:spcPts val="640"/>
              </a:spcBef>
            </a:pPr>
            <a:r>
              <a:rPr sz="2150" spc="-30" dirty="0">
                <a:latin typeface="Tahoma"/>
                <a:cs typeface="Tahoma"/>
              </a:rPr>
              <a:t>L’ISC </a:t>
            </a:r>
            <a:r>
              <a:rPr sz="2150" spc="5" dirty="0">
                <a:latin typeface="Tahoma"/>
                <a:cs typeface="Tahoma"/>
              </a:rPr>
              <a:t>e </a:t>
            </a:r>
            <a:r>
              <a:rPr sz="2150" spc="-5" dirty="0">
                <a:latin typeface="Tahoma"/>
                <a:cs typeface="Tahoma"/>
              </a:rPr>
              <a:t>il </a:t>
            </a:r>
            <a:r>
              <a:rPr sz="2150" spc="-30" dirty="0">
                <a:latin typeface="Tahoma"/>
                <a:cs typeface="Tahoma"/>
              </a:rPr>
              <a:t>TAEG </a:t>
            </a:r>
            <a:r>
              <a:rPr sz="2150" dirty="0">
                <a:latin typeface="Tahoma"/>
                <a:cs typeface="Tahoma"/>
              </a:rPr>
              <a:t>devono </a:t>
            </a:r>
            <a:r>
              <a:rPr sz="2150" spc="-5" dirty="0">
                <a:latin typeface="Tahoma"/>
                <a:cs typeface="Tahoma"/>
              </a:rPr>
              <a:t>essere </a:t>
            </a:r>
            <a:r>
              <a:rPr sz="2150" dirty="0">
                <a:latin typeface="Tahoma"/>
                <a:cs typeface="Tahoma"/>
              </a:rPr>
              <a:t>inseriti nel </a:t>
            </a:r>
            <a:r>
              <a:rPr sz="2150" spc="-5" dirty="0">
                <a:latin typeface="Tahoma"/>
                <a:cs typeface="Tahoma"/>
              </a:rPr>
              <a:t>contratto </a:t>
            </a:r>
            <a:r>
              <a:rPr sz="2150" spc="5" dirty="0">
                <a:latin typeface="Tahoma"/>
                <a:cs typeface="Tahoma"/>
              </a:rPr>
              <a:t>e </a:t>
            </a:r>
            <a:r>
              <a:rPr sz="2150" dirty="0">
                <a:latin typeface="Tahoma"/>
                <a:cs typeface="Tahoma"/>
              </a:rPr>
              <a:t>nel documento </a:t>
            </a:r>
            <a:r>
              <a:rPr sz="2150" spc="-5" dirty="0">
                <a:latin typeface="Tahoma"/>
                <a:cs typeface="Tahoma"/>
              </a:rPr>
              <a:t>di </a:t>
            </a:r>
            <a:r>
              <a:rPr sz="2150" dirty="0">
                <a:latin typeface="Tahoma"/>
                <a:cs typeface="Tahoma"/>
              </a:rPr>
              <a:t>sintesi 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che devono essere </a:t>
            </a:r>
            <a:r>
              <a:rPr sz="2150" spc="-5" dirty="0">
                <a:latin typeface="Tahoma"/>
                <a:cs typeface="Tahoma"/>
              </a:rPr>
              <a:t>consegnati al </a:t>
            </a:r>
            <a:r>
              <a:rPr sz="2150" dirty="0">
                <a:latin typeface="Tahoma"/>
                <a:cs typeface="Tahoma"/>
              </a:rPr>
              <a:t>cliente. Gli indicatori, </a:t>
            </a:r>
            <a:r>
              <a:rPr sz="2150" spc="-5" dirty="0">
                <a:latin typeface="Tahoma"/>
                <a:cs typeface="Tahoma"/>
              </a:rPr>
              <a:t>espressi </a:t>
            </a:r>
            <a:r>
              <a:rPr sz="2150" dirty="0">
                <a:latin typeface="Tahoma"/>
                <a:cs typeface="Tahoma"/>
              </a:rPr>
              <a:t>in percentuale </a:t>
            </a:r>
            <a:r>
              <a:rPr sz="2150" spc="-66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sull'ammontare del </a:t>
            </a:r>
            <a:r>
              <a:rPr sz="2150" spc="-5" dirty="0">
                <a:latin typeface="Tahoma"/>
                <a:cs typeface="Tahoma"/>
              </a:rPr>
              <a:t>prestito concesso, </a:t>
            </a:r>
            <a:r>
              <a:rPr sz="2150" spc="-10" dirty="0">
                <a:latin typeface="Tahoma"/>
                <a:cs typeface="Tahoma"/>
              </a:rPr>
              <a:t>vanno </a:t>
            </a:r>
            <a:r>
              <a:rPr sz="2150" dirty="0">
                <a:latin typeface="Tahoma"/>
                <a:cs typeface="Tahoma"/>
              </a:rPr>
              <a:t>indicati in relazione </a:t>
            </a:r>
            <a:r>
              <a:rPr sz="2150" spc="5" dirty="0">
                <a:latin typeface="Tahoma"/>
                <a:cs typeface="Tahoma"/>
              </a:rPr>
              <a:t>alla </a:t>
            </a:r>
            <a:r>
              <a:rPr sz="2150" spc="-5" dirty="0">
                <a:latin typeface="Tahoma"/>
                <a:cs typeface="Tahoma"/>
              </a:rPr>
              <a:t>durata </a:t>
            </a:r>
            <a:r>
              <a:rPr sz="2150" dirty="0">
                <a:latin typeface="Tahoma"/>
                <a:cs typeface="Tahoma"/>
              </a:rPr>
              <a:t> del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finanziamento</a:t>
            </a:r>
            <a:r>
              <a:rPr sz="2150" spc="5" dirty="0">
                <a:latin typeface="Tahoma"/>
                <a:cs typeface="Tahoma"/>
              </a:rPr>
              <a:t> 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alla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diversa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periodicità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delle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10" dirty="0">
                <a:latin typeface="Tahoma"/>
                <a:cs typeface="Tahoma"/>
              </a:rPr>
              <a:t>rate</a:t>
            </a:r>
            <a:r>
              <a:rPr sz="2150" spc="-5" dirty="0">
                <a:latin typeface="Tahoma"/>
                <a:cs typeface="Tahoma"/>
              </a:rPr>
              <a:t> di</a:t>
            </a:r>
            <a:r>
              <a:rPr sz="2150" dirty="0">
                <a:latin typeface="Tahoma"/>
                <a:cs typeface="Tahoma"/>
              </a:rPr>
              <a:t> rimborso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del 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finanziamento.</a:t>
            </a:r>
            <a:endParaRPr sz="21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164" y="2337307"/>
            <a:ext cx="9457690" cy="3956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99700"/>
              </a:lnSpc>
              <a:spcBef>
                <a:spcPts val="100"/>
              </a:spcBef>
            </a:pPr>
            <a:r>
              <a:rPr sz="1950" spc="-10" dirty="0">
                <a:latin typeface="Tahoma"/>
                <a:cs typeface="Tahoma"/>
              </a:rPr>
              <a:t>Questi </a:t>
            </a:r>
            <a:r>
              <a:rPr sz="1950" spc="-5" dirty="0">
                <a:latin typeface="Tahoma"/>
                <a:cs typeface="Tahoma"/>
              </a:rPr>
              <a:t>indicatori non </a:t>
            </a:r>
            <a:r>
              <a:rPr sz="1950" spc="-10" dirty="0">
                <a:latin typeface="Tahoma"/>
                <a:cs typeface="Tahoma"/>
              </a:rPr>
              <a:t>esauriscono tutte le voci </a:t>
            </a:r>
            <a:r>
              <a:rPr sz="1950" dirty="0">
                <a:latin typeface="Tahoma"/>
                <a:cs typeface="Tahoma"/>
              </a:rPr>
              <a:t>di </a:t>
            </a:r>
            <a:r>
              <a:rPr sz="1950" spc="-10" dirty="0">
                <a:latin typeface="Tahoma"/>
                <a:cs typeface="Tahoma"/>
              </a:rPr>
              <a:t>costo </a:t>
            </a:r>
            <a:r>
              <a:rPr sz="1950" spc="-5" dirty="0">
                <a:latin typeface="Tahoma"/>
                <a:cs typeface="Tahoma"/>
              </a:rPr>
              <a:t>che </a:t>
            </a:r>
            <a:r>
              <a:rPr sz="1950" spc="-10" dirty="0">
                <a:latin typeface="Tahoma"/>
                <a:cs typeface="Tahoma"/>
              </a:rPr>
              <a:t>potrebbero </a:t>
            </a:r>
            <a:r>
              <a:rPr sz="1950" spc="-5" dirty="0">
                <a:latin typeface="Tahoma"/>
                <a:cs typeface="Tahoma"/>
              </a:rPr>
              <a:t>incidere </a:t>
            </a:r>
            <a:r>
              <a:rPr sz="1950" spc="-10" dirty="0">
                <a:latin typeface="Tahoma"/>
                <a:cs typeface="Tahoma"/>
              </a:rPr>
              <a:t>nel </a:t>
            </a:r>
            <a:r>
              <a:rPr sz="1950" spc="-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rapporto</a:t>
            </a:r>
            <a:r>
              <a:rPr sz="1950" spc="12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(costi</a:t>
            </a:r>
            <a:r>
              <a:rPr sz="1950" spc="12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variabili</a:t>
            </a:r>
            <a:r>
              <a:rPr sz="1950" spc="135" dirty="0">
                <a:latin typeface="Tahoma"/>
                <a:cs typeface="Tahoma"/>
              </a:rPr>
              <a:t> </a:t>
            </a:r>
            <a:r>
              <a:rPr sz="1950" dirty="0">
                <a:latin typeface="Tahoma"/>
                <a:cs typeface="Tahoma"/>
              </a:rPr>
              <a:t>legati</a:t>
            </a:r>
            <a:r>
              <a:rPr sz="1950" spc="12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all’andamento</a:t>
            </a:r>
            <a:r>
              <a:rPr sz="1950" spc="12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dei</a:t>
            </a:r>
            <a:r>
              <a:rPr sz="1950" spc="12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tassi</a:t>
            </a:r>
            <a:r>
              <a:rPr sz="1950" spc="12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o</a:t>
            </a:r>
            <a:r>
              <a:rPr sz="1950" spc="13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l’attivazione</a:t>
            </a:r>
            <a:r>
              <a:rPr sz="1950" spc="120" dirty="0">
                <a:latin typeface="Tahoma"/>
                <a:cs typeface="Tahoma"/>
              </a:rPr>
              <a:t> </a:t>
            </a:r>
            <a:r>
              <a:rPr sz="1950" spc="5" dirty="0">
                <a:latin typeface="Tahoma"/>
                <a:cs typeface="Tahoma"/>
              </a:rPr>
              <a:t>di</a:t>
            </a:r>
            <a:r>
              <a:rPr sz="1950" spc="12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specifici</a:t>
            </a:r>
            <a:r>
              <a:rPr sz="1950" spc="12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servizi </a:t>
            </a:r>
            <a:r>
              <a:rPr sz="1950" spc="-59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o </a:t>
            </a:r>
            <a:r>
              <a:rPr sz="1950" spc="-10" dirty="0">
                <a:latin typeface="Tahoma"/>
                <a:cs typeface="Tahoma"/>
              </a:rPr>
              <a:t>operazioni).</a:t>
            </a:r>
            <a:r>
              <a:rPr sz="1950" spc="-5" dirty="0">
                <a:latin typeface="Tahoma"/>
                <a:cs typeface="Tahoma"/>
              </a:rPr>
              <a:t> E’ </a:t>
            </a:r>
            <a:r>
              <a:rPr sz="1950" spc="-10" dirty="0">
                <a:latin typeface="Tahoma"/>
                <a:cs typeface="Tahoma"/>
              </a:rPr>
              <a:t>sempre </a:t>
            </a:r>
            <a:r>
              <a:rPr sz="1950" spc="-5" dirty="0">
                <a:latin typeface="Tahoma"/>
                <a:cs typeface="Tahoma"/>
              </a:rPr>
              <a:t>bene </a:t>
            </a:r>
            <a:r>
              <a:rPr sz="1950" spc="-10" dirty="0">
                <a:latin typeface="Tahoma"/>
                <a:cs typeface="Tahoma"/>
              </a:rPr>
              <a:t>verificare nei documenti informativi </a:t>
            </a:r>
            <a:r>
              <a:rPr sz="1950" spc="-5" dirty="0">
                <a:latin typeface="Tahoma"/>
                <a:cs typeface="Tahoma"/>
              </a:rPr>
              <a:t>la </a:t>
            </a:r>
            <a:r>
              <a:rPr sz="1950" spc="-10" dirty="0">
                <a:latin typeface="Tahoma"/>
                <a:cs typeface="Tahoma"/>
              </a:rPr>
              <a:t>voce </a:t>
            </a:r>
            <a:r>
              <a:rPr sz="1950" spc="-5" dirty="0">
                <a:latin typeface="Tahoma"/>
                <a:cs typeface="Tahoma"/>
              </a:rPr>
              <a:t>«altre 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condizioni</a:t>
            </a:r>
            <a:r>
              <a:rPr sz="1950" spc="-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economiche.</a:t>
            </a:r>
            <a:endParaRPr sz="19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1950" spc="-5" dirty="0">
                <a:latin typeface="Tahoma"/>
                <a:cs typeface="Tahoma"/>
              </a:rPr>
              <a:t>Le modalità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dirty="0">
                <a:latin typeface="Tahoma"/>
                <a:cs typeface="Tahoma"/>
              </a:rPr>
              <a:t>di </a:t>
            </a:r>
            <a:r>
              <a:rPr sz="1950" spc="-5" dirty="0">
                <a:latin typeface="Tahoma"/>
                <a:cs typeface="Tahoma"/>
              </a:rPr>
              <a:t>calcolo</a:t>
            </a:r>
            <a:r>
              <a:rPr sz="1950" spc="-2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sono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analoghe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per</a:t>
            </a:r>
            <a:r>
              <a:rPr sz="1950" spc="-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i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due indicatori.</a:t>
            </a:r>
            <a:endParaRPr sz="19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950" spc="-5" dirty="0">
                <a:latin typeface="Tahoma"/>
                <a:cs typeface="Tahoma"/>
              </a:rPr>
              <a:t>Le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categorie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per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il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quale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devono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essere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riportati</a:t>
            </a:r>
            <a:r>
              <a:rPr sz="1950" spc="2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gli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indicatori:</a:t>
            </a:r>
            <a:endParaRPr sz="1950">
              <a:latin typeface="Tahoma"/>
              <a:cs typeface="Tahoma"/>
            </a:endParaRPr>
          </a:p>
          <a:p>
            <a:pPr marL="178435" indent="-166370">
              <a:lnSpc>
                <a:spcPct val="100000"/>
              </a:lnSpc>
              <a:spcBef>
                <a:spcPts val="755"/>
              </a:spcBef>
              <a:buChar char="-"/>
              <a:tabLst>
                <a:tab pos="179070" algn="l"/>
              </a:tabLst>
            </a:pPr>
            <a:r>
              <a:rPr sz="1950" spc="-10" dirty="0">
                <a:latin typeface="Tahoma"/>
                <a:cs typeface="Tahoma"/>
              </a:rPr>
              <a:t>Conto</a:t>
            </a:r>
            <a:r>
              <a:rPr sz="1950" spc="-4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corrente</a:t>
            </a:r>
            <a:endParaRPr sz="1950">
              <a:latin typeface="Tahoma"/>
              <a:cs typeface="Tahoma"/>
            </a:endParaRPr>
          </a:p>
          <a:p>
            <a:pPr marL="178435" indent="-166370">
              <a:lnSpc>
                <a:spcPct val="100000"/>
              </a:lnSpc>
              <a:spcBef>
                <a:spcPts val="745"/>
              </a:spcBef>
              <a:buChar char="-"/>
              <a:tabLst>
                <a:tab pos="179070" algn="l"/>
              </a:tabLst>
            </a:pPr>
            <a:r>
              <a:rPr sz="1950" spc="-10" dirty="0">
                <a:latin typeface="Tahoma"/>
                <a:cs typeface="Tahoma"/>
              </a:rPr>
              <a:t>mutui;</a:t>
            </a:r>
            <a:endParaRPr sz="1950">
              <a:latin typeface="Tahoma"/>
              <a:cs typeface="Tahoma"/>
            </a:endParaRPr>
          </a:p>
          <a:p>
            <a:pPr marL="178435" indent="-166370">
              <a:lnSpc>
                <a:spcPct val="100000"/>
              </a:lnSpc>
              <a:spcBef>
                <a:spcPts val="745"/>
              </a:spcBef>
              <a:buChar char="-"/>
              <a:tabLst>
                <a:tab pos="179070" algn="l"/>
              </a:tabLst>
            </a:pPr>
            <a:r>
              <a:rPr sz="1950" spc="-5" dirty="0">
                <a:latin typeface="Tahoma"/>
                <a:cs typeface="Tahoma"/>
              </a:rPr>
              <a:t>anticipazioni</a:t>
            </a:r>
            <a:r>
              <a:rPr sz="1950" spc="-2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bancarie;</a:t>
            </a:r>
            <a:endParaRPr sz="19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1950" spc="-10" dirty="0">
                <a:latin typeface="Tahoma"/>
                <a:cs typeface="Tahoma"/>
              </a:rPr>
              <a:t>-altri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finanziamenti</a:t>
            </a:r>
            <a:r>
              <a:rPr sz="1950" spc="3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(ad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esempio: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prestiti</a:t>
            </a:r>
            <a:r>
              <a:rPr sz="1950" spc="2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personali</a:t>
            </a:r>
            <a:r>
              <a:rPr sz="1950" spc="2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e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finalizzati).</a:t>
            </a:r>
            <a:endParaRPr sz="19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950" spc="-10" dirty="0">
                <a:latin typeface="Tahoma"/>
                <a:cs typeface="Tahoma"/>
              </a:rPr>
              <a:t>-operazioni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dirty="0">
                <a:latin typeface="Tahoma"/>
                <a:cs typeface="Tahoma"/>
              </a:rPr>
              <a:t>di</a:t>
            </a:r>
            <a:r>
              <a:rPr sz="1950" spc="-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credito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al </a:t>
            </a:r>
            <a:r>
              <a:rPr sz="1950" spc="-10" dirty="0">
                <a:latin typeface="Tahoma"/>
                <a:cs typeface="Tahoma"/>
              </a:rPr>
              <a:t>consumo.</a:t>
            </a:r>
            <a:endParaRPr sz="195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41</a:t>
            </a:fld>
            <a:endParaRPr spc="15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8784" y="1821762"/>
            <a:ext cx="7953375" cy="83820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75285" marR="5080" indent="-363220">
              <a:lnSpc>
                <a:spcPts val="3110"/>
              </a:lnSpc>
              <a:spcBef>
                <a:spcPts val="350"/>
              </a:spcBef>
            </a:pPr>
            <a:r>
              <a:rPr sz="2600" b="0" spc="-20" dirty="0">
                <a:solidFill>
                  <a:srgbClr val="000000"/>
                </a:solidFill>
                <a:latin typeface="Tahoma"/>
                <a:cs typeface="Tahoma"/>
              </a:rPr>
              <a:t>Forme </a:t>
            </a:r>
            <a:r>
              <a:rPr sz="2600" b="0" spc="-10" dirty="0">
                <a:solidFill>
                  <a:srgbClr val="000000"/>
                </a:solidFill>
                <a:latin typeface="Tahoma"/>
                <a:cs typeface="Tahoma"/>
              </a:rPr>
              <a:t>complesse</a:t>
            </a:r>
            <a:r>
              <a:rPr sz="2600" b="0" spc="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600" b="0" spc="-10" dirty="0">
                <a:solidFill>
                  <a:srgbClr val="000000"/>
                </a:solidFill>
                <a:latin typeface="Tahoma"/>
                <a:cs typeface="Tahoma"/>
              </a:rPr>
              <a:t>di</a:t>
            </a:r>
            <a:r>
              <a:rPr sz="2600" b="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600" b="0" spc="-15" dirty="0">
                <a:solidFill>
                  <a:srgbClr val="000000"/>
                </a:solidFill>
                <a:latin typeface="Tahoma"/>
                <a:cs typeface="Tahoma"/>
              </a:rPr>
              <a:t>remunerazione</a:t>
            </a:r>
            <a:r>
              <a:rPr sz="2600" b="0" spc="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600" b="0" spc="-10" dirty="0">
                <a:solidFill>
                  <a:srgbClr val="000000"/>
                </a:solidFill>
                <a:latin typeface="Tahoma"/>
                <a:cs typeface="Tahoma"/>
              </a:rPr>
              <a:t>degli</a:t>
            </a:r>
            <a:r>
              <a:rPr sz="2600" b="0" spc="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700" b="0" i="1" spc="-55" dirty="0">
                <a:solidFill>
                  <a:srgbClr val="000000"/>
                </a:solidFill>
                <a:latin typeface="Tahoma"/>
                <a:cs typeface="Tahoma"/>
              </a:rPr>
              <a:t>affidamenti</a:t>
            </a:r>
            <a:r>
              <a:rPr sz="2700" b="0" i="1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700" b="0" i="1" spc="-60" dirty="0">
                <a:solidFill>
                  <a:srgbClr val="000000"/>
                </a:solidFill>
                <a:latin typeface="Tahoma"/>
                <a:cs typeface="Tahoma"/>
              </a:rPr>
              <a:t>e </a:t>
            </a:r>
            <a:r>
              <a:rPr sz="2700" b="0" i="1" spc="-8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700" b="0" i="1" spc="-55" dirty="0">
                <a:solidFill>
                  <a:srgbClr val="000000"/>
                </a:solidFill>
                <a:latin typeface="Tahoma"/>
                <a:cs typeface="Tahoma"/>
              </a:rPr>
              <a:t>sconfinamenti</a:t>
            </a:r>
            <a:r>
              <a:rPr sz="2600" b="0" spc="-55" dirty="0">
                <a:solidFill>
                  <a:srgbClr val="000000"/>
                </a:solidFill>
                <a:latin typeface="Tahoma"/>
                <a:cs typeface="Tahoma"/>
              </a:rPr>
              <a:t>,</a:t>
            </a:r>
            <a:r>
              <a:rPr sz="2600" b="0" spc="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600" b="0" spc="-10" dirty="0">
                <a:solidFill>
                  <a:srgbClr val="000000"/>
                </a:solidFill>
                <a:latin typeface="Tahoma"/>
                <a:cs typeface="Tahoma"/>
              </a:rPr>
              <a:t>sono</a:t>
            </a:r>
            <a:r>
              <a:rPr sz="2600" b="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600" b="0" spc="-10" dirty="0">
                <a:solidFill>
                  <a:srgbClr val="000000"/>
                </a:solidFill>
                <a:latin typeface="Tahoma"/>
                <a:cs typeface="Tahoma"/>
              </a:rPr>
              <a:t>indicati</a:t>
            </a:r>
            <a:r>
              <a:rPr sz="2600" b="0" spc="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600" b="0" spc="-10" dirty="0">
                <a:solidFill>
                  <a:srgbClr val="000000"/>
                </a:solidFill>
                <a:latin typeface="Tahoma"/>
                <a:cs typeface="Tahoma"/>
              </a:rPr>
              <a:t>nei</a:t>
            </a:r>
            <a:r>
              <a:rPr sz="2600" b="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600" b="0" spc="-15" dirty="0">
                <a:solidFill>
                  <a:srgbClr val="000000"/>
                </a:solidFill>
                <a:latin typeface="Tahoma"/>
                <a:cs typeface="Tahoma"/>
              </a:rPr>
              <a:t>fogli</a:t>
            </a:r>
            <a:r>
              <a:rPr sz="2600" b="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600" b="0" spc="-10" dirty="0">
                <a:solidFill>
                  <a:srgbClr val="000000"/>
                </a:solidFill>
                <a:latin typeface="Tahoma"/>
                <a:cs typeface="Tahoma"/>
              </a:rPr>
              <a:t>informativi.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42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28789" y="3244086"/>
            <a:ext cx="9314815" cy="1606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5285" marR="5080" indent="-363220">
              <a:lnSpc>
                <a:spcPct val="99700"/>
              </a:lnSpc>
              <a:spcBef>
                <a:spcPts val="100"/>
              </a:spcBef>
            </a:pPr>
            <a:r>
              <a:rPr sz="2600" spc="-10" dirty="0">
                <a:latin typeface="Tahoma"/>
                <a:cs typeface="Tahoma"/>
              </a:rPr>
              <a:t>La</a:t>
            </a:r>
            <a:r>
              <a:rPr sz="2600" spc="1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standardizzazione</a:t>
            </a:r>
            <a:r>
              <a:rPr sz="2600" spc="4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del</a:t>
            </a:r>
            <a:r>
              <a:rPr sz="2600" spc="-15" dirty="0">
                <a:latin typeface="Tahoma"/>
                <a:cs typeface="Tahoma"/>
              </a:rPr>
              <a:t> prodotto</a:t>
            </a:r>
            <a:r>
              <a:rPr sz="260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come</a:t>
            </a:r>
            <a:r>
              <a:rPr sz="2600" spc="1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l’offerta</a:t>
            </a:r>
            <a:r>
              <a:rPr sz="2600" spc="-3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di</a:t>
            </a:r>
            <a:r>
              <a:rPr sz="2600" spc="1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un</a:t>
            </a:r>
            <a:r>
              <a:rPr sz="2600" spc="-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conto </a:t>
            </a:r>
            <a:r>
              <a:rPr sz="2600" spc="-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corrente</a:t>
            </a:r>
            <a:r>
              <a:rPr sz="2600" spc="-2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semplice</a:t>
            </a:r>
            <a:r>
              <a:rPr sz="2600" spc="2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destinato</a:t>
            </a:r>
            <a:r>
              <a:rPr sz="2600" spc="15" dirty="0">
                <a:latin typeface="Tahoma"/>
                <a:cs typeface="Tahoma"/>
              </a:rPr>
              <a:t> </a:t>
            </a:r>
            <a:r>
              <a:rPr sz="2600" spc="-5" dirty="0">
                <a:latin typeface="Tahoma"/>
                <a:cs typeface="Tahoma"/>
              </a:rPr>
              <a:t>a </a:t>
            </a:r>
            <a:r>
              <a:rPr sz="2600" spc="-15" dirty="0">
                <a:latin typeface="Tahoma"/>
                <a:cs typeface="Tahoma"/>
              </a:rPr>
              <a:t>soddisfare</a:t>
            </a:r>
            <a:r>
              <a:rPr sz="2600" spc="3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le</a:t>
            </a:r>
            <a:r>
              <a:rPr sz="2600" spc="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esigenze </a:t>
            </a:r>
            <a:r>
              <a:rPr sz="2600" spc="-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finanziarie</a:t>
            </a:r>
            <a:r>
              <a:rPr sz="2600" spc="3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elementari</a:t>
            </a:r>
            <a:r>
              <a:rPr sz="2600" spc="1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in</a:t>
            </a:r>
            <a:r>
              <a:rPr sz="2600" spc="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termini</a:t>
            </a:r>
            <a:r>
              <a:rPr sz="2600" spc="1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di</a:t>
            </a:r>
            <a:r>
              <a:rPr sz="2600" spc="2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servizi</a:t>
            </a:r>
            <a:r>
              <a:rPr sz="2600" spc="5" dirty="0">
                <a:latin typeface="Tahoma"/>
                <a:cs typeface="Tahoma"/>
              </a:rPr>
              <a:t> </a:t>
            </a:r>
            <a:r>
              <a:rPr sz="2600" spc="-15" dirty="0">
                <a:latin typeface="Tahoma"/>
                <a:cs typeface="Tahoma"/>
              </a:rPr>
              <a:t>pagando</a:t>
            </a:r>
            <a:r>
              <a:rPr sz="2600" spc="3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un</a:t>
            </a:r>
            <a:r>
              <a:rPr sz="2600" spc="1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canone </a:t>
            </a:r>
            <a:r>
              <a:rPr sz="2600" spc="-80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annuo</a:t>
            </a:r>
            <a:r>
              <a:rPr sz="2600" spc="1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fisso</a:t>
            </a:r>
            <a:r>
              <a:rPr sz="2600" spc="10" dirty="0">
                <a:latin typeface="Tahoma"/>
                <a:cs typeface="Tahoma"/>
              </a:rPr>
              <a:t> </a:t>
            </a:r>
            <a:r>
              <a:rPr sz="2600" spc="-5" dirty="0">
                <a:latin typeface="Tahoma"/>
                <a:cs typeface="Tahoma"/>
              </a:rPr>
              <a:t>ed è </a:t>
            </a:r>
            <a:r>
              <a:rPr sz="2600" spc="-10" dirty="0">
                <a:latin typeface="Tahoma"/>
                <a:cs typeface="Tahoma"/>
              </a:rPr>
              <a:t>rivolto</a:t>
            </a:r>
            <a:r>
              <a:rPr sz="2600" spc="1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ai</a:t>
            </a:r>
            <a:r>
              <a:rPr sz="2600" spc="-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consumatori.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5648" y="715771"/>
            <a:ext cx="6351905" cy="585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650" b="0" spc="5" dirty="0">
                <a:latin typeface="Tahoma"/>
                <a:cs typeface="Tahoma"/>
              </a:rPr>
              <a:t>La</a:t>
            </a:r>
            <a:r>
              <a:rPr sz="3650" b="0" spc="-25" dirty="0">
                <a:latin typeface="Tahoma"/>
                <a:cs typeface="Tahoma"/>
              </a:rPr>
              <a:t> </a:t>
            </a:r>
            <a:r>
              <a:rPr sz="3650" b="0" spc="10" dirty="0">
                <a:latin typeface="Tahoma"/>
                <a:cs typeface="Tahoma"/>
              </a:rPr>
              <a:t>comunicazione</a:t>
            </a:r>
            <a:r>
              <a:rPr sz="3650" b="0" spc="-25" dirty="0">
                <a:latin typeface="Tahoma"/>
                <a:cs typeface="Tahoma"/>
              </a:rPr>
              <a:t> </a:t>
            </a:r>
            <a:r>
              <a:rPr sz="3650" b="0" spc="10" dirty="0">
                <a:latin typeface="Tahoma"/>
                <a:cs typeface="Tahoma"/>
              </a:rPr>
              <a:t>alla</a:t>
            </a:r>
            <a:r>
              <a:rPr sz="3650" b="0" spc="-20" dirty="0">
                <a:latin typeface="Tahoma"/>
                <a:cs typeface="Tahoma"/>
              </a:rPr>
              <a:t> </a:t>
            </a:r>
            <a:r>
              <a:rPr sz="3650" b="0" spc="5" dirty="0">
                <a:latin typeface="Tahoma"/>
                <a:cs typeface="Tahoma"/>
              </a:rPr>
              <a:t>clientela</a:t>
            </a:r>
            <a:endParaRPr sz="365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43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21162" y="2226055"/>
            <a:ext cx="9458960" cy="4094479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algn="just">
              <a:lnSpc>
                <a:spcPts val="2340"/>
              </a:lnSpc>
              <a:spcBef>
                <a:spcPts val="385"/>
              </a:spcBef>
            </a:pPr>
            <a:r>
              <a:rPr sz="2150" dirty="0">
                <a:latin typeface="Tahoma"/>
                <a:cs typeface="Tahoma"/>
              </a:rPr>
              <a:t>I </a:t>
            </a:r>
            <a:r>
              <a:rPr sz="2150" spc="-5" dirty="0">
                <a:latin typeface="Tahoma"/>
                <a:cs typeface="Tahoma"/>
              </a:rPr>
              <a:t>contratti </a:t>
            </a:r>
            <a:r>
              <a:rPr sz="2150" spc="5" dirty="0">
                <a:latin typeface="Tahoma"/>
                <a:cs typeface="Tahoma"/>
              </a:rPr>
              <a:t>sono </a:t>
            </a:r>
            <a:r>
              <a:rPr sz="2150" spc="-5" dirty="0">
                <a:latin typeface="Tahoma"/>
                <a:cs typeface="Tahoma"/>
              </a:rPr>
              <a:t>redatti </a:t>
            </a:r>
            <a:r>
              <a:rPr sz="2150" spc="5" dirty="0">
                <a:latin typeface="Tahoma"/>
                <a:cs typeface="Tahoma"/>
              </a:rPr>
              <a:t>in </a:t>
            </a:r>
            <a:r>
              <a:rPr sz="2150" spc="-5" dirty="0">
                <a:latin typeface="Tahoma"/>
                <a:cs typeface="Tahoma"/>
              </a:rPr>
              <a:t>forma </a:t>
            </a:r>
            <a:r>
              <a:rPr sz="2150" dirty="0">
                <a:latin typeface="Tahoma"/>
                <a:cs typeface="Tahoma"/>
              </a:rPr>
              <a:t>scritta, l’inosservanza rende nullo </a:t>
            </a:r>
            <a:r>
              <a:rPr sz="2150" spc="-5" dirty="0">
                <a:latin typeface="Tahoma"/>
                <a:cs typeface="Tahoma"/>
              </a:rPr>
              <a:t>il contratto </a:t>
            </a:r>
            <a:r>
              <a:rPr sz="2150" dirty="0">
                <a:latin typeface="Tahoma"/>
                <a:cs typeface="Tahoma"/>
              </a:rPr>
              <a:t> che</a:t>
            </a:r>
            <a:r>
              <a:rPr sz="2150" spc="-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può essere</a:t>
            </a:r>
            <a:r>
              <a:rPr sz="2150" spc="-15" dirty="0">
                <a:latin typeface="Tahoma"/>
                <a:cs typeface="Tahoma"/>
              </a:rPr>
              <a:t> </a:t>
            </a:r>
            <a:r>
              <a:rPr sz="2150" spc="-10" dirty="0">
                <a:latin typeface="Tahoma"/>
                <a:cs typeface="Tahoma"/>
              </a:rPr>
              <a:t>fatta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spc="-10" dirty="0">
                <a:latin typeface="Tahoma"/>
                <a:cs typeface="Tahoma"/>
              </a:rPr>
              <a:t>valere</a:t>
            </a:r>
            <a:r>
              <a:rPr sz="2150" dirty="0">
                <a:latin typeface="Tahoma"/>
                <a:cs typeface="Tahoma"/>
              </a:rPr>
              <a:t> solo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dal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cliente.</a:t>
            </a:r>
            <a:endParaRPr sz="215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  <a:spcBef>
                <a:spcPts val="465"/>
              </a:spcBef>
            </a:pPr>
            <a:r>
              <a:rPr sz="2150" spc="5" dirty="0">
                <a:latin typeface="Tahoma"/>
                <a:cs typeface="Tahoma"/>
              </a:rPr>
              <a:t>Le</a:t>
            </a:r>
            <a:r>
              <a:rPr sz="2150" spc="-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comunicazioni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alla clientela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comprendono:</a:t>
            </a:r>
            <a:endParaRPr sz="215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  <a:spcBef>
                <a:spcPts val="520"/>
              </a:spcBef>
            </a:pPr>
            <a:r>
              <a:rPr sz="2150" dirty="0">
                <a:latin typeface="Tahoma"/>
                <a:cs typeface="Tahoma"/>
              </a:rPr>
              <a:t>-l’informazione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sulle </a:t>
            </a:r>
            <a:r>
              <a:rPr sz="2150" spc="-5" dirty="0">
                <a:latin typeface="Tahoma"/>
                <a:cs typeface="Tahoma"/>
              </a:rPr>
              <a:t>variazioni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contrattuali</a:t>
            </a:r>
            <a:endParaRPr sz="2150">
              <a:latin typeface="Tahoma"/>
              <a:cs typeface="Tahoma"/>
            </a:endParaRPr>
          </a:p>
          <a:p>
            <a:pPr marL="12700" marR="7620" algn="just">
              <a:lnSpc>
                <a:spcPts val="2330"/>
              </a:lnSpc>
              <a:spcBef>
                <a:spcPts val="790"/>
              </a:spcBef>
            </a:pPr>
            <a:r>
              <a:rPr sz="2150" spc="-5" dirty="0">
                <a:latin typeface="Tahoma"/>
                <a:cs typeface="Tahoma"/>
              </a:rPr>
              <a:t>-I </a:t>
            </a:r>
            <a:r>
              <a:rPr sz="2150" dirty="0">
                <a:latin typeface="Tahoma"/>
                <a:cs typeface="Tahoma"/>
              </a:rPr>
              <a:t>supporti informativi consuntivi </a:t>
            </a:r>
            <a:r>
              <a:rPr sz="2150" spc="5" dirty="0">
                <a:latin typeface="Tahoma"/>
                <a:cs typeface="Tahoma"/>
              </a:rPr>
              <a:t>che </a:t>
            </a:r>
            <a:r>
              <a:rPr sz="2150" dirty="0">
                <a:latin typeface="Tahoma"/>
                <a:cs typeface="Tahoma"/>
              </a:rPr>
              <a:t>le banche devono </a:t>
            </a:r>
            <a:r>
              <a:rPr sz="2150" spc="-5" dirty="0">
                <a:latin typeface="Tahoma"/>
                <a:cs typeface="Tahoma"/>
              </a:rPr>
              <a:t>inviare </a:t>
            </a:r>
            <a:r>
              <a:rPr sz="2150" spc="5" dirty="0">
                <a:latin typeface="Tahoma"/>
                <a:cs typeface="Tahoma"/>
              </a:rPr>
              <a:t>al </a:t>
            </a:r>
            <a:r>
              <a:rPr sz="2150" dirty="0">
                <a:latin typeface="Tahoma"/>
                <a:cs typeface="Tahoma"/>
              </a:rPr>
              <a:t>cliente 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(comunicazioni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periodiche)</a:t>
            </a:r>
            <a:endParaRPr sz="2150">
              <a:latin typeface="Tahoma"/>
              <a:cs typeface="Tahoma"/>
            </a:endParaRPr>
          </a:p>
          <a:p>
            <a:pPr marL="12700" marR="7620" algn="just">
              <a:lnSpc>
                <a:spcPts val="2330"/>
              </a:lnSpc>
              <a:spcBef>
                <a:spcPts val="760"/>
              </a:spcBef>
            </a:pPr>
            <a:r>
              <a:rPr sz="2150" dirty="0">
                <a:latin typeface="Tahoma"/>
                <a:cs typeface="Tahoma"/>
              </a:rPr>
              <a:t>-Le informazioni su specifiche </a:t>
            </a:r>
            <a:r>
              <a:rPr sz="2150" spc="-5" dirty="0">
                <a:latin typeface="Tahoma"/>
                <a:cs typeface="Tahoma"/>
              </a:rPr>
              <a:t>operazioni effettuate dal </a:t>
            </a:r>
            <a:r>
              <a:rPr sz="2150" dirty="0">
                <a:latin typeface="Tahoma"/>
                <a:cs typeface="Tahoma"/>
              </a:rPr>
              <a:t>cliente (comunicazione </a:t>
            </a:r>
            <a:r>
              <a:rPr sz="2150" spc="-66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a</a:t>
            </a:r>
            <a:r>
              <a:rPr sz="2150" dirty="0">
                <a:latin typeface="Tahoma"/>
                <a:cs typeface="Tahoma"/>
              </a:rPr>
              <a:t> richiesta)</a:t>
            </a:r>
            <a:endParaRPr sz="2150">
              <a:latin typeface="Tahoma"/>
              <a:cs typeface="Tahoma"/>
            </a:endParaRPr>
          </a:p>
          <a:p>
            <a:pPr marL="12700" marR="5715" algn="just">
              <a:lnSpc>
                <a:spcPct val="87700"/>
              </a:lnSpc>
              <a:spcBef>
                <a:spcPts val="800"/>
              </a:spcBef>
            </a:pPr>
            <a:r>
              <a:rPr sz="2150" spc="5" dirty="0">
                <a:latin typeface="Tahoma"/>
                <a:cs typeface="Tahoma"/>
              </a:rPr>
              <a:t>La </a:t>
            </a:r>
            <a:r>
              <a:rPr sz="2150" dirty="0">
                <a:latin typeface="Tahoma"/>
                <a:cs typeface="Tahoma"/>
              </a:rPr>
              <a:t>banca </a:t>
            </a:r>
            <a:r>
              <a:rPr sz="2150" spc="-50" dirty="0">
                <a:latin typeface="Tahoma"/>
                <a:cs typeface="Tahoma"/>
              </a:rPr>
              <a:t>(T.U.B </a:t>
            </a:r>
            <a:r>
              <a:rPr sz="2150" spc="5" dirty="0">
                <a:latin typeface="Tahoma"/>
                <a:cs typeface="Tahoma"/>
              </a:rPr>
              <a:t>art </a:t>
            </a:r>
            <a:r>
              <a:rPr sz="2150" dirty="0">
                <a:latin typeface="Tahoma"/>
                <a:cs typeface="Tahoma"/>
              </a:rPr>
              <a:t>118) deve comunicare </a:t>
            </a:r>
            <a:r>
              <a:rPr sz="2150" spc="5" dirty="0">
                <a:latin typeface="Tahoma"/>
                <a:cs typeface="Tahoma"/>
              </a:rPr>
              <a:t>al </a:t>
            </a:r>
            <a:r>
              <a:rPr sz="2150" dirty="0">
                <a:latin typeface="Tahoma"/>
                <a:cs typeface="Tahoma"/>
              </a:rPr>
              <a:t>cliente le modifiche unilaterali 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delle condizioni </a:t>
            </a:r>
            <a:r>
              <a:rPr sz="2150" spc="-5" dirty="0">
                <a:latin typeface="Tahoma"/>
                <a:cs typeface="Tahoma"/>
              </a:rPr>
              <a:t>contrattuali. </a:t>
            </a:r>
            <a:r>
              <a:rPr sz="2150" spc="5" dirty="0">
                <a:latin typeface="Tahoma"/>
                <a:cs typeface="Tahoma"/>
              </a:rPr>
              <a:t>La </a:t>
            </a:r>
            <a:r>
              <a:rPr sz="2150" spc="-5" dirty="0">
                <a:latin typeface="Tahoma"/>
                <a:cs typeface="Tahoma"/>
              </a:rPr>
              <a:t>formula </a:t>
            </a:r>
            <a:r>
              <a:rPr sz="2150" spc="-45" dirty="0">
                <a:latin typeface="Tahoma"/>
                <a:cs typeface="Tahoma"/>
              </a:rPr>
              <a:t>«</a:t>
            </a:r>
            <a:r>
              <a:rPr sz="2250" i="1" spc="-45" dirty="0">
                <a:latin typeface="Tahoma"/>
                <a:cs typeface="Tahoma"/>
              </a:rPr>
              <a:t>Proposte di modifica unilaterale del </a:t>
            </a:r>
            <a:r>
              <a:rPr sz="2250" i="1" spc="-40" dirty="0">
                <a:latin typeface="Tahoma"/>
                <a:cs typeface="Tahoma"/>
              </a:rPr>
              <a:t> </a:t>
            </a:r>
            <a:r>
              <a:rPr sz="2250" i="1" spc="-50" dirty="0">
                <a:latin typeface="Tahoma"/>
                <a:cs typeface="Tahoma"/>
              </a:rPr>
              <a:t>contratto» </a:t>
            </a:r>
            <a:r>
              <a:rPr sz="2150" spc="5" dirty="0">
                <a:latin typeface="Tahoma"/>
                <a:cs typeface="Tahoma"/>
              </a:rPr>
              <a:t>con </a:t>
            </a:r>
            <a:r>
              <a:rPr sz="2150" dirty="0">
                <a:latin typeface="Tahoma"/>
                <a:cs typeface="Tahoma"/>
              </a:rPr>
              <a:t>un </a:t>
            </a:r>
            <a:r>
              <a:rPr sz="2150" spc="-5" dirty="0">
                <a:latin typeface="Tahoma"/>
                <a:cs typeface="Tahoma"/>
              </a:rPr>
              <a:t>preavviso di </a:t>
            </a:r>
            <a:r>
              <a:rPr sz="2150" dirty="0">
                <a:latin typeface="Tahoma"/>
                <a:cs typeface="Tahoma"/>
              </a:rPr>
              <a:t>almeno </a:t>
            </a:r>
            <a:r>
              <a:rPr sz="2150" spc="5" dirty="0">
                <a:latin typeface="Tahoma"/>
                <a:cs typeface="Tahoma"/>
              </a:rPr>
              <a:t>2 </a:t>
            </a:r>
            <a:r>
              <a:rPr sz="2150" dirty="0">
                <a:latin typeface="Tahoma"/>
                <a:cs typeface="Tahoma"/>
              </a:rPr>
              <a:t>mesi, in </a:t>
            </a:r>
            <a:r>
              <a:rPr sz="2150" spc="-5" dirty="0">
                <a:latin typeface="Tahoma"/>
                <a:cs typeface="Tahoma"/>
              </a:rPr>
              <a:t>forma </a:t>
            </a:r>
            <a:r>
              <a:rPr sz="2150" dirty="0">
                <a:latin typeface="Tahoma"/>
                <a:cs typeface="Tahoma"/>
              </a:rPr>
              <a:t>scritta. Entro 60 </a:t>
            </a:r>
            <a:r>
              <a:rPr sz="2150" spc="-5" dirty="0">
                <a:latin typeface="Tahoma"/>
                <a:cs typeface="Tahoma"/>
              </a:rPr>
              <a:t>gg. </a:t>
            </a:r>
            <a:r>
              <a:rPr sz="2150" spc="5" dirty="0">
                <a:latin typeface="Tahoma"/>
                <a:cs typeface="Tahoma"/>
              </a:rPr>
              <a:t>il </a:t>
            </a:r>
            <a:r>
              <a:rPr sz="2150" spc="-66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cliente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può </a:t>
            </a:r>
            <a:r>
              <a:rPr sz="2150" spc="-5" dirty="0">
                <a:latin typeface="Tahoma"/>
                <a:cs typeface="Tahoma"/>
              </a:rPr>
              <a:t>recedere</a:t>
            </a:r>
            <a:r>
              <a:rPr sz="2150" spc="-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dal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-10" dirty="0">
                <a:latin typeface="Tahoma"/>
                <a:cs typeface="Tahoma"/>
              </a:rPr>
              <a:t>contratto</a:t>
            </a:r>
            <a:r>
              <a:rPr sz="2150" spc="3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senza</a:t>
            </a:r>
            <a:r>
              <a:rPr sz="2150" spc="-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costi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aggiuntivi.</a:t>
            </a:r>
            <a:endParaRPr sz="21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164" y="1781047"/>
            <a:ext cx="9458960" cy="4595495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 marR="6350" algn="just">
              <a:lnSpc>
                <a:spcPct val="79700"/>
              </a:lnSpc>
              <a:spcBef>
                <a:spcPts val="570"/>
              </a:spcBef>
            </a:pPr>
            <a:r>
              <a:rPr sz="1950" spc="-10" dirty="0">
                <a:latin typeface="Tahoma"/>
                <a:cs typeface="Tahoma"/>
              </a:rPr>
              <a:t>Nei</a:t>
            </a:r>
            <a:r>
              <a:rPr sz="1950" spc="-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rapporti</a:t>
            </a:r>
            <a:r>
              <a:rPr sz="1950" spc="-5" dirty="0">
                <a:latin typeface="Tahoma"/>
                <a:cs typeface="Tahoma"/>
              </a:rPr>
              <a:t> </a:t>
            </a:r>
            <a:r>
              <a:rPr sz="1950" dirty="0">
                <a:latin typeface="Tahoma"/>
                <a:cs typeface="Tahoma"/>
              </a:rPr>
              <a:t>di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15" dirty="0">
                <a:latin typeface="Tahoma"/>
                <a:cs typeface="Tahoma"/>
              </a:rPr>
              <a:t>durata</a:t>
            </a:r>
            <a:r>
              <a:rPr sz="1950" spc="-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è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previsto</a:t>
            </a:r>
            <a:r>
              <a:rPr sz="1950" spc="-5" dirty="0">
                <a:latin typeface="Tahoma"/>
                <a:cs typeface="Tahoma"/>
              </a:rPr>
              <a:t> </a:t>
            </a:r>
            <a:r>
              <a:rPr sz="1950" dirty="0">
                <a:latin typeface="Tahoma"/>
                <a:cs typeface="Tahoma"/>
              </a:rPr>
              <a:t>l’invio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dirty="0">
                <a:latin typeface="Tahoma"/>
                <a:cs typeface="Tahoma"/>
              </a:rPr>
              <a:t>di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un</a:t>
            </a:r>
            <a:r>
              <a:rPr sz="1950" spc="-5" dirty="0">
                <a:latin typeface="Tahoma"/>
                <a:cs typeface="Tahoma"/>
              </a:rPr>
              <a:t> </a:t>
            </a:r>
            <a:r>
              <a:rPr sz="1950" spc="-15" dirty="0">
                <a:latin typeface="Tahoma"/>
                <a:cs typeface="Tahoma"/>
              </a:rPr>
              <a:t>estratto</a:t>
            </a:r>
            <a:r>
              <a:rPr sz="1950" spc="-10" dirty="0">
                <a:latin typeface="Tahoma"/>
                <a:cs typeface="Tahoma"/>
              </a:rPr>
              <a:t> annuale</a:t>
            </a:r>
            <a:r>
              <a:rPr sz="1950" spc="-5" dirty="0">
                <a:latin typeface="Tahoma"/>
                <a:cs typeface="Tahoma"/>
              </a:rPr>
              <a:t> con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l’indicazione </a:t>
            </a:r>
            <a:r>
              <a:rPr sz="1950" spc="-59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omnicomprensiva</a:t>
            </a:r>
            <a:r>
              <a:rPr sz="1950" spc="110" dirty="0">
                <a:latin typeface="Tahoma"/>
                <a:cs typeface="Tahoma"/>
              </a:rPr>
              <a:t> </a:t>
            </a:r>
            <a:r>
              <a:rPr sz="1950" dirty="0">
                <a:latin typeface="Tahoma"/>
                <a:cs typeface="Tahoma"/>
              </a:rPr>
              <a:t>di</a:t>
            </a:r>
            <a:r>
              <a:rPr sz="1950" spc="11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tutte</a:t>
            </a:r>
            <a:r>
              <a:rPr sz="1950" spc="10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le</a:t>
            </a:r>
            <a:r>
              <a:rPr sz="1950" spc="10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spese</a:t>
            </a:r>
            <a:r>
              <a:rPr sz="1950" spc="10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sostenute</a:t>
            </a:r>
            <a:r>
              <a:rPr sz="1950" spc="10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nel</a:t>
            </a:r>
            <a:r>
              <a:rPr sz="1950" spc="114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corso</a:t>
            </a:r>
            <a:r>
              <a:rPr sz="1950" spc="1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dell’anno</a:t>
            </a:r>
            <a:r>
              <a:rPr sz="1950" spc="23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(es.</a:t>
            </a:r>
            <a:r>
              <a:rPr sz="1950" spc="1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conto</a:t>
            </a:r>
            <a:r>
              <a:rPr sz="1950" spc="10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corrente) </a:t>
            </a:r>
            <a:r>
              <a:rPr sz="1950" spc="-60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e </a:t>
            </a:r>
            <a:r>
              <a:rPr sz="1950" spc="-10" dirty="0">
                <a:latin typeface="Tahoma"/>
                <a:cs typeface="Tahoma"/>
              </a:rPr>
              <a:t>un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quadro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aggiornato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delle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condizioni</a:t>
            </a:r>
            <a:r>
              <a:rPr sz="1950" spc="-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applicate.</a:t>
            </a:r>
            <a:endParaRPr sz="195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  <a:spcBef>
                <a:spcPts val="70"/>
              </a:spcBef>
            </a:pPr>
            <a:r>
              <a:rPr sz="1950" spc="-25" dirty="0">
                <a:latin typeface="Tahoma"/>
                <a:cs typeface="Tahoma"/>
              </a:rPr>
              <a:t>Per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i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contenuti </a:t>
            </a:r>
            <a:r>
              <a:rPr sz="1950" spc="-5" dirty="0">
                <a:latin typeface="Tahoma"/>
                <a:cs typeface="Tahoma"/>
              </a:rPr>
              <a:t>il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15" dirty="0">
                <a:latin typeface="Tahoma"/>
                <a:cs typeface="Tahoma"/>
              </a:rPr>
              <a:t>contratto</a:t>
            </a:r>
            <a:r>
              <a:rPr sz="1950" spc="-10" dirty="0">
                <a:latin typeface="Tahoma"/>
                <a:cs typeface="Tahoma"/>
              </a:rPr>
              <a:t> deve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indicare:</a:t>
            </a:r>
            <a:endParaRPr sz="195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  <a:spcBef>
                <a:spcPts val="60"/>
              </a:spcBef>
            </a:pPr>
            <a:r>
              <a:rPr sz="1950" spc="-10" dirty="0">
                <a:latin typeface="Tahoma"/>
                <a:cs typeface="Tahoma"/>
              </a:rPr>
              <a:t>-Il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tasso</a:t>
            </a:r>
            <a:r>
              <a:rPr sz="1950" spc="-15" dirty="0">
                <a:latin typeface="Tahoma"/>
                <a:cs typeface="Tahoma"/>
              </a:rPr>
              <a:t> </a:t>
            </a:r>
            <a:r>
              <a:rPr sz="1950" dirty="0">
                <a:latin typeface="Tahoma"/>
                <a:cs typeface="Tahoma"/>
              </a:rPr>
              <a:t>di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interesse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e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ogni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altro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prezzo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e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condizioni</a:t>
            </a:r>
            <a:r>
              <a:rPr sz="1950" spc="-2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praticate</a:t>
            </a:r>
            <a:endParaRPr sz="1950">
              <a:latin typeface="Tahoma"/>
              <a:cs typeface="Tahoma"/>
            </a:endParaRPr>
          </a:p>
          <a:p>
            <a:pPr marL="12700" marR="6350" algn="just">
              <a:lnSpc>
                <a:spcPct val="79500"/>
              </a:lnSpc>
              <a:spcBef>
                <a:spcPts val="550"/>
              </a:spcBef>
            </a:pPr>
            <a:r>
              <a:rPr sz="1950" spc="-5" dirty="0">
                <a:latin typeface="Tahoma"/>
                <a:cs typeface="Tahoma"/>
              </a:rPr>
              <a:t>-Le </a:t>
            </a:r>
            <a:r>
              <a:rPr sz="1950" spc="-10" dirty="0">
                <a:latin typeface="Tahoma"/>
                <a:cs typeface="Tahoma"/>
              </a:rPr>
              <a:t>voci </a:t>
            </a:r>
            <a:r>
              <a:rPr sz="1950" dirty="0">
                <a:latin typeface="Tahoma"/>
                <a:cs typeface="Tahoma"/>
              </a:rPr>
              <a:t>di </a:t>
            </a:r>
            <a:r>
              <a:rPr sz="1950" spc="-5" dirty="0">
                <a:latin typeface="Tahoma"/>
                <a:cs typeface="Tahoma"/>
              </a:rPr>
              <a:t>spese a </a:t>
            </a:r>
            <a:r>
              <a:rPr sz="1950" spc="-10" dirty="0">
                <a:latin typeface="Tahoma"/>
                <a:cs typeface="Tahoma"/>
              </a:rPr>
              <a:t>carico del </a:t>
            </a:r>
            <a:r>
              <a:rPr sz="1950" spc="-5" dirty="0">
                <a:latin typeface="Tahoma"/>
                <a:cs typeface="Tahoma"/>
              </a:rPr>
              <a:t>cliente </a:t>
            </a:r>
            <a:r>
              <a:rPr sz="1950" spc="-10" dirty="0">
                <a:latin typeface="Tahoma"/>
                <a:cs typeface="Tahoma"/>
              </a:rPr>
              <a:t>comprese </a:t>
            </a:r>
            <a:r>
              <a:rPr sz="1950" spc="-5" dirty="0">
                <a:latin typeface="Tahoma"/>
                <a:cs typeface="Tahoma"/>
              </a:rPr>
              <a:t>le spese </a:t>
            </a:r>
            <a:r>
              <a:rPr sz="1950" spc="-10" dirty="0">
                <a:latin typeface="Tahoma"/>
                <a:cs typeface="Tahoma"/>
              </a:rPr>
              <a:t>relative </a:t>
            </a:r>
            <a:r>
              <a:rPr sz="1950" spc="-5" dirty="0">
                <a:latin typeface="Tahoma"/>
                <a:cs typeface="Tahoma"/>
              </a:rPr>
              <a:t>alle </a:t>
            </a:r>
            <a:r>
              <a:rPr sz="1950" spc="-10" dirty="0">
                <a:latin typeface="Tahoma"/>
                <a:cs typeface="Tahoma"/>
              </a:rPr>
              <a:t>comunicazioni </a:t>
            </a:r>
            <a:r>
              <a:rPr sz="1950" spc="-5" dirty="0">
                <a:latin typeface="Tahoma"/>
                <a:cs typeface="Tahoma"/>
              </a:rPr>
              <a:t>e le 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commissioni</a:t>
            </a:r>
            <a:r>
              <a:rPr sz="1950" spc="-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spettanti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alla</a:t>
            </a:r>
            <a:r>
              <a:rPr sz="1950" spc="2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banca</a:t>
            </a:r>
            <a:endParaRPr sz="1950">
              <a:latin typeface="Tahoma"/>
              <a:cs typeface="Tahoma"/>
            </a:endParaRPr>
          </a:p>
          <a:p>
            <a:pPr marL="12700" marR="5080" algn="just">
              <a:lnSpc>
                <a:spcPct val="77400"/>
              </a:lnSpc>
              <a:spcBef>
                <a:spcPts val="530"/>
              </a:spcBef>
            </a:pPr>
            <a:r>
              <a:rPr sz="1950" spc="-5" dirty="0">
                <a:latin typeface="Tahoma"/>
                <a:cs typeface="Tahoma"/>
              </a:rPr>
              <a:t>-La possibilità </a:t>
            </a:r>
            <a:r>
              <a:rPr sz="1950" dirty="0">
                <a:latin typeface="Tahoma"/>
                <a:cs typeface="Tahoma"/>
              </a:rPr>
              <a:t>di </a:t>
            </a:r>
            <a:r>
              <a:rPr sz="1950" spc="-15" dirty="0">
                <a:latin typeface="Tahoma"/>
                <a:cs typeface="Tahoma"/>
              </a:rPr>
              <a:t>variare </a:t>
            </a:r>
            <a:r>
              <a:rPr sz="2050" i="1" spc="-45" dirty="0">
                <a:latin typeface="Tahoma"/>
                <a:cs typeface="Tahoma"/>
              </a:rPr>
              <a:t>in </a:t>
            </a:r>
            <a:r>
              <a:rPr sz="2050" i="1" spc="-60" dirty="0">
                <a:latin typeface="Tahoma"/>
                <a:cs typeface="Tahoma"/>
              </a:rPr>
              <a:t>senso</a:t>
            </a:r>
            <a:r>
              <a:rPr sz="2050" i="1" spc="520" dirty="0">
                <a:latin typeface="Tahoma"/>
                <a:cs typeface="Tahoma"/>
              </a:rPr>
              <a:t> </a:t>
            </a:r>
            <a:r>
              <a:rPr sz="2050" i="1" spc="-60" dirty="0">
                <a:latin typeface="Tahoma"/>
                <a:cs typeface="Tahoma"/>
              </a:rPr>
              <a:t>sfavorevole </a:t>
            </a:r>
            <a:r>
              <a:rPr sz="1950" spc="-5" dirty="0">
                <a:latin typeface="Tahoma"/>
                <a:cs typeface="Tahoma"/>
              </a:rPr>
              <a:t>al cliente il tasso d’interesse e ogni 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prezzo </a:t>
            </a:r>
            <a:r>
              <a:rPr sz="1950" spc="-5" dirty="0">
                <a:latin typeface="Tahoma"/>
                <a:cs typeface="Tahoma"/>
              </a:rPr>
              <a:t>e </a:t>
            </a:r>
            <a:r>
              <a:rPr sz="1950" spc="-10" dirty="0">
                <a:latin typeface="Tahoma"/>
                <a:cs typeface="Tahoma"/>
              </a:rPr>
              <a:t>condizione </a:t>
            </a:r>
            <a:r>
              <a:rPr sz="1950" spc="-45" dirty="0">
                <a:latin typeface="Tahoma"/>
                <a:cs typeface="Tahoma"/>
              </a:rPr>
              <a:t>(</a:t>
            </a:r>
            <a:r>
              <a:rPr sz="2050" i="1" spc="-45" dirty="0">
                <a:solidFill>
                  <a:srgbClr val="7F7F7F"/>
                </a:solidFill>
                <a:latin typeface="Tahoma"/>
                <a:cs typeface="Tahoma"/>
              </a:rPr>
              <a:t>clausola </a:t>
            </a:r>
            <a:r>
              <a:rPr sz="2050" i="1" spc="-50" dirty="0">
                <a:solidFill>
                  <a:srgbClr val="7F7F7F"/>
                </a:solidFill>
                <a:latin typeface="Tahoma"/>
                <a:cs typeface="Tahoma"/>
              </a:rPr>
              <a:t>vessatoria</a:t>
            </a:r>
            <a:r>
              <a:rPr sz="1950" spc="-50" dirty="0">
                <a:solidFill>
                  <a:srgbClr val="7F7F7F"/>
                </a:solidFill>
                <a:latin typeface="Tahoma"/>
                <a:cs typeface="Tahoma"/>
              </a:rPr>
              <a:t>) </a:t>
            </a:r>
            <a:r>
              <a:rPr sz="1950" spc="-5" dirty="0">
                <a:latin typeface="Tahoma"/>
                <a:cs typeface="Tahoma"/>
              </a:rPr>
              <a:t>che </a:t>
            </a:r>
            <a:r>
              <a:rPr sz="1950" spc="-10" dirty="0">
                <a:latin typeface="Tahoma"/>
                <a:cs typeface="Tahoma"/>
              </a:rPr>
              <a:t>deve essere approvata </a:t>
            </a:r>
            <a:r>
              <a:rPr sz="1950" spc="-5" dirty="0">
                <a:latin typeface="Tahoma"/>
                <a:cs typeface="Tahoma"/>
              </a:rPr>
              <a:t>specificatamente 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dal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cliente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45" dirty="0">
                <a:latin typeface="Tahoma"/>
                <a:cs typeface="Tahoma"/>
              </a:rPr>
              <a:t>(T.U.B.</a:t>
            </a:r>
            <a:r>
              <a:rPr sz="1950" spc="-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art.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117)</a:t>
            </a:r>
            <a:endParaRPr sz="1950">
              <a:latin typeface="Tahoma"/>
              <a:cs typeface="Tahoma"/>
            </a:endParaRPr>
          </a:p>
          <a:p>
            <a:pPr marL="12700" marR="5715" algn="just">
              <a:lnSpc>
                <a:spcPct val="79700"/>
              </a:lnSpc>
              <a:spcBef>
                <a:spcPts val="535"/>
              </a:spcBef>
            </a:pPr>
            <a:r>
              <a:rPr sz="1950" spc="-5" dirty="0">
                <a:latin typeface="Tahoma"/>
                <a:cs typeface="Tahoma"/>
              </a:rPr>
              <a:t>-nei </a:t>
            </a:r>
            <a:r>
              <a:rPr sz="1950" spc="-15" dirty="0">
                <a:latin typeface="Tahoma"/>
                <a:cs typeface="Tahoma"/>
              </a:rPr>
              <a:t>contratti </a:t>
            </a:r>
            <a:r>
              <a:rPr sz="1950" dirty="0">
                <a:latin typeface="Tahoma"/>
                <a:cs typeface="Tahoma"/>
              </a:rPr>
              <a:t>di </a:t>
            </a:r>
            <a:r>
              <a:rPr sz="1950" spc="-15" dirty="0">
                <a:latin typeface="Tahoma"/>
                <a:cs typeface="Tahoma"/>
              </a:rPr>
              <a:t>durata </a:t>
            </a:r>
            <a:r>
              <a:rPr sz="1950" dirty="0">
                <a:latin typeface="Tahoma"/>
                <a:cs typeface="Tahoma"/>
              </a:rPr>
              <a:t>la </a:t>
            </a:r>
            <a:r>
              <a:rPr sz="1950" spc="-10" dirty="0">
                <a:latin typeface="Tahoma"/>
                <a:cs typeface="Tahoma"/>
              </a:rPr>
              <a:t>facoltà </a:t>
            </a:r>
            <a:r>
              <a:rPr sz="1950" dirty="0">
                <a:latin typeface="Tahoma"/>
                <a:cs typeface="Tahoma"/>
              </a:rPr>
              <a:t>di </a:t>
            </a:r>
            <a:r>
              <a:rPr sz="1950" spc="-5" dirty="0">
                <a:latin typeface="Tahoma"/>
                <a:cs typeface="Tahoma"/>
              </a:rPr>
              <a:t>modificare </a:t>
            </a:r>
            <a:r>
              <a:rPr sz="1950" spc="-10" dirty="0">
                <a:latin typeface="Tahoma"/>
                <a:cs typeface="Tahoma"/>
              </a:rPr>
              <a:t>unilateralmente </a:t>
            </a:r>
            <a:r>
              <a:rPr sz="1950" spc="-5" dirty="0">
                <a:latin typeface="Tahoma"/>
                <a:cs typeface="Tahoma"/>
              </a:rPr>
              <a:t>i tassi, </a:t>
            </a:r>
            <a:r>
              <a:rPr sz="1950" spc="-10" dirty="0">
                <a:latin typeface="Tahoma"/>
                <a:cs typeface="Tahoma"/>
              </a:rPr>
              <a:t>prezzi ed altre </a:t>
            </a:r>
            <a:r>
              <a:rPr sz="1950" spc="-5" dirty="0">
                <a:latin typeface="Tahoma"/>
                <a:cs typeface="Tahoma"/>
              </a:rPr>
              <a:t> condizioni </a:t>
            </a:r>
            <a:r>
              <a:rPr sz="1950" spc="-10" dirty="0">
                <a:latin typeface="Tahoma"/>
                <a:cs typeface="Tahoma"/>
              </a:rPr>
              <a:t>qualora sussista un giustificato motivo </a:t>
            </a:r>
            <a:r>
              <a:rPr sz="1950" spc="-15" dirty="0">
                <a:latin typeface="Tahoma"/>
                <a:cs typeface="Tahoma"/>
              </a:rPr>
              <a:t>sempre </a:t>
            </a:r>
            <a:r>
              <a:rPr sz="1950" spc="-10" dirty="0">
                <a:latin typeface="Tahoma"/>
                <a:cs typeface="Tahoma"/>
              </a:rPr>
              <a:t>approvato </a:t>
            </a:r>
            <a:r>
              <a:rPr sz="1950" spc="-5" dirty="0">
                <a:latin typeface="Tahoma"/>
                <a:cs typeface="Tahoma"/>
              </a:rPr>
              <a:t>per </a:t>
            </a:r>
            <a:r>
              <a:rPr sz="1950" spc="-10" dirty="0">
                <a:latin typeface="Tahoma"/>
                <a:cs typeface="Tahoma"/>
              </a:rPr>
              <a:t>iscritto </a:t>
            </a:r>
            <a:r>
              <a:rPr sz="1950" spc="-5" dirty="0">
                <a:latin typeface="Tahoma"/>
                <a:cs typeface="Tahoma"/>
              </a:rPr>
              <a:t>dal 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cliente</a:t>
            </a:r>
            <a:endParaRPr sz="1950">
              <a:latin typeface="Tahoma"/>
              <a:cs typeface="Tahoma"/>
            </a:endParaRPr>
          </a:p>
          <a:p>
            <a:pPr marL="12700" marR="8890" algn="just">
              <a:lnSpc>
                <a:spcPts val="1870"/>
              </a:lnSpc>
              <a:spcBef>
                <a:spcPts val="525"/>
              </a:spcBef>
            </a:pPr>
            <a:r>
              <a:rPr sz="1950" spc="-5" dirty="0">
                <a:latin typeface="Tahoma"/>
                <a:cs typeface="Tahoma"/>
              </a:rPr>
              <a:t>-La periodicità </a:t>
            </a:r>
            <a:r>
              <a:rPr sz="1950" dirty="0">
                <a:latin typeface="Tahoma"/>
                <a:cs typeface="Tahoma"/>
              </a:rPr>
              <a:t>di </a:t>
            </a:r>
            <a:r>
              <a:rPr sz="1950" spc="-5" dirty="0">
                <a:latin typeface="Tahoma"/>
                <a:cs typeface="Tahoma"/>
              </a:rPr>
              <a:t>capitalizzare gli </a:t>
            </a:r>
            <a:r>
              <a:rPr sz="1950" spc="-10" dirty="0">
                <a:latin typeface="Tahoma"/>
                <a:cs typeface="Tahoma"/>
              </a:rPr>
              <a:t>interessi. </a:t>
            </a:r>
            <a:r>
              <a:rPr sz="1950" spc="-25" dirty="0">
                <a:latin typeface="Tahoma"/>
                <a:cs typeface="Tahoma"/>
              </a:rPr>
              <a:t>Per </a:t>
            </a:r>
            <a:r>
              <a:rPr sz="1950" spc="-5" dirty="0">
                <a:latin typeface="Tahoma"/>
                <a:cs typeface="Tahoma"/>
              </a:rPr>
              <a:t>i conto </a:t>
            </a:r>
            <a:r>
              <a:rPr sz="1950" spc="-10" dirty="0">
                <a:latin typeface="Tahoma"/>
                <a:cs typeface="Tahoma"/>
              </a:rPr>
              <a:t>corrente deve essere assicurata </a:t>
            </a:r>
            <a:r>
              <a:rPr sz="1950" spc="-5" dirty="0">
                <a:latin typeface="Tahoma"/>
                <a:cs typeface="Tahoma"/>
              </a:rPr>
              <a:t> sia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per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il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conteggio debitori</a:t>
            </a:r>
            <a:r>
              <a:rPr sz="1950" spc="2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e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creditori.</a:t>
            </a:r>
            <a:r>
              <a:rPr sz="1950" spc="2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Devono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essere</a:t>
            </a:r>
            <a:r>
              <a:rPr sz="1950" spc="2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sempre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15" dirty="0">
                <a:latin typeface="Tahoma"/>
                <a:cs typeface="Tahoma"/>
              </a:rPr>
              <a:t>approvati</a:t>
            </a:r>
            <a:r>
              <a:rPr sz="1950" spc="2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per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iscritto.</a:t>
            </a:r>
            <a:endParaRPr sz="1950">
              <a:latin typeface="Tahoma"/>
              <a:cs typeface="Tahoma"/>
            </a:endParaRPr>
          </a:p>
          <a:p>
            <a:pPr marL="12700" marR="5080" algn="just">
              <a:lnSpc>
                <a:spcPct val="80000"/>
              </a:lnSpc>
              <a:spcBef>
                <a:spcPts val="545"/>
              </a:spcBef>
            </a:pPr>
            <a:r>
              <a:rPr sz="1950" spc="-10" dirty="0">
                <a:latin typeface="Tahoma"/>
                <a:cs typeface="Tahoma"/>
              </a:rPr>
              <a:t>-Sono</a:t>
            </a:r>
            <a:r>
              <a:rPr sz="1950" spc="-5" dirty="0">
                <a:latin typeface="Tahoma"/>
                <a:cs typeface="Tahoma"/>
              </a:rPr>
              <a:t> nulle</a:t>
            </a:r>
            <a:r>
              <a:rPr sz="1950" dirty="0">
                <a:latin typeface="Tahoma"/>
                <a:cs typeface="Tahoma"/>
              </a:rPr>
              <a:t> le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clausole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contrattuali</a:t>
            </a:r>
            <a:r>
              <a:rPr sz="1950" spc="-5" dirty="0">
                <a:latin typeface="Tahoma"/>
                <a:cs typeface="Tahoma"/>
              </a:rPr>
              <a:t> che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prevedono</a:t>
            </a:r>
            <a:r>
              <a:rPr sz="1950" spc="-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tassi,</a:t>
            </a:r>
            <a:r>
              <a:rPr sz="1950" spc="-5" dirty="0">
                <a:latin typeface="Tahoma"/>
                <a:cs typeface="Tahoma"/>
              </a:rPr>
              <a:t> prezzi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e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condizioni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più 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5" dirty="0">
                <a:latin typeface="Tahoma"/>
                <a:cs typeface="Tahoma"/>
              </a:rPr>
              <a:t>sfavorevoli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per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i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clienti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rispetto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a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quelli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pubblicizzati.</a:t>
            </a:r>
            <a:endParaRPr sz="195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44</a:t>
            </a:fld>
            <a:endParaRPr spc="15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2496" y="474980"/>
            <a:ext cx="6487795" cy="585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650" b="0" spc="5" dirty="0">
                <a:latin typeface="Tahoma"/>
                <a:cs typeface="Tahoma"/>
              </a:rPr>
              <a:t>Commercializzazione</a:t>
            </a:r>
            <a:r>
              <a:rPr sz="3650" b="0" spc="-25" dirty="0">
                <a:latin typeface="Tahoma"/>
                <a:cs typeface="Tahoma"/>
              </a:rPr>
              <a:t> </a:t>
            </a:r>
            <a:r>
              <a:rPr sz="3650" b="0" spc="10" dirty="0">
                <a:latin typeface="Tahoma"/>
                <a:cs typeface="Tahoma"/>
              </a:rPr>
              <a:t>a</a:t>
            </a:r>
            <a:r>
              <a:rPr sz="3650" b="0" spc="-5" dirty="0">
                <a:latin typeface="Tahoma"/>
                <a:cs typeface="Tahoma"/>
              </a:rPr>
              <a:t> </a:t>
            </a:r>
            <a:r>
              <a:rPr sz="3650" b="0" spc="5" dirty="0">
                <a:latin typeface="Tahoma"/>
                <a:cs typeface="Tahoma"/>
              </a:rPr>
              <a:t>distanza</a:t>
            </a:r>
            <a:endParaRPr sz="365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45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31832" y="1339087"/>
            <a:ext cx="9438005" cy="435102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720"/>
              </a:spcBef>
            </a:pPr>
            <a:r>
              <a:rPr sz="2150" spc="-20" dirty="0">
                <a:latin typeface="Tahoma"/>
                <a:cs typeface="Tahoma"/>
              </a:rPr>
              <a:t>L’offerta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dei</a:t>
            </a:r>
            <a:r>
              <a:rPr sz="2150" spc="-5" dirty="0">
                <a:latin typeface="Tahoma"/>
                <a:cs typeface="Tahoma"/>
              </a:rPr>
              <a:t> prodotti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e</a:t>
            </a:r>
            <a:r>
              <a:rPr sz="2150" dirty="0">
                <a:latin typeface="Tahoma"/>
                <a:cs typeface="Tahoma"/>
              </a:rPr>
              <a:t> servizi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bancari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può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avvenire:</a:t>
            </a:r>
            <a:endParaRPr sz="2150">
              <a:latin typeface="Tahoma"/>
              <a:cs typeface="Tahoma"/>
            </a:endParaRPr>
          </a:p>
          <a:p>
            <a:pPr marL="370205" indent="-358140">
              <a:lnSpc>
                <a:spcPct val="100000"/>
              </a:lnSpc>
              <a:spcBef>
                <a:spcPts val="625"/>
              </a:spcBef>
              <a:buChar char="-"/>
              <a:tabLst>
                <a:tab pos="370205" algn="l"/>
                <a:tab pos="370840" algn="l"/>
              </a:tabLst>
            </a:pPr>
            <a:r>
              <a:rPr sz="2150" dirty="0">
                <a:latin typeface="Tahoma"/>
                <a:cs typeface="Tahoma"/>
              </a:rPr>
              <a:t>Fuori</a:t>
            </a:r>
            <a:r>
              <a:rPr sz="2150" spc="-3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sede</a:t>
            </a:r>
            <a:endParaRPr sz="2150">
              <a:latin typeface="Tahoma"/>
              <a:cs typeface="Tahoma"/>
            </a:endParaRPr>
          </a:p>
          <a:p>
            <a:pPr marL="370205" indent="-358140">
              <a:lnSpc>
                <a:spcPct val="100000"/>
              </a:lnSpc>
              <a:spcBef>
                <a:spcPts val="610"/>
              </a:spcBef>
              <a:buChar char="-"/>
              <a:tabLst>
                <a:tab pos="370205" algn="l"/>
                <a:tab pos="370840" algn="l"/>
              </a:tabLst>
            </a:pPr>
            <a:r>
              <a:rPr sz="2150" spc="-30" dirty="0">
                <a:latin typeface="Tahoma"/>
                <a:cs typeface="Tahoma"/>
              </a:rPr>
              <a:t>Tecniche</a:t>
            </a:r>
            <a:r>
              <a:rPr sz="2150" spc="-5" dirty="0">
                <a:latin typeface="Tahoma"/>
                <a:cs typeface="Tahoma"/>
              </a:rPr>
              <a:t> di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comunicazione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a</a:t>
            </a:r>
            <a:r>
              <a:rPr sz="2150" spc="-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distanza</a:t>
            </a:r>
            <a:endParaRPr sz="2150">
              <a:latin typeface="Tahoma"/>
              <a:cs typeface="Tahoma"/>
            </a:endParaRPr>
          </a:p>
          <a:p>
            <a:pPr marL="13970">
              <a:lnSpc>
                <a:spcPct val="100000"/>
              </a:lnSpc>
              <a:spcBef>
                <a:spcPts val="625"/>
              </a:spcBef>
            </a:pPr>
            <a:r>
              <a:rPr sz="2150" spc="-5" dirty="0">
                <a:latin typeface="Tahoma"/>
                <a:cs typeface="Tahoma"/>
              </a:rPr>
              <a:t>In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ogni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caso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si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applicano</a:t>
            </a:r>
            <a:r>
              <a:rPr sz="2150" spc="4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le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disposizioni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in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materia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-10" dirty="0">
                <a:latin typeface="Tahoma"/>
                <a:cs typeface="Tahoma"/>
              </a:rPr>
              <a:t>trasparenza.</a:t>
            </a:r>
            <a:endParaRPr sz="2150">
              <a:latin typeface="Tahoma"/>
              <a:cs typeface="Tahoma"/>
            </a:endParaRPr>
          </a:p>
          <a:p>
            <a:pPr marL="372110" marR="7620" indent="-358775" algn="just">
              <a:lnSpc>
                <a:spcPts val="2330"/>
              </a:lnSpc>
              <a:spcBef>
                <a:spcPts val="900"/>
              </a:spcBef>
            </a:pPr>
            <a:r>
              <a:rPr sz="2150" spc="-60" dirty="0">
                <a:latin typeface="Tahoma"/>
                <a:cs typeface="Tahoma"/>
              </a:rPr>
              <a:t>Tali </a:t>
            </a:r>
            <a:r>
              <a:rPr sz="2150" spc="-5" dirty="0">
                <a:latin typeface="Tahoma"/>
                <a:cs typeface="Tahoma"/>
              </a:rPr>
              <a:t>regole </a:t>
            </a:r>
            <a:r>
              <a:rPr sz="2150" spc="5" dirty="0">
                <a:latin typeface="Tahoma"/>
                <a:cs typeface="Tahoma"/>
              </a:rPr>
              <a:t>si </a:t>
            </a:r>
            <a:r>
              <a:rPr sz="2150" dirty="0">
                <a:latin typeface="Tahoma"/>
                <a:cs typeface="Tahoma"/>
              </a:rPr>
              <a:t>applicano solo </a:t>
            </a:r>
            <a:r>
              <a:rPr sz="2150" spc="-5" dirty="0">
                <a:latin typeface="Tahoma"/>
                <a:cs typeface="Tahoma"/>
              </a:rPr>
              <a:t>quando </a:t>
            </a:r>
            <a:r>
              <a:rPr sz="2150" dirty="0">
                <a:latin typeface="Tahoma"/>
                <a:cs typeface="Tahoma"/>
              </a:rPr>
              <a:t>l’attività </a:t>
            </a:r>
            <a:r>
              <a:rPr sz="2150" spc="5" dirty="0">
                <a:latin typeface="Tahoma"/>
                <a:cs typeface="Tahoma"/>
              </a:rPr>
              <a:t>è </a:t>
            </a:r>
            <a:r>
              <a:rPr sz="2150" dirty="0">
                <a:latin typeface="Tahoma"/>
                <a:cs typeface="Tahoma"/>
              </a:rPr>
              <a:t>svolta in Italia </a:t>
            </a:r>
            <a:r>
              <a:rPr sz="2150" spc="5" dirty="0">
                <a:latin typeface="Tahoma"/>
                <a:cs typeface="Tahoma"/>
              </a:rPr>
              <a:t>e </a:t>
            </a:r>
            <a:r>
              <a:rPr sz="2150" dirty="0">
                <a:latin typeface="Tahoma"/>
                <a:cs typeface="Tahoma"/>
              </a:rPr>
              <a:t>quando i 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destinatari</a:t>
            </a:r>
            <a:r>
              <a:rPr sz="2150" spc="4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sono </a:t>
            </a:r>
            <a:r>
              <a:rPr sz="2150" spc="-5" dirty="0">
                <a:latin typeface="Tahoma"/>
                <a:cs typeface="Tahoma"/>
              </a:rPr>
              <a:t>residente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o </a:t>
            </a:r>
            <a:r>
              <a:rPr sz="2150" dirty="0">
                <a:latin typeface="Tahoma"/>
                <a:cs typeface="Tahoma"/>
              </a:rPr>
              <a:t>hanno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sede</a:t>
            </a:r>
            <a:r>
              <a:rPr sz="2150" spc="-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in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Italia.</a:t>
            </a:r>
            <a:endParaRPr sz="2150">
              <a:latin typeface="Tahoma"/>
              <a:cs typeface="Tahoma"/>
            </a:endParaRPr>
          </a:p>
          <a:p>
            <a:pPr marL="372110" marR="5080" indent="-358140" algn="just">
              <a:lnSpc>
                <a:spcPct val="90500"/>
              </a:lnSpc>
              <a:spcBef>
                <a:spcPts val="830"/>
              </a:spcBef>
            </a:pPr>
            <a:r>
              <a:rPr sz="2150" dirty="0">
                <a:latin typeface="Tahoma"/>
                <a:cs typeface="Tahoma"/>
              </a:rPr>
              <a:t>Qualunque sia </a:t>
            </a:r>
            <a:r>
              <a:rPr sz="2150" spc="5" dirty="0">
                <a:latin typeface="Tahoma"/>
                <a:cs typeface="Tahoma"/>
              </a:rPr>
              <a:t>il </a:t>
            </a:r>
            <a:r>
              <a:rPr sz="2150" dirty="0">
                <a:latin typeface="Tahoma"/>
                <a:cs typeface="Tahoma"/>
              </a:rPr>
              <a:t>canale utilizzato i documenti devono </a:t>
            </a:r>
            <a:r>
              <a:rPr sz="2150" spc="-5" dirty="0">
                <a:latin typeface="Tahoma"/>
                <a:cs typeface="Tahoma"/>
              </a:rPr>
              <a:t>indicare </a:t>
            </a:r>
            <a:r>
              <a:rPr sz="2150" dirty="0">
                <a:latin typeface="Tahoma"/>
                <a:cs typeface="Tahoma"/>
              </a:rPr>
              <a:t>(se) </a:t>
            </a:r>
            <a:r>
              <a:rPr sz="2150" spc="5" dirty="0">
                <a:latin typeface="Tahoma"/>
                <a:cs typeface="Tahoma"/>
              </a:rPr>
              <a:t>e </a:t>
            </a:r>
            <a:r>
              <a:rPr sz="2150" dirty="0">
                <a:latin typeface="Tahoma"/>
                <a:cs typeface="Tahoma"/>
              </a:rPr>
              <a:t>quali 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sono i costi </a:t>
            </a:r>
            <a:r>
              <a:rPr sz="2150" spc="5" dirty="0">
                <a:latin typeface="Tahoma"/>
                <a:cs typeface="Tahoma"/>
              </a:rPr>
              <a:t>e </a:t>
            </a:r>
            <a:r>
              <a:rPr sz="2150" spc="-5" dirty="0">
                <a:latin typeface="Tahoma"/>
                <a:cs typeface="Tahoma"/>
              </a:rPr>
              <a:t>gli </a:t>
            </a:r>
            <a:r>
              <a:rPr sz="2150" dirty="0">
                <a:latin typeface="Tahoma"/>
                <a:cs typeface="Tahoma"/>
              </a:rPr>
              <a:t>oneri specifici connessi con </a:t>
            </a:r>
            <a:r>
              <a:rPr sz="2150" spc="-5" dirty="0">
                <a:latin typeface="Tahoma"/>
                <a:cs typeface="Tahoma"/>
              </a:rPr>
              <a:t>il </a:t>
            </a:r>
            <a:r>
              <a:rPr sz="2150" dirty="0">
                <a:latin typeface="Tahoma"/>
                <a:cs typeface="Tahoma"/>
              </a:rPr>
              <a:t>mezzo utilizzato </a:t>
            </a:r>
            <a:r>
              <a:rPr sz="2150" spc="5" dirty="0">
                <a:latin typeface="Tahoma"/>
                <a:cs typeface="Tahoma"/>
              </a:rPr>
              <a:t>e </a:t>
            </a:r>
            <a:r>
              <a:rPr sz="2150" dirty="0">
                <a:latin typeface="Tahoma"/>
                <a:cs typeface="Tahoma"/>
              </a:rPr>
              <a:t>in 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alternativa</a:t>
            </a:r>
            <a:r>
              <a:rPr sz="2150" spc="4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come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poter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contattare</a:t>
            </a:r>
            <a:r>
              <a:rPr sz="2150" spc="4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direttamente</a:t>
            </a:r>
            <a:r>
              <a:rPr sz="2150" spc="3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la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banca/intermediario.</a:t>
            </a:r>
            <a:endParaRPr sz="2150">
              <a:latin typeface="Tahoma"/>
              <a:cs typeface="Tahoma"/>
            </a:endParaRPr>
          </a:p>
          <a:p>
            <a:pPr marL="372110" marR="5080" indent="-358140" algn="just">
              <a:lnSpc>
                <a:spcPct val="90500"/>
              </a:lnSpc>
              <a:spcBef>
                <a:spcPts val="855"/>
              </a:spcBef>
            </a:pPr>
            <a:r>
              <a:rPr sz="2150" dirty="0">
                <a:latin typeface="Tahoma"/>
                <a:cs typeface="Tahoma"/>
              </a:rPr>
              <a:t>Inoltre </a:t>
            </a:r>
            <a:r>
              <a:rPr sz="2150" spc="-5" dirty="0">
                <a:latin typeface="Tahoma"/>
                <a:cs typeface="Tahoma"/>
              </a:rPr>
              <a:t>il </a:t>
            </a:r>
            <a:r>
              <a:rPr sz="2150" dirty="0">
                <a:latin typeface="Tahoma"/>
                <a:cs typeface="Tahoma"/>
              </a:rPr>
              <a:t>testo </a:t>
            </a:r>
            <a:r>
              <a:rPr sz="2150" spc="-5" dirty="0">
                <a:latin typeface="Tahoma"/>
                <a:cs typeface="Tahoma"/>
              </a:rPr>
              <a:t>contrattuale deve </a:t>
            </a:r>
            <a:r>
              <a:rPr sz="2150" dirty="0">
                <a:latin typeface="Tahoma"/>
                <a:cs typeface="Tahoma"/>
              </a:rPr>
              <a:t>in </a:t>
            </a:r>
            <a:r>
              <a:rPr sz="2150" spc="-5" dirty="0">
                <a:latin typeface="Tahoma"/>
                <a:cs typeface="Tahoma"/>
              </a:rPr>
              <a:t>ogni caso </a:t>
            </a:r>
            <a:r>
              <a:rPr sz="2150" dirty="0">
                <a:latin typeface="Tahoma"/>
                <a:cs typeface="Tahoma"/>
              </a:rPr>
              <a:t>essere fornito in </a:t>
            </a:r>
            <a:r>
              <a:rPr sz="2150" spc="-5" dirty="0">
                <a:latin typeface="Tahoma"/>
                <a:cs typeface="Tahoma"/>
              </a:rPr>
              <a:t>forma </a:t>
            </a:r>
            <a:r>
              <a:rPr sz="2150" spc="5" dirty="0">
                <a:latin typeface="Tahoma"/>
                <a:cs typeface="Tahoma"/>
              </a:rPr>
              <a:t>cartacea 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o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altro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supporto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durevole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soprattutto</a:t>
            </a:r>
            <a:r>
              <a:rPr sz="2150" dirty="0">
                <a:latin typeface="Tahoma"/>
                <a:cs typeface="Tahoma"/>
              </a:rPr>
              <a:t> se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si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usano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tecniche</a:t>
            </a:r>
            <a:r>
              <a:rPr sz="2150" spc="67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di 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comunicazione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a </a:t>
            </a:r>
            <a:r>
              <a:rPr sz="2150" spc="-5" dirty="0">
                <a:latin typeface="Tahoma"/>
                <a:cs typeface="Tahoma"/>
              </a:rPr>
              <a:t>distanza.</a:t>
            </a:r>
            <a:endParaRPr sz="21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2028" y="470407"/>
            <a:ext cx="3296285" cy="585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650" b="0" spc="5" dirty="0">
                <a:latin typeface="Tahoma"/>
                <a:cs typeface="Tahoma"/>
              </a:rPr>
              <a:t>Gestioni</a:t>
            </a:r>
            <a:r>
              <a:rPr sz="3650" b="0" spc="-60" dirty="0">
                <a:latin typeface="Tahoma"/>
                <a:cs typeface="Tahoma"/>
              </a:rPr>
              <a:t> </a:t>
            </a:r>
            <a:r>
              <a:rPr sz="3650" b="0" spc="5" dirty="0">
                <a:latin typeface="Tahoma"/>
                <a:cs typeface="Tahoma"/>
              </a:rPr>
              <a:t>reclami</a:t>
            </a:r>
            <a:endParaRPr sz="365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46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22567" y="1840483"/>
            <a:ext cx="9436735" cy="37236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0" marR="146050" indent="-368935">
              <a:lnSpc>
                <a:spcPct val="100000"/>
              </a:lnSpc>
              <a:spcBef>
                <a:spcPts val="90"/>
              </a:spcBef>
            </a:pPr>
            <a:r>
              <a:rPr sz="1950" spc="-45" dirty="0">
                <a:latin typeface="Tahoma"/>
                <a:cs typeface="Tahoma"/>
              </a:rPr>
              <a:t>Tutti</a:t>
            </a:r>
            <a:r>
              <a:rPr sz="1950" spc="-5" dirty="0">
                <a:latin typeface="Tahoma"/>
                <a:cs typeface="Tahoma"/>
              </a:rPr>
              <a:t> gli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intermediari</a:t>
            </a:r>
            <a:r>
              <a:rPr sz="1950" spc="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hanno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l’obbligo </a:t>
            </a:r>
            <a:r>
              <a:rPr sz="1950" dirty="0">
                <a:latin typeface="Tahoma"/>
                <a:cs typeface="Tahoma"/>
              </a:rPr>
              <a:t>di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adottare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delle</a:t>
            </a:r>
            <a:r>
              <a:rPr sz="1950" spc="2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procedure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per</a:t>
            </a:r>
            <a:r>
              <a:rPr sz="1950" spc="2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la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15" dirty="0">
                <a:latin typeface="Tahoma"/>
                <a:cs typeface="Tahoma"/>
              </a:rPr>
              <a:t>trattazione</a:t>
            </a:r>
            <a:r>
              <a:rPr sz="1950" spc="3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dei </a:t>
            </a:r>
            <a:r>
              <a:rPr sz="1950" spc="-59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reclami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indipendentemente</a:t>
            </a:r>
            <a:r>
              <a:rPr sz="1950" spc="2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dal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soggetto </a:t>
            </a:r>
            <a:r>
              <a:rPr sz="1950" spc="-5" dirty="0">
                <a:latin typeface="Tahoma"/>
                <a:cs typeface="Tahoma"/>
              </a:rPr>
              <a:t>o</a:t>
            </a:r>
            <a:r>
              <a:rPr sz="1950" spc="-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tipologia della</a:t>
            </a:r>
            <a:r>
              <a:rPr sz="1950" spc="3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clientela.</a:t>
            </a:r>
            <a:endParaRPr sz="19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950" spc="-5" dirty="0">
                <a:latin typeface="Tahoma"/>
                <a:cs typeface="Tahoma"/>
              </a:rPr>
              <a:t>Le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procedure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devono</a:t>
            </a:r>
            <a:r>
              <a:rPr sz="1950" spc="-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rispettare</a:t>
            </a:r>
            <a:r>
              <a:rPr sz="1950" spc="4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i </a:t>
            </a:r>
            <a:r>
              <a:rPr sz="1950" spc="-10" dirty="0">
                <a:latin typeface="Tahoma"/>
                <a:cs typeface="Tahoma"/>
              </a:rPr>
              <a:t>seguenti</a:t>
            </a:r>
            <a:r>
              <a:rPr sz="1950" spc="20" dirty="0">
                <a:latin typeface="Tahoma"/>
                <a:cs typeface="Tahoma"/>
              </a:rPr>
              <a:t> </a:t>
            </a:r>
            <a:r>
              <a:rPr sz="1950" spc="-15" dirty="0">
                <a:latin typeface="Tahoma"/>
                <a:cs typeface="Tahoma"/>
              </a:rPr>
              <a:t>parametri:</a:t>
            </a:r>
            <a:endParaRPr sz="1950">
              <a:latin typeface="Tahoma"/>
              <a:cs typeface="Tahoma"/>
            </a:endParaRPr>
          </a:p>
          <a:p>
            <a:pPr marL="379730" marR="345440" indent="-367665">
              <a:lnSpc>
                <a:spcPct val="100000"/>
              </a:lnSpc>
              <a:spcBef>
                <a:spcPts val="850"/>
              </a:spcBef>
              <a:buChar char="-"/>
              <a:tabLst>
                <a:tab pos="379730" algn="l"/>
                <a:tab pos="380365" algn="l"/>
              </a:tabLst>
            </a:pPr>
            <a:r>
              <a:rPr sz="1950" spc="-10" dirty="0">
                <a:latin typeface="Tahoma"/>
                <a:cs typeface="Tahoma"/>
              </a:rPr>
              <a:t>Un responsabile</a:t>
            </a:r>
            <a:r>
              <a:rPr sz="1950" spc="3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e/o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ufficio</a:t>
            </a:r>
            <a:r>
              <a:rPr sz="1950" spc="-1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che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siano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indipendenti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rispetto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alle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funzioni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aziendali </a:t>
            </a:r>
            <a:r>
              <a:rPr sz="1950" spc="-59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rispetto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alla</a:t>
            </a:r>
            <a:r>
              <a:rPr sz="1950" spc="3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commercializzazione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dei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prodotti/servizi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offerti</a:t>
            </a:r>
            <a:endParaRPr sz="1950">
              <a:latin typeface="Tahoma"/>
              <a:cs typeface="Tahoma"/>
            </a:endParaRPr>
          </a:p>
          <a:p>
            <a:pPr marL="379730" marR="621030" indent="-367665">
              <a:lnSpc>
                <a:spcPct val="100000"/>
              </a:lnSpc>
              <a:spcBef>
                <a:spcPts val="855"/>
              </a:spcBef>
              <a:buChar char="-"/>
              <a:tabLst>
                <a:tab pos="379730" algn="l"/>
                <a:tab pos="380365" algn="l"/>
                <a:tab pos="7336155" algn="l"/>
              </a:tabLst>
            </a:pPr>
            <a:r>
              <a:rPr sz="1950" dirty="0">
                <a:latin typeface="Tahoma"/>
                <a:cs typeface="Tahoma"/>
              </a:rPr>
              <a:t>R</a:t>
            </a:r>
            <a:r>
              <a:rPr sz="1950" spc="-5" dirty="0">
                <a:latin typeface="Tahoma"/>
                <a:cs typeface="Tahoma"/>
              </a:rPr>
              <a:t>i</a:t>
            </a:r>
            <a:r>
              <a:rPr sz="1950" spc="-10" dirty="0">
                <a:latin typeface="Tahoma"/>
                <a:cs typeface="Tahoma"/>
              </a:rPr>
              <a:t>s</a:t>
            </a:r>
            <a:r>
              <a:rPr sz="1950" dirty="0">
                <a:latin typeface="Tahoma"/>
                <a:cs typeface="Tahoma"/>
              </a:rPr>
              <a:t>p</a:t>
            </a:r>
            <a:r>
              <a:rPr sz="1950" spc="-5" dirty="0">
                <a:latin typeface="Tahoma"/>
                <a:cs typeface="Tahoma"/>
              </a:rPr>
              <a:t>o</a:t>
            </a:r>
            <a:r>
              <a:rPr sz="1950" spc="-10" dirty="0">
                <a:latin typeface="Tahoma"/>
                <a:cs typeface="Tahoma"/>
              </a:rPr>
              <a:t>st</a:t>
            </a:r>
            <a:r>
              <a:rPr sz="1950" spc="-5" dirty="0">
                <a:latin typeface="Tahoma"/>
                <a:cs typeface="Tahoma"/>
              </a:rPr>
              <a:t>a</a:t>
            </a:r>
            <a:r>
              <a:rPr sz="1950" spc="110" dirty="0">
                <a:latin typeface="Times New Roman"/>
                <a:cs typeface="Times New Roman"/>
              </a:rPr>
              <a:t> </a:t>
            </a:r>
            <a:r>
              <a:rPr sz="1950" spc="-10" dirty="0">
                <a:latin typeface="Tahoma"/>
                <a:cs typeface="Tahoma"/>
              </a:rPr>
              <a:t>s</a:t>
            </a:r>
            <a:r>
              <a:rPr sz="1950" spc="-5" dirty="0">
                <a:latin typeface="Tahoma"/>
                <a:cs typeface="Tahoma"/>
              </a:rPr>
              <a:t>c</a:t>
            </a:r>
            <a:r>
              <a:rPr sz="1950" spc="-15" dirty="0">
                <a:latin typeface="Tahoma"/>
                <a:cs typeface="Tahoma"/>
              </a:rPr>
              <a:t>r</a:t>
            </a:r>
            <a:r>
              <a:rPr sz="1950" spc="-5" dirty="0">
                <a:latin typeface="Tahoma"/>
                <a:cs typeface="Tahoma"/>
              </a:rPr>
              <a:t>i</a:t>
            </a:r>
            <a:r>
              <a:rPr sz="1950" spc="-25" dirty="0">
                <a:latin typeface="Tahoma"/>
                <a:cs typeface="Tahoma"/>
              </a:rPr>
              <a:t>t</a:t>
            </a:r>
            <a:r>
              <a:rPr sz="1950" spc="-10" dirty="0">
                <a:latin typeface="Tahoma"/>
                <a:cs typeface="Tahoma"/>
              </a:rPr>
              <a:t>t</a:t>
            </a:r>
            <a:r>
              <a:rPr sz="1950" spc="-5" dirty="0">
                <a:latin typeface="Tahoma"/>
                <a:cs typeface="Tahoma"/>
              </a:rPr>
              <a:t>a</a:t>
            </a:r>
            <a:r>
              <a:rPr sz="1950" spc="125" dirty="0">
                <a:latin typeface="Times New Roman"/>
                <a:cs typeface="Times New Roman"/>
              </a:rPr>
              <a:t> </a:t>
            </a:r>
            <a:r>
              <a:rPr sz="1950" spc="-10" dirty="0">
                <a:latin typeface="Tahoma"/>
                <a:cs typeface="Tahoma"/>
              </a:rPr>
              <a:t>a</a:t>
            </a:r>
            <a:r>
              <a:rPr sz="1950" spc="-5" dirty="0">
                <a:latin typeface="Tahoma"/>
                <a:cs typeface="Tahoma"/>
              </a:rPr>
              <a:t>l</a:t>
            </a:r>
            <a:r>
              <a:rPr sz="1950" spc="125" dirty="0">
                <a:latin typeface="Times New Roman"/>
                <a:cs typeface="Times New Roman"/>
              </a:rPr>
              <a:t> </a:t>
            </a:r>
            <a:r>
              <a:rPr sz="1950" spc="-25" dirty="0">
                <a:latin typeface="Tahoma"/>
                <a:cs typeface="Tahoma"/>
              </a:rPr>
              <a:t>r</a:t>
            </a:r>
            <a:r>
              <a:rPr sz="1950" spc="-10" dirty="0">
                <a:latin typeface="Tahoma"/>
                <a:cs typeface="Tahoma"/>
              </a:rPr>
              <a:t>e</a:t>
            </a:r>
            <a:r>
              <a:rPr sz="1950" spc="-5" dirty="0">
                <a:latin typeface="Tahoma"/>
                <a:cs typeface="Tahoma"/>
              </a:rPr>
              <a:t>cl</a:t>
            </a:r>
            <a:r>
              <a:rPr sz="1950" spc="-10" dirty="0">
                <a:latin typeface="Tahoma"/>
                <a:cs typeface="Tahoma"/>
              </a:rPr>
              <a:t>am</a:t>
            </a:r>
            <a:r>
              <a:rPr sz="1950" spc="-5" dirty="0">
                <a:latin typeface="Tahoma"/>
                <a:cs typeface="Tahoma"/>
              </a:rPr>
              <a:t>o</a:t>
            </a:r>
            <a:r>
              <a:rPr sz="1950" spc="135" dirty="0">
                <a:latin typeface="Times New Roman"/>
                <a:cs typeface="Times New Roman"/>
              </a:rPr>
              <a:t> </a:t>
            </a:r>
            <a:r>
              <a:rPr sz="1950" spc="-10" dirty="0">
                <a:latin typeface="Tahoma"/>
                <a:cs typeface="Tahoma"/>
              </a:rPr>
              <a:t>ent</a:t>
            </a:r>
            <a:r>
              <a:rPr sz="1950" spc="-25" dirty="0">
                <a:latin typeface="Tahoma"/>
                <a:cs typeface="Tahoma"/>
              </a:rPr>
              <a:t>r</a:t>
            </a:r>
            <a:r>
              <a:rPr sz="1950" spc="-5" dirty="0">
                <a:latin typeface="Tahoma"/>
                <a:cs typeface="Tahoma"/>
              </a:rPr>
              <a:t>o</a:t>
            </a:r>
            <a:r>
              <a:rPr sz="1950" spc="135" dirty="0">
                <a:latin typeface="Times New Roman"/>
                <a:cs typeface="Times New Roman"/>
              </a:rPr>
              <a:t> </a:t>
            </a:r>
            <a:r>
              <a:rPr sz="1950" spc="-10" dirty="0">
                <a:latin typeface="Tahoma"/>
                <a:cs typeface="Tahoma"/>
              </a:rPr>
              <a:t>3</a:t>
            </a:r>
            <a:r>
              <a:rPr sz="1950" spc="-5" dirty="0">
                <a:latin typeface="Tahoma"/>
                <a:cs typeface="Tahoma"/>
              </a:rPr>
              <a:t>0</a:t>
            </a:r>
            <a:r>
              <a:rPr sz="1950" spc="130" dirty="0">
                <a:latin typeface="Times New Roman"/>
                <a:cs typeface="Times New Roman"/>
              </a:rPr>
              <a:t> </a:t>
            </a:r>
            <a:r>
              <a:rPr sz="1950" dirty="0">
                <a:latin typeface="Tahoma"/>
                <a:cs typeface="Tahoma"/>
              </a:rPr>
              <a:t>gg</a:t>
            </a:r>
            <a:r>
              <a:rPr sz="1950" spc="-5" dirty="0">
                <a:latin typeface="Tahoma"/>
                <a:cs typeface="Tahoma"/>
              </a:rPr>
              <a:t>.</a:t>
            </a:r>
            <a:r>
              <a:rPr sz="1950" spc="125" dirty="0">
                <a:latin typeface="Times New Roman"/>
                <a:cs typeface="Times New Roman"/>
              </a:rPr>
              <a:t> </a:t>
            </a:r>
            <a:r>
              <a:rPr sz="1950" dirty="0">
                <a:latin typeface="Tahoma"/>
                <a:cs typeface="Tahoma"/>
              </a:rPr>
              <a:t>d</a:t>
            </a:r>
            <a:r>
              <a:rPr sz="1950" spc="-10" dirty="0">
                <a:latin typeface="Tahoma"/>
                <a:cs typeface="Tahoma"/>
              </a:rPr>
              <a:t>a</a:t>
            </a:r>
            <a:r>
              <a:rPr sz="1950" spc="-5" dirty="0">
                <a:latin typeface="Tahoma"/>
                <a:cs typeface="Tahoma"/>
              </a:rPr>
              <a:t>lla</a:t>
            </a:r>
            <a:r>
              <a:rPr sz="1950" spc="135" dirty="0">
                <a:latin typeface="Times New Roman"/>
                <a:cs typeface="Times New Roman"/>
              </a:rPr>
              <a:t> </a:t>
            </a:r>
            <a:r>
              <a:rPr sz="1950" dirty="0">
                <a:latin typeface="Tahoma"/>
                <a:cs typeface="Tahoma"/>
              </a:rPr>
              <a:t>d</a:t>
            </a:r>
            <a:r>
              <a:rPr sz="1950" spc="-10" dirty="0">
                <a:latin typeface="Tahoma"/>
                <a:cs typeface="Tahoma"/>
              </a:rPr>
              <a:t>a</a:t>
            </a:r>
            <a:r>
              <a:rPr sz="1950" spc="-20" dirty="0">
                <a:latin typeface="Tahoma"/>
                <a:cs typeface="Tahoma"/>
              </a:rPr>
              <a:t>t</a:t>
            </a:r>
            <a:r>
              <a:rPr sz="1950" spc="-5" dirty="0">
                <a:latin typeface="Tahoma"/>
                <a:cs typeface="Tahoma"/>
              </a:rPr>
              <a:t>a</a:t>
            </a:r>
            <a:r>
              <a:rPr sz="1950" spc="135" dirty="0">
                <a:latin typeface="Times New Roman"/>
                <a:cs typeface="Times New Roman"/>
              </a:rPr>
              <a:t> </a:t>
            </a:r>
            <a:r>
              <a:rPr sz="1950" dirty="0">
                <a:latin typeface="Tahoma"/>
                <a:cs typeface="Tahoma"/>
              </a:rPr>
              <a:t>d</a:t>
            </a:r>
            <a:r>
              <a:rPr sz="1950" spc="-5" dirty="0">
                <a:latin typeface="Tahoma"/>
                <a:cs typeface="Tahoma"/>
              </a:rPr>
              <a:t>i</a:t>
            </a:r>
            <a:r>
              <a:rPr sz="1950" spc="125" dirty="0">
                <a:latin typeface="Times New Roman"/>
                <a:cs typeface="Times New Roman"/>
              </a:rPr>
              <a:t> </a:t>
            </a:r>
            <a:r>
              <a:rPr sz="1950" spc="-15" dirty="0">
                <a:latin typeface="Tahoma"/>
                <a:cs typeface="Tahoma"/>
              </a:rPr>
              <a:t>r</a:t>
            </a:r>
            <a:r>
              <a:rPr sz="1950" spc="-5" dirty="0">
                <a:latin typeface="Tahoma"/>
                <a:cs typeface="Tahoma"/>
              </a:rPr>
              <a:t>ic</a:t>
            </a:r>
            <a:r>
              <a:rPr sz="1950" spc="-10" dirty="0">
                <a:latin typeface="Tahoma"/>
                <a:cs typeface="Tahoma"/>
              </a:rPr>
              <a:t>ez</a:t>
            </a:r>
            <a:r>
              <a:rPr sz="1950" spc="-5" dirty="0">
                <a:latin typeface="Tahoma"/>
                <a:cs typeface="Tahoma"/>
              </a:rPr>
              <a:t>io</a:t>
            </a:r>
            <a:r>
              <a:rPr sz="1950" spc="-10" dirty="0">
                <a:latin typeface="Tahoma"/>
                <a:cs typeface="Tahoma"/>
              </a:rPr>
              <a:t>ne</a:t>
            </a:r>
            <a:r>
              <a:rPr sz="1950" spc="-5" dirty="0">
                <a:latin typeface="Tahoma"/>
                <a:cs typeface="Tahoma"/>
              </a:rPr>
              <a:t>.</a:t>
            </a:r>
            <a:r>
              <a:rPr sz="1950" dirty="0">
                <a:latin typeface="Times New Roman"/>
                <a:cs typeface="Times New Roman"/>
              </a:rPr>
              <a:t>	</a:t>
            </a:r>
            <a:r>
              <a:rPr sz="1950" spc="-10" dirty="0">
                <a:latin typeface="Tahoma"/>
                <a:cs typeface="Tahoma"/>
              </a:rPr>
              <a:t>Pu</a:t>
            </a:r>
            <a:r>
              <a:rPr sz="1950" dirty="0">
                <a:latin typeface="Tahoma"/>
                <a:cs typeface="Tahoma"/>
              </a:rPr>
              <a:t>bb</a:t>
            </a:r>
            <a:r>
              <a:rPr sz="1950" spc="-5" dirty="0">
                <a:latin typeface="Tahoma"/>
                <a:cs typeface="Tahoma"/>
              </a:rPr>
              <a:t>lic</a:t>
            </a:r>
            <a:r>
              <a:rPr sz="1950" spc="-10" dirty="0">
                <a:latin typeface="Tahoma"/>
                <a:cs typeface="Tahoma"/>
              </a:rPr>
              <a:t>az</a:t>
            </a:r>
            <a:r>
              <a:rPr sz="1950" spc="-5" dirty="0">
                <a:latin typeface="Tahoma"/>
                <a:cs typeface="Tahoma"/>
              </a:rPr>
              <a:t>io</a:t>
            </a:r>
            <a:r>
              <a:rPr sz="1950" spc="-10" dirty="0">
                <a:latin typeface="Tahoma"/>
                <a:cs typeface="Tahoma"/>
              </a:rPr>
              <a:t>n</a:t>
            </a:r>
            <a:r>
              <a:rPr sz="1950" spc="-5" dirty="0">
                <a:latin typeface="Tahoma"/>
                <a:cs typeface="Tahoma"/>
              </a:rPr>
              <a:t>e </a:t>
            </a:r>
            <a:r>
              <a:rPr sz="1950" spc="-5" dirty="0">
                <a:latin typeface="Times New Roman"/>
                <a:cs typeface="Times New Roman"/>
              </a:rPr>
              <a:t> </a:t>
            </a:r>
            <a:r>
              <a:rPr sz="1950" spc="-10" dirty="0">
                <a:latin typeface="Tahoma"/>
                <a:cs typeface="Tahoma"/>
              </a:rPr>
              <a:t>annuale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o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meglio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rendiconto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su detta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attività.</a:t>
            </a:r>
            <a:endParaRPr sz="1950">
              <a:latin typeface="Tahoma"/>
              <a:cs typeface="Tahoma"/>
            </a:endParaRPr>
          </a:p>
          <a:p>
            <a:pPr marL="381000" marR="5080" indent="17780" algn="just">
              <a:lnSpc>
                <a:spcPct val="99700"/>
              </a:lnSpc>
              <a:spcBef>
                <a:spcPts val="860"/>
              </a:spcBef>
            </a:pPr>
            <a:r>
              <a:rPr sz="1950" spc="-10" dirty="0">
                <a:latin typeface="Tahoma"/>
                <a:cs typeface="Tahoma"/>
              </a:rPr>
              <a:t>Con</a:t>
            </a:r>
            <a:r>
              <a:rPr sz="1950" spc="-5" dirty="0">
                <a:latin typeface="Tahoma"/>
                <a:cs typeface="Tahoma"/>
              </a:rPr>
              <a:t> periodicità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almeno</a:t>
            </a:r>
            <a:r>
              <a:rPr sz="1950" spc="-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annuale</a:t>
            </a:r>
            <a:r>
              <a:rPr sz="1950" spc="-5" dirty="0">
                <a:latin typeface="Tahoma"/>
                <a:cs typeface="Tahoma"/>
              </a:rPr>
              <a:t> deve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essere</a:t>
            </a:r>
            <a:r>
              <a:rPr sz="1950" spc="-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messo</a:t>
            </a:r>
            <a:r>
              <a:rPr sz="1950" spc="-5" dirty="0">
                <a:latin typeface="Tahoma"/>
                <a:cs typeface="Tahoma"/>
              </a:rPr>
              <a:t> in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5" dirty="0">
                <a:latin typeface="Tahoma"/>
                <a:cs typeface="Tahoma"/>
              </a:rPr>
              <a:t>atto</a:t>
            </a:r>
            <a:r>
              <a:rPr sz="1950" spc="-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la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funzione</a:t>
            </a:r>
            <a:r>
              <a:rPr sz="1950" spc="58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di </a:t>
            </a:r>
            <a:r>
              <a:rPr sz="1950" spc="-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conformità che riferisce </a:t>
            </a:r>
            <a:r>
              <a:rPr sz="1950" dirty="0">
                <a:latin typeface="Tahoma"/>
                <a:cs typeface="Tahoma"/>
              </a:rPr>
              <a:t>agli </a:t>
            </a:r>
            <a:r>
              <a:rPr sz="1950" spc="-10" dirty="0">
                <a:latin typeface="Tahoma"/>
                <a:cs typeface="Tahoma"/>
              </a:rPr>
              <a:t>organi </a:t>
            </a:r>
            <a:r>
              <a:rPr sz="1950" spc="-5" dirty="0">
                <a:latin typeface="Tahoma"/>
                <a:cs typeface="Tahoma"/>
              </a:rPr>
              <a:t>aziendali</a:t>
            </a:r>
            <a:r>
              <a:rPr sz="1950" spc="60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sulla </a:t>
            </a:r>
            <a:r>
              <a:rPr sz="1950" spc="-10" dirty="0">
                <a:latin typeface="Tahoma"/>
                <a:cs typeface="Tahoma"/>
              </a:rPr>
              <a:t>situazione complessiva </a:t>
            </a:r>
            <a:r>
              <a:rPr sz="1950" spc="-5" dirty="0">
                <a:latin typeface="Tahoma"/>
                <a:cs typeface="Tahoma"/>
              </a:rPr>
              <a:t>dei 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reclami </a:t>
            </a:r>
            <a:r>
              <a:rPr sz="1950" spc="-5" dirty="0">
                <a:latin typeface="Tahoma"/>
                <a:cs typeface="Tahoma"/>
              </a:rPr>
              <a:t>ricevuti e sull’adeguatezza delle </a:t>
            </a:r>
            <a:r>
              <a:rPr sz="1950" spc="-10" dirty="0">
                <a:latin typeface="Tahoma"/>
                <a:cs typeface="Tahoma"/>
              </a:rPr>
              <a:t>procedure </a:t>
            </a:r>
            <a:r>
              <a:rPr sz="1950" spc="-5" dirty="0">
                <a:latin typeface="Tahoma"/>
                <a:cs typeface="Tahoma"/>
              </a:rPr>
              <a:t>e delle soluzioni organizzate 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adottate.</a:t>
            </a:r>
            <a:endParaRPr sz="19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2412" y="671575"/>
            <a:ext cx="6304915" cy="585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650" b="0" spc="5" dirty="0">
                <a:latin typeface="Tahoma"/>
                <a:cs typeface="Tahoma"/>
              </a:rPr>
              <a:t>Le</a:t>
            </a:r>
            <a:r>
              <a:rPr sz="3650" b="0" spc="-5" dirty="0">
                <a:latin typeface="Tahoma"/>
                <a:cs typeface="Tahoma"/>
              </a:rPr>
              <a:t> A.D.R.</a:t>
            </a:r>
            <a:r>
              <a:rPr sz="3650" b="0" spc="-20" dirty="0">
                <a:latin typeface="Tahoma"/>
                <a:cs typeface="Tahoma"/>
              </a:rPr>
              <a:t> </a:t>
            </a:r>
            <a:r>
              <a:rPr sz="3650" b="0" spc="5" dirty="0">
                <a:latin typeface="Tahoma"/>
                <a:cs typeface="Tahoma"/>
              </a:rPr>
              <a:t>nel</a:t>
            </a:r>
            <a:r>
              <a:rPr sz="3650" b="0" dirty="0">
                <a:latin typeface="Tahoma"/>
                <a:cs typeface="Tahoma"/>
              </a:rPr>
              <a:t> </a:t>
            </a:r>
            <a:r>
              <a:rPr sz="3650" b="0" spc="5" dirty="0">
                <a:latin typeface="Tahoma"/>
                <a:cs typeface="Tahoma"/>
              </a:rPr>
              <a:t>sistema</a:t>
            </a:r>
            <a:r>
              <a:rPr sz="3650" b="0" spc="-10" dirty="0">
                <a:latin typeface="Tahoma"/>
                <a:cs typeface="Tahoma"/>
              </a:rPr>
              <a:t> </a:t>
            </a:r>
            <a:r>
              <a:rPr sz="3650" b="0" spc="5" dirty="0">
                <a:latin typeface="Tahoma"/>
                <a:cs typeface="Tahoma"/>
              </a:rPr>
              <a:t>bancario</a:t>
            </a:r>
            <a:endParaRPr sz="365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47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28677" y="1840483"/>
            <a:ext cx="9371330" cy="45681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75285" marR="201930" indent="-363220">
              <a:lnSpc>
                <a:spcPct val="101800"/>
              </a:lnSpc>
              <a:spcBef>
                <a:spcPts val="90"/>
              </a:spcBef>
            </a:pPr>
            <a:r>
              <a:rPr sz="1700" spc="-5" dirty="0">
                <a:latin typeface="Tahoma"/>
                <a:cs typeface="Tahoma"/>
              </a:rPr>
              <a:t>Per </a:t>
            </a:r>
            <a:r>
              <a:rPr sz="1700" spc="10" dirty="0">
                <a:latin typeface="Tahoma"/>
                <a:cs typeface="Tahoma"/>
              </a:rPr>
              <a:t>quanto riguarda le </a:t>
            </a:r>
            <a:r>
              <a:rPr sz="1700" spc="5" dirty="0">
                <a:latin typeface="Tahoma"/>
                <a:cs typeface="Tahoma"/>
              </a:rPr>
              <a:t>controversia </a:t>
            </a:r>
            <a:r>
              <a:rPr sz="1700" spc="10" dirty="0">
                <a:latin typeface="Tahoma"/>
                <a:cs typeface="Tahoma"/>
              </a:rPr>
              <a:t>in materia bancaria e finanziaria, </a:t>
            </a:r>
            <a:r>
              <a:rPr sz="1700" spc="15" dirty="0">
                <a:latin typeface="Tahoma"/>
                <a:cs typeface="Tahoma"/>
              </a:rPr>
              <a:t>prima </a:t>
            </a:r>
            <a:r>
              <a:rPr sz="1700" spc="10" dirty="0">
                <a:latin typeface="Tahoma"/>
                <a:cs typeface="Tahoma"/>
              </a:rPr>
              <a:t>di </a:t>
            </a:r>
            <a:r>
              <a:rPr sz="1700" spc="5" dirty="0">
                <a:latin typeface="Tahoma"/>
                <a:cs typeface="Tahoma"/>
              </a:rPr>
              <a:t>ricorrere 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all'autorità </a:t>
            </a:r>
            <a:r>
              <a:rPr sz="1700" spc="10" dirty="0">
                <a:latin typeface="Tahoma"/>
                <a:cs typeface="Tahoma"/>
              </a:rPr>
              <a:t>giudiziaria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con</a:t>
            </a:r>
            <a:r>
              <a:rPr sz="1700" spc="3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procedure</a:t>
            </a:r>
            <a:r>
              <a:rPr sz="1700" spc="10" dirty="0">
                <a:latin typeface="Tahoma"/>
                <a:cs typeface="Tahoma"/>
              </a:rPr>
              <a:t> lunghe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e </a:t>
            </a:r>
            <a:r>
              <a:rPr sz="1700" spc="5" dirty="0">
                <a:latin typeface="Tahoma"/>
                <a:cs typeface="Tahoma"/>
              </a:rPr>
              <a:t>costose,</a:t>
            </a:r>
            <a:r>
              <a:rPr sz="1700" spc="5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ci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si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rivolge </a:t>
            </a:r>
            <a:r>
              <a:rPr sz="1700" spc="15" dirty="0">
                <a:latin typeface="Tahoma"/>
                <a:cs typeface="Tahoma"/>
              </a:rPr>
              <a:t>ad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organismi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conciliativi </a:t>
            </a:r>
            <a:r>
              <a:rPr sz="1700" spc="-51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con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tempi e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costi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contenuti.</a:t>
            </a:r>
            <a:endParaRPr sz="1700">
              <a:latin typeface="Tahoma"/>
              <a:cs typeface="Tahoma"/>
            </a:endParaRPr>
          </a:p>
          <a:p>
            <a:pPr marL="375285" marR="262890" indent="-363220">
              <a:lnSpc>
                <a:spcPct val="101600"/>
              </a:lnSpc>
              <a:spcBef>
                <a:spcPts val="865"/>
              </a:spcBef>
            </a:pPr>
            <a:r>
              <a:rPr sz="1700" spc="10" dirty="0">
                <a:latin typeface="Tahoma"/>
                <a:cs typeface="Tahoma"/>
              </a:rPr>
              <a:t>Nel </a:t>
            </a:r>
            <a:r>
              <a:rPr sz="1700" spc="15" dirty="0">
                <a:latin typeface="Tahoma"/>
                <a:cs typeface="Tahoma"/>
              </a:rPr>
              <a:t>2009 </a:t>
            </a:r>
            <a:r>
              <a:rPr sz="1700" spc="5" dirty="0">
                <a:latin typeface="Tahoma"/>
                <a:cs typeface="Tahoma"/>
              </a:rPr>
              <a:t>con l'entrata </a:t>
            </a:r>
            <a:r>
              <a:rPr sz="1700" spc="10" dirty="0">
                <a:latin typeface="Tahoma"/>
                <a:cs typeface="Tahoma"/>
              </a:rPr>
              <a:t>in vigore </a:t>
            </a:r>
            <a:r>
              <a:rPr sz="1700" dirty="0">
                <a:latin typeface="Tahoma"/>
                <a:cs typeface="Tahoma"/>
              </a:rPr>
              <a:t>dell'ABF </a:t>
            </a:r>
            <a:r>
              <a:rPr sz="1700" spc="5" dirty="0">
                <a:latin typeface="Tahoma"/>
                <a:cs typeface="Tahoma"/>
              </a:rPr>
              <a:t>(Arbitro </a:t>
            </a:r>
            <a:r>
              <a:rPr sz="1700" spc="10" dirty="0">
                <a:latin typeface="Tahoma"/>
                <a:cs typeface="Tahoma"/>
              </a:rPr>
              <a:t>Bancario Finanziario), </a:t>
            </a:r>
            <a:r>
              <a:rPr sz="1700" spc="5" dirty="0">
                <a:latin typeface="Tahoma"/>
                <a:cs typeface="Tahoma"/>
              </a:rPr>
              <a:t>il legislatore, </a:t>
            </a:r>
            <a:r>
              <a:rPr sz="1700" spc="10" dirty="0">
                <a:latin typeface="Tahoma"/>
                <a:cs typeface="Tahoma"/>
              </a:rPr>
              <a:t>essendo 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presenti </a:t>
            </a:r>
            <a:r>
              <a:rPr sz="1700" spc="10" dirty="0">
                <a:latin typeface="Tahoma"/>
                <a:cs typeface="Tahoma"/>
              </a:rPr>
              <a:t>una </a:t>
            </a:r>
            <a:r>
              <a:rPr sz="1700" spc="5" dirty="0">
                <a:latin typeface="Tahoma"/>
                <a:cs typeface="Tahoma"/>
              </a:rPr>
              <a:t>pluralità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di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sistemi</a:t>
            </a:r>
            <a:r>
              <a:rPr sz="1700" spc="5" dirty="0">
                <a:latin typeface="Tahoma"/>
                <a:cs typeface="Tahoma"/>
              </a:rPr>
              <a:t> conciliativi,</a:t>
            </a:r>
            <a:r>
              <a:rPr sz="1700" spc="25" dirty="0">
                <a:latin typeface="Tahoma"/>
                <a:cs typeface="Tahoma"/>
              </a:rPr>
              <a:t> </a:t>
            </a:r>
            <a:r>
              <a:rPr sz="1700" spc="15" dirty="0">
                <a:latin typeface="Tahoma"/>
                <a:cs typeface="Tahoma"/>
              </a:rPr>
              <a:t>per</a:t>
            </a:r>
            <a:r>
              <a:rPr sz="1700" spc="5" dirty="0">
                <a:latin typeface="Tahoma"/>
                <a:cs typeface="Tahoma"/>
              </a:rPr>
              <a:t> evitare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confusione</a:t>
            </a:r>
            <a:r>
              <a:rPr sz="1700" spc="3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e</a:t>
            </a:r>
            <a:r>
              <a:rPr sz="1700" spc="5" dirty="0">
                <a:latin typeface="Tahoma"/>
                <a:cs typeface="Tahoma"/>
              </a:rPr>
              <a:t> conflitti</a:t>
            </a:r>
            <a:r>
              <a:rPr sz="1700" spc="3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d'interesse</a:t>
            </a:r>
            <a:r>
              <a:rPr sz="1700" spc="10" dirty="0">
                <a:latin typeface="Tahoma"/>
                <a:cs typeface="Tahoma"/>
              </a:rPr>
              <a:t> ha </a:t>
            </a:r>
            <a:r>
              <a:rPr sz="1700" spc="-51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voluto </a:t>
            </a:r>
            <a:r>
              <a:rPr sz="1700" spc="10" dirty="0">
                <a:latin typeface="Tahoma"/>
                <a:cs typeface="Tahoma"/>
              </a:rPr>
              <a:t>armonizzare la disciplina nell'ambito delle competenze e </a:t>
            </a:r>
            <a:r>
              <a:rPr sz="1700" spc="5" dirty="0">
                <a:latin typeface="Tahoma"/>
                <a:cs typeface="Tahoma"/>
              </a:rPr>
              <a:t>l’associazione conciliatore </a:t>
            </a:r>
            <a:r>
              <a:rPr sz="1700" spc="10" dirty="0">
                <a:latin typeface="Tahoma"/>
                <a:cs typeface="Tahoma"/>
              </a:rPr>
              <a:t> BancarioFinanziario</a:t>
            </a:r>
            <a:r>
              <a:rPr sz="1700" spc="-2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ha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incorporato</a:t>
            </a:r>
            <a:r>
              <a:rPr sz="1700" spc="2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tutti</a:t>
            </a:r>
            <a:r>
              <a:rPr sz="1700" spc="10" dirty="0">
                <a:latin typeface="Tahoma"/>
                <a:cs typeface="Tahoma"/>
              </a:rPr>
              <a:t> gli</a:t>
            </a:r>
            <a:r>
              <a:rPr sz="1700" spc="5" dirty="0">
                <a:latin typeface="Tahoma"/>
                <a:cs typeface="Tahoma"/>
              </a:rPr>
              <a:t> strumenti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conciliativi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derivante </a:t>
            </a:r>
            <a:r>
              <a:rPr sz="1700" spc="10" dirty="0">
                <a:latin typeface="Tahoma"/>
                <a:cs typeface="Tahoma"/>
              </a:rPr>
              <a:t> dall’autoregolamentazione</a:t>
            </a:r>
            <a:r>
              <a:rPr sz="1700" spc="-2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del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sistema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bancario.</a:t>
            </a:r>
            <a:endParaRPr sz="17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700" spc="15" dirty="0">
                <a:latin typeface="Tahoma"/>
                <a:cs typeface="Tahoma"/>
              </a:rPr>
              <a:t>Le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spc="15" dirty="0">
                <a:latin typeface="Tahoma"/>
                <a:cs typeface="Tahoma"/>
              </a:rPr>
              <a:t>ADR </a:t>
            </a:r>
            <a:r>
              <a:rPr sz="1700" spc="10" dirty="0">
                <a:latin typeface="Tahoma"/>
                <a:cs typeface="Tahoma"/>
              </a:rPr>
              <a:t>nell'ambito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bancario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sono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di tipo</a:t>
            </a:r>
            <a:r>
              <a:rPr sz="1700" spc="5" dirty="0">
                <a:latin typeface="Tahoma"/>
                <a:cs typeface="Tahoma"/>
              </a:rPr>
              <a:t> conciliativo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15" dirty="0">
                <a:latin typeface="Tahoma"/>
                <a:cs typeface="Tahoma"/>
              </a:rPr>
              <a:t>o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valutativo.</a:t>
            </a:r>
            <a:endParaRPr sz="1700">
              <a:latin typeface="Tahoma"/>
              <a:cs typeface="Tahoma"/>
            </a:endParaRPr>
          </a:p>
          <a:p>
            <a:pPr marL="375285" marR="5080" indent="-363220">
              <a:lnSpc>
                <a:spcPct val="101800"/>
              </a:lnSpc>
              <a:spcBef>
                <a:spcPts val="855"/>
              </a:spcBef>
            </a:pPr>
            <a:r>
              <a:rPr sz="1700" spc="10" dirty="0">
                <a:latin typeface="Tahoma"/>
                <a:cs typeface="Tahoma"/>
              </a:rPr>
              <a:t>Con</a:t>
            </a:r>
            <a:r>
              <a:rPr sz="1700" spc="2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la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data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del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09/01/2017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la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Consob</a:t>
            </a:r>
            <a:r>
              <a:rPr sz="1700" spc="4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ha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sostituito</a:t>
            </a:r>
            <a:r>
              <a:rPr sz="1700" spc="3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la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Camera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di</a:t>
            </a:r>
            <a:r>
              <a:rPr sz="1700" spc="5" dirty="0">
                <a:latin typeface="Tahoma"/>
                <a:cs typeface="Tahoma"/>
              </a:rPr>
              <a:t> Conciliazione</a:t>
            </a:r>
            <a:r>
              <a:rPr sz="1700" spc="15" dirty="0">
                <a:latin typeface="Tahoma"/>
                <a:cs typeface="Tahoma"/>
              </a:rPr>
              <a:t> ed</a:t>
            </a:r>
            <a:r>
              <a:rPr sz="1700" spc="5" dirty="0">
                <a:latin typeface="Tahoma"/>
                <a:cs typeface="Tahoma"/>
              </a:rPr>
              <a:t> Arbitrato</a:t>
            </a:r>
            <a:r>
              <a:rPr sz="1700" spc="2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che 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riguardava controversie </a:t>
            </a:r>
            <a:r>
              <a:rPr sz="1700" spc="10" dirty="0">
                <a:latin typeface="Tahoma"/>
                <a:cs typeface="Tahoma"/>
              </a:rPr>
              <a:t>in materia di </a:t>
            </a:r>
            <a:r>
              <a:rPr sz="1700" spc="5" dirty="0">
                <a:latin typeface="Tahoma"/>
                <a:cs typeface="Tahoma"/>
              </a:rPr>
              <a:t>servizi </a:t>
            </a:r>
            <a:r>
              <a:rPr sz="1700" spc="10" dirty="0">
                <a:latin typeface="Tahoma"/>
                <a:cs typeface="Tahoma"/>
              </a:rPr>
              <a:t>di </a:t>
            </a:r>
            <a:r>
              <a:rPr sz="1700" spc="5" dirty="0">
                <a:latin typeface="Tahoma"/>
                <a:cs typeface="Tahoma"/>
              </a:rPr>
              <a:t>investimento </a:t>
            </a:r>
            <a:r>
              <a:rPr sz="1700" spc="15" dirty="0">
                <a:latin typeface="Tahoma"/>
                <a:cs typeface="Tahoma"/>
              </a:rPr>
              <a:t>per </a:t>
            </a:r>
            <a:r>
              <a:rPr sz="1700" spc="10" dirty="0">
                <a:latin typeface="Tahoma"/>
                <a:cs typeface="Tahoma"/>
              </a:rPr>
              <a:t>la violazione </a:t>
            </a:r>
            <a:r>
              <a:rPr sz="1700" spc="15" dirty="0">
                <a:latin typeface="Tahoma"/>
                <a:cs typeface="Tahoma"/>
              </a:rPr>
              <a:t>da </a:t>
            </a:r>
            <a:r>
              <a:rPr sz="1700" spc="10" dirty="0">
                <a:latin typeface="Tahoma"/>
                <a:cs typeface="Tahoma"/>
              </a:rPr>
              <a:t>parte degli 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intermediari degli obblighi di informazione, </a:t>
            </a:r>
            <a:r>
              <a:rPr sz="1700" spc="5" dirty="0">
                <a:latin typeface="Tahoma"/>
                <a:cs typeface="Tahoma"/>
              </a:rPr>
              <a:t>correttezza </a:t>
            </a:r>
            <a:r>
              <a:rPr sz="1700" spc="10" dirty="0">
                <a:latin typeface="Tahoma"/>
                <a:cs typeface="Tahoma"/>
              </a:rPr>
              <a:t>e </a:t>
            </a:r>
            <a:r>
              <a:rPr sz="1700" spc="5" dirty="0">
                <a:latin typeface="Tahoma"/>
                <a:cs typeface="Tahoma"/>
              </a:rPr>
              <a:t>trasparenza con </a:t>
            </a:r>
            <a:r>
              <a:rPr sz="1700" spc="10" dirty="0">
                <a:latin typeface="Tahoma"/>
                <a:cs typeface="Tahoma"/>
              </a:rPr>
              <a:t>la </a:t>
            </a:r>
            <a:r>
              <a:rPr sz="1700" spc="5" dirty="0">
                <a:latin typeface="Tahoma"/>
                <a:cs typeface="Tahoma"/>
              </a:rPr>
              <a:t>clientela, con </a:t>
            </a:r>
            <a:r>
              <a:rPr sz="1700" spc="10" dirty="0">
                <a:latin typeface="Tahoma"/>
                <a:cs typeface="Tahoma"/>
              </a:rPr>
              <a:t> oggetto</a:t>
            </a:r>
            <a:r>
              <a:rPr sz="1700" spc="2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servizi</a:t>
            </a:r>
            <a:r>
              <a:rPr sz="1700" spc="10" dirty="0">
                <a:latin typeface="Tahoma"/>
                <a:cs typeface="Tahoma"/>
              </a:rPr>
              <a:t> di</a:t>
            </a:r>
            <a:r>
              <a:rPr sz="1700" spc="5" dirty="0">
                <a:latin typeface="Tahoma"/>
                <a:cs typeface="Tahoma"/>
              </a:rPr>
              <a:t> investimento</a:t>
            </a:r>
            <a:r>
              <a:rPr sz="1700" spc="15" dirty="0">
                <a:latin typeface="Tahoma"/>
                <a:cs typeface="Tahoma"/>
              </a:rPr>
              <a:t> o</a:t>
            </a:r>
            <a:r>
              <a:rPr sz="1700" spc="3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di gestione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del risparmio </a:t>
            </a:r>
            <a:r>
              <a:rPr sz="1700" spc="-30" dirty="0">
                <a:latin typeface="Tahoma"/>
                <a:cs typeface="Tahoma"/>
              </a:rPr>
              <a:t>(f.c.)</a:t>
            </a:r>
            <a:r>
              <a:rPr sz="1700" spc="3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collettivo</a:t>
            </a:r>
            <a:r>
              <a:rPr sz="1700" spc="3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con</a:t>
            </a:r>
            <a:r>
              <a:rPr sz="1700" spc="2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Acf</a:t>
            </a:r>
            <a:r>
              <a:rPr sz="1700" spc="2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(arbitro</a:t>
            </a:r>
            <a:r>
              <a:rPr sz="1700" spc="15" dirty="0">
                <a:latin typeface="Tahoma"/>
                <a:cs typeface="Tahoma"/>
              </a:rPr>
              <a:t> per </a:t>
            </a:r>
            <a:r>
              <a:rPr sz="1700" spc="-51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le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controversie</a:t>
            </a:r>
            <a:r>
              <a:rPr sz="1700" spc="10" dirty="0">
                <a:latin typeface="Tahoma"/>
                <a:cs typeface="Tahoma"/>
              </a:rPr>
              <a:t> finanziarie).</a:t>
            </a:r>
            <a:endParaRPr sz="1700">
              <a:latin typeface="Tahoma"/>
              <a:cs typeface="Tahoma"/>
            </a:endParaRPr>
          </a:p>
          <a:p>
            <a:pPr marL="375285" marR="20955" indent="-363220">
              <a:lnSpc>
                <a:spcPts val="2080"/>
              </a:lnSpc>
              <a:spcBef>
                <a:spcPts val="60"/>
              </a:spcBef>
            </a:pPr>
            <a:r>
              <a:rPr sz="1700" spc="5" dirty="0">
                <a:latin typeface="Tahoma"/>
                <a:cs typeface="Tahoma"/>
              </a:rPr>
              <a:t>Acf</a:t>
            </a:r>
            <a:r>
              <a:rPr sz="1700" spc="2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creato</a:t>
            </a:r>
            <a:r>
              <a:rPr sz="1700" spc="15" dirty="0">
                <a:latin typeface="Tahoma"/>
                <a:cs typeface="Tahoma"/>
              </a:rPr>
              <a:t> per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la</a:t>
            </a:r>
            <a:r>
              <a:rPr sz="1700" spc="5" dirty="0">
                <a:latin typeface="Tahoma"/>
                <a:cs typeface="Tahoma"/>
              </a:rPr>
              <a:t> tutela</a:t>
            </a:r>
            <a:r>
              <a:rPr sz="1700" spc="10" dirty="0">
                <a:latin typeface="Tahoma"/>
                <a:cs typeface="Tahoma"/>
              </a:rPr>
              <a:t> dei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risparmiatori alle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prese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con</a:t>
            </a:r>
            <a:r>
              <a:rPr sz="1700" spc="2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investimenti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venduti</a:t>
            </a:r>
            <a:r>
              <a:rPr sz="1700" spc="5" dirty="0">
                <a:latin typeface="Tahoma"/>
                <a:cs typeface="Tahoma"/>
              </a:rPr>
              <a:t> con</a:t>
            </a:r>
            <a:r>
              <a:rPr sz="1700" spc="3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poca</a:t>
            </a:r>
            <a:r>
              <a:rPr sz="1700" spc="3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correttezza </a:t>
            </a:r>
            <a:r>
              <a:rPr sz="1700" spc="-51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e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trasparenza.</a:t>
            </a:r>
            <a:endParaRPr sz="17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2516" y="473456"/>
            <a:ext cx="5564505" cy="585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650" b="0" dirty="0">
                <a:latin typeface="Tahoma"/>
                <a:cs typeface="Tahoma"/>
              </a:rPr>
              <a:t>Arbitro</a:t>
            </a:r>
            <a:r>
              <a:rPr sz="3650" b="0" spc="5" dirty="0">
                <a:latin typeface="Tahoma"/>
                <a:cs typeface="Tahoma"/>
              </a:rPr>
              <a:t> bancario</a:t>
            </a:r>
            <a:r>
              <a:rPr sz="3650" b="0" spc="-5" dirty="0">
                <a:latin typeface="Tahoma"/>
                <a:cs typeface="Tahoma"/>
              </a:rPr>
              <a:t> </a:t>
            </a:r>
            <a:r>
              <a:rPr sz="3650" b="0" spc="5" dirty="0">
                <a:latin typeface="Tahoma"/>
                <a:cs typeface="Tahoma"/>
              </a:rPr>
              <a:t>finanziario</a:t>
            </a:r>
            <a:endParaRPr sz="365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48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28784" y="1968499"/>
            <a:ext cx="9321800" cy="3716654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75285" marR="10160" indent="-226060">
              <a:lnSpc>
                <a:spcPct val="105800"/>
              </a:lnSpc>
              <a:spcBef>
                <a:spcPts val="235"/>
              </a:spcBef>
              <a:tabLst>
                <a:tab pos="7683500" algn="l"/>
              </a:tabLst>
            </a:pPr>
            <a:r>
              <a:rPr sz="2150" dirty="0">
                <a:latin typeface="Tahoma"/>
                <a:cs typeface="Tahoma"/>
              </a:rPr>
              <a:t>Il</a:t>
            </a:r>
            <a:r>
              <a:rPr sz="2150" spc="3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modello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</a:t>
            </a:r>
            <a:r>
              <a:rPr sz="2150" spc="3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riferimento</a:t>
            </a:r>
            <a:r>
              <a:rPr sz="2150" spc="6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è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spc="-20" dirty="0">
                <a:latin typeface="Tahoma"/>
                <a:cs typeface="Tahoma"/>
              </a:rPr>
              <a:t>l'ABF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(Arbitro</a:t>
            </a:r>
            <a:r>
              <a:rPr sz="2150" spc="6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bancario</a:t>
            </a:r>
            <a:r>
              <a:rPr sz="2150" spc="4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finanziario)</a:t>
            </a:r>
            <a:r>
              <a:rPr sz="2150" spc="-5" dirty="0">
                <a:latin typeface="Times New Roman"/>
                <a:cs typeface="Times New Roman"/>
              </a:rPr>
              <a:t>	</a:t>
            </a:r>
            <a:r>
              <a:rPr sz="2150" spc="-5" dirty="0">
                <a:latin typeface="Tahoma"/>
                <a:cs typeface="Tahoma"/>
              </a:rPr>
              <a:t>il </a:t>
            </a:r>
            <a:r>
              <a:rPr sz="2150" dirty="0">
                <a:latin typeface="Tahoma"/>
                <a:cs typeface="Tahoma"/>
              </a:rPr>
              <a:t>cui </a:t>
            </a:r>
            <a:r>
              <a:rPr sz="2150" spc="-5" dirty="0">
                <a:latin typeface="Tahoma"/>
                <a:cs typeface="Tahoma"/>
              </a:rPr>
              <a:t>ambito 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applicazione</a:t>
            </a:r>
            <a:r>
              <a:rPr sz="2150" spc="4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sono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controversie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relative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ad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operazioni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servizi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bancari</a:t>
            </a:r>
            <a:r>
              <a:rPr sz="2150" spc="45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e </a:t>
            </a:r>
            <a:r>
              <a:rPr sz="2150" spc="-65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finanziari</a:t>
            </a:r>
            <a:r>
              <a:rPr sz="2150" spc="4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per un</a:t>
            </a:r>
            <a:r>
              <a:rPr sz="2150" spc="-5" dirty="0">
                <a:latin typeface="Tahoma"/>
                <a:cs typeface="Tahoma"/>
              </a:rPr>
              <a:t> </a:t>
            </a:r>
            <a:r>
              <a:rPr sz="2150" spc="-10" dirty="0">
                <a:latin typeface="Tahoma"/>
                <a:cs typeface="Tahoma"/>
              </a:rPr>
              <a:t>valore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sino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a €</a:t>
            </a:r>
            <a:r>
              <a:rPr sz="2150" spc="-5" dirty="0">
                <a:latin typeface="Tahoma"/>
                <a:cs typeface="Tahoma"/>
              </a:rPr>
              <a:t> 100.000,00.</a:t>
            </a:r>
            <a:endParaRPr sz="2150">
              <a:latin typeface="Tahoma"/>
              <a:cs typeface="Tahoma"/>
            </a:endParaRPr>
          </a:p>
          <a:p>
            <a:pPr marL="375285" marR="288925" indent="-363220">
              <a:lnSpc>
                <a:spcPct val="100499"/>
              </a:lnSpc>
              <a:spcBef>
                <a:spcPts val="865"/>
              </a:spcBef>
            </a:pPr>
            <a:r>
              <a:rPr sz="2150" spc="-40" dirty="0">
                <a:latin typeface="Tahoma"/>
                <a:cs typeface="Tahoma"/>
              </a:rPr>
              <a:t>L'ABF</a:t>
            </a:r>
            <a:r>
              <a:rPr sz="2150" spc="-15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è</a:t>
            </a:r>
            <a:r>
              <a:rPr sz="2150" dirty="0">
                <a:latin typeface="Tahoma"/>
                <a:cs typeface="Tahoma"/>
              </a:rPr>
              <a:t> un</a:t>
            </a:r>
            <a:r>
              <a:rPr sz="2150" spc="-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sistema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tipo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valutativo</a:t>
            </a:r>
            <a:r>
              <a:rPr sz="2150" spc="4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prevede</a:t>
            </a:r>
            <a:r>
              <a:rPr sz="2150" spc="-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che </a:t>
            </a:r>
            <a:r>
              <a:rPr sz="2150" spc="-5" dirty="0">
                <a:latin typeface="Tahoma"/>
                <a:cs typeface="Tahoma"/>
              </a:rPr>
              <a:t>gli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intermediari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bancari</a:t>
            </a:r>
            <a:r>
              <a:rPr sz="2150" spc="35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e </a:t>
            </a:r>
            <a:r>
              <a:rPr sz="2150" spc="-65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finanziari</a:t>
            </a:r>
            <a:r>
              <a:rPr sz="2150" spc="4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sono </a:t>
            </a:r>
            <a:r>
              <a:rPr sz="2150" spc="-5" dirty="0">
                <a:latin typeface="Tahoma"/>
                <a:cs typeface="Tahoma"/>
              </a:rPr>
              <a:t>obbligati</a:t>
            </a:r>
            <a:r>
              <a:rPr sz="2150" spc="3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ad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aderire.</a:t>
            </a:r>
            <a:endParaRPr sz="2150">
              <a:latin typeface="Tahoma"/>
              <a:cs typeface="Tahoma"/>
            </a:endParaRPr>
          </a:p>
          <a:p>
            <a:pPr marL="375285" marR="5080" indent="-363220">
              <a:lnSpc>
                <a:spcPct val="100499"/>
              </a:lnSpc>
              <a:spcBef>
                <a:spcPts val="860"/>
              </a:spcBef>
            </a:pPr>
            <a:r>
              <a:rPr sz="2150" spc="-45" dirty="0">
                <a:latin typeface="Tahoma"/>
                <a:cs typeface="Tahoma"/>
              </a:rPr>
              <a:t>L'Abf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regola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le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controversie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sulla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base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un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organismo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collegiale</a:t>
            </a:r>
            <a:r>
              <a:rPr sz="2150" spc="3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che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10" dirty="0">
                <a:latin typeface="Tahoma"/>
                <a:cs typeface="Tahoma"/>
              </a:rPr>
              <a:t>entra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in </a:t>
            </a:r>
            <a:r>
              <a:rPr sz="2150" spc="-65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merito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alle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questioni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10" dirty="0">
                <a:latin typeface="Tahoma"/>
                <a:cs typeface="Tahoma"/>
              </a:rPr>
              <a:t>diritto.</a:t>
            </a:r>
            <a:endParaRPr sz="2150">
              <a:latin typeface="Tahoma"/>
              <a:cs typeface="Tahoma"/>
            </a:endParaRPr>
          </a:p>
          <a:p>
            <a:pPr marL="375285" marR="222885" indent="-363220">
              <a:lnSpc>
                <a:spcPct val="100499"/>
              </a:lnSpc>
              <a:spcBef>
                <a:spcPts val="865"/>
              </a:spcBef>
            </a:pPr>
            <a:r>
              <a:rPr sz="2150" dirty="0">
                <a:latin typeface="Tahoma"/>
                <a:cs typeface="Tahoma"/>
              </a:rPr>
              <a:t>I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Collegi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sono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composti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da</a:t>
            </a:r>
            <a:r>
              <a:rPr sz="2150" spc="5" dirty="0">
                <a:latin typeface="Tahoma"/>
                <a:cs typeface="Tahoma"/>
              </a:rPr>
              <a:t> 5</a:t>
            </a:r>
            <a:r>
              <a:rPr sz="2150" dirty="0">
                <a:latin typeface="Tahoma"/>
                <a:cs typeface="Tahoma"/>
              </a:rPr>
              <a:t> membri, per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il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principio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della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rappresentatività </a:t>
            </a:r>
            <a:r>
              <a:rPr sz="2150" spc="-655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ed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indipendenza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deve</a:t>
            </a:r>
            <a:r>
              <a:rPr sz="2150" spc="-5" dirty="0">
                <a:latin typeface="Tahoma"/>
                <a:cs typeface="Tahoma"/>
              </a:rPr>
              <a:t> </a:t>
            </a:r>
            <a:r>
              <a:rPr sz="2150" spc="-10" dirty="0">
                <a:latin typeface="Tahoma"/>
                <a:cs typeface="Tahoma"/>
              </a:rPr>
              <a:t>assicurare</a:t>
            </a:r>
            <a:r>
              <a:rPr sz="2150" spc="35" dirty="0">
                <a:latin typeface="Tahoma"/>
                <a:cs typeface="Tahoma"/>
              </a:rPr>
              <a:t> </a:t>
            </a:r>
            <a:r>
              <a:rPr sz="2150" spc="-10" dirty="0">
                <a:latin typeface="Tahoma"/>
                <a:cs typeface="Tahoma"/>
              </a:rPr>
              <a:t>l'effettiva</a:t>
            </a:r>
            <a:r>
              <a:rPr sz="2150" spc="3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rappresentanza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dei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portatori 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dei </a:t>
            </a:r>
            <a:r>
              <a:rPr sz="2150" spc="-5" dirty="0">
                <a:latin typeface="Tahoma"/>
                <a:cs typeface="Tahoma"/>
              </a:rPr>
              <a:t>diversi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interessi.</a:t>
            </a:r>
            <a:endParaRPr sz="21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9921" y="1805939"/>
            <a:ext cx="3368037" cy="288036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329065" y="2389631"/>
            <a:ext cx="74930" cy="24765"/>
          </a:xfrm>
          <a:custGeom>
            <a:avLst/>
            <a:gdLst/>
            <a:ahLst/>
            <a:cxnLst/>
            <a:rect l="l" t="t" r="r" b="b"/>
            <a:pathLst>
              <a:path w="74929" h="24764">
                <a:moveTo>
                  <a:pt x="74675" y="24383"/>
                </a:moveTo>
                <a:lnTo>
                  <a:pt x="74675" y="0"/>
                </a:lnTo>
                <a:lnTo>
                  <a:pt x="0" y="0"/>
                </a:lnTo>
                <a:lnTo>
                  <a:pt x="0" y="24383"/>
                </a:lnTo>
                <a:lnTo>
                  <a:pt x="74675" y="24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1089" y="2241804"/>
            <a:ext cx="2107689" cy="284988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336685" y="2828544"/>
            <a:ext cx="76200" cy="24765"/>
          </a:xfrm>
          <a:custGeom>
            <a:avLst/>
            <a:gdLst/>
            <a:ahLst/>
            <a:cxnLst/>
            <a:rect l="l" t="t" r="r" b="b"/>
            <a:pathLst>
              <a:path w="76200" h="24764">
                <a:moveTo>
                  <a:pt x="76199" y="22859"/>
                </a:moveTo>
                <a:lnTo>
                  <a:pt x="74675" y="0"/>
                </a:lnTo>
                <a:lnTo>
                  <a:pt x="0" y="0"/>
                </a:lnTo>
                <a:lnTo>
                  <a:pt x="0" y="24383"/>
                </a:lnTo>
                <a:lnTo>
                  <a:pt x="76199" y="22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8709" y="2668524"/>
            <a:ext cx="3195825" cy="297180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344305" y="3267455"/>
            <a:ext cx="76200" cy="24765"/>
          </a:xfrm>
          <a:custGeom>
            <a:avLst/>
            <a:gdLst/>
            <a:ahLst/>
            <a:cxnLst/>
            <a:rect l="l" t="t" r="r" b="b"/>
            <a:pathLst>
              <a:path w="76200" h="24764">
                <a:moveTo>
                  <a:pt x="76199" y="22859"/>
                </a:moveTo>
                <a:lnTo>
                  <a:pt x="74675" y="0"/>
                </a:lnTo>
                <a:lnTo>
                  <a:pt x="0" y="0"/>
                </a:lnTo>
                <a:lnTo>
                  <a:pt x="0" y="24383"/>
                </a:lnTo>
                <a:lnTo>
                  <a:pt x="76199" y="22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6329" y="3134868"/>
            <a:ext cx="1229995" cy="279400"/>
          </a:xfrm>
          <a:custGeom>
            <a:avLst/>
            <a:gdLst/>
            <a:ahLst/>
            <a:cxnLst/>
            <a:rect l="l" t="t" r="r" b="b"/>
            <a:pathLst>
              <a:path w="1229995" h="279400">
                <a:moveTo>
                  <a:pt x="120396" y="227076"/>
                </a:moveTo>
                <a:lnTo>
                  <a:pt x="120396" y="185928"/>
                </a:lnTo>
                <a:lnTo>
                  <a:pt x="38100" y="28956"/>
                </a:lnTo>
                <a:lnTo>
                  <a:pt x="0" y="30480"/>
                </a:lnTo>
                <a:lnTo>
                  <a:pt x="3048" y="228600"/>
                </a:lnTo>
                <a:lnTo>
                  <a:pt x="24384" y="228600"/>
                </a:lnTo>
                <a:lnTo>
                  <a:pt x="24384" y="56388"/>
                </a:lnTo>
                <a:lnTo>
                  <a:pt x="115824" y="227076"/>
                </a:lnTo>
                <a:lnTo>
                  <a:pt x="120396" y="227076"/>
                </a:lnTo>
                <a:close/>
              </a:path>
              <a:path w="1229995" h="279400">
                <a:moveTo>
                  <a:pt x="27432" y="228600"/>
                </a:moveTo>
                <a:lnTo>
                  <a:pt x="24384" y="56388"/>
                </a:lnTo>
                <a:lnTo>
                  <a:pt x="24384" y="228600"/>
                </a:lnTo>
                <a:lnTo>
                  <a:pt x="27432" y="228600"/>
                </a:lnTo>
                <a:close/>
              </a:path>
              <a:path w="1229995" h="279400">
                <a:moveTo>
                  <a:pt x="146304" y="227076"/>
                </a:moveTo>
                <a:lnTo>
                  <a:pt x="141732" y="27432"/>
                </a:lnTo>
                <a:lnTo>
                  <a:pt x="117348" y="27432"/>
                </a:lnTo>
                <a:lnTo>
                  <a:pt x="120396" y="185928"/>
                </a:lnTo>
                <a:lnTo>
                  <a:pt x="120396" y="227076"/>
                </a:lnTo>
                <a:lnTo>
                  <a:pt x="146304" y="227076"/>
                </a:lnTo>
                <a:close/>
              </a:path>
              <a:path w="1229995" h="279400">
                <a:moveTo>
                  <a:pt x="266700" y="146304"/>
                </a:moveTo>
                <a:lnTo>
                  <a:pt x="266700" y="126492"/>
                </a:lnTo>
                <a:lnTo>
                  <a:pt x="259080" y="126691"/>
                </a:lnTo>
                <a:lnTo>
                  <a:pt x="220646" y="130968"/>
                </a:lnTo>
                <a:lnTo>
                  <a:pt x="182284" y="151542"/>
                </a:lnTo>
                <a:lnTo>
                  <a:pt x="172212" y="182880"/>
                </a:lnTo>
                <a:lnTo>
                  <a:pt x="173736" y="188976"/>
                </a:lnTo>
                <a:lnTo>
                  <a:pt x="173736" y="196596"/>
                </a:lnTo>
                <a:lnTo>
                  <a:pt x="176784" y="201168"/>
                </a:lnTo>
                <a:lnTo>
                  <a:pt x="182880" y="213360"/>
                </a:lnTo>
                <a:lnTo>
                  <a:pt x="187452" y="216408"/>
                </a:lnTo>
                <a:lnTo>
                  <a:pt x="190500" y="220980"/>
                </a:lnTo>
                <a:lnTo>
                  <a:pt x="196596" y="224028"/>
                </a:lnTo>
                <a:lnTo>
                  <a:pt x="198120" y="225044"/>
                </a:lnTo>
                <a:lnTo>
                  <a:pt x="198120" y="173736"/>
                </a:lnTo>
                <a:lnTo>
                  <a:pt x="201168" y="167640"/>
                </a:lnTo>
                <a:lnTo>
                  <a:pt x="205740" y="163068"/>
                </a:lnTo>
                <a:lnTo>
                  <a:pt x="208788" y="158496"/>
                </a:lnTo>
                <a:lnTo>
                  <a:pt x="214884" y="155448"/>
                </a:lnTo>
                <a:lnTo>
                  <a:pt x="220980" y="153924"/>
                </a:lnTo>
                <a:lnTo>
                  <a:pt x="227076" y="150876"/>
                </a:lnTo>
                <a:lnTo>
                  <a:pt x="234696" y="149352"/>
                </a:lnTo>
                <a:lnTo>
                  <a:pt x="243840" y="149352"/>
                </a:lnTo>
                <a:lnTo>
                  <a:pt x="252984" y="147828"/>
                </a:lnTo>
                <a:lnTo>
                  <a:pt x="260604" y="146304"/>
                </a:lnTo>
                <a:lnTo>
                  <a:pt x="266700" y="146304"/>
                </a:lnTo>
                <a:close/>
              </a:path>
              <a:path w="1229995" h="279400">
                <a:moveTo>
                  <a:pt x="292608" y="224028"/>
                </a:moveTo>
                <a:lnTo>
                  <a:pt x="291084" y="121920"/>
                </a:lnTo>
                <a:lnTo>
                  <a:pt x="291084" y="112776"/>
                </a:lnTo>
                <a:lnTo>
                  <a:pt x="289560" y="105156"/>
                </a:lnTo>
                <a:lnTo>
                  <a:pt x="262128" y="74676"/>
                </a:lnTo>
                <a:lnTo>
                  <a:pt x="254508" y="74676"/>
                </a:lnTo>
                <a:lnTo>
                  <a:pt x="249388" y="73556"/>
                </a:lnTo>
                <a:lnTo>
                  <a:pt x="243268" y="72580"/>
                </a:lnTo>
                <a:lnTo>
                  <a:pt x="236291" y="71889"/>
                </a:lnTo>
                <a:lnTo>
                  <a:pt x="233172" y="71783"/>
                </a:lnTo>
                <a:lnTo>
                  <a:pt x="227076" y="71694"/>
                </a:lnTo>
                <a:lnTo>
                  <a:pt x="222623" y="71889"/>
                </a:lnTo>
                <a:lnTo>
                  <a:pt x="182880" y="79248"/>
                </a:lnTo>
                <a:lnTo>
                  <a:pt x="184404" y="105156"/>
                </a:lnTo>
                <a:lnTo>
                  <a:pt x="185928" y="105156"/>
                </a:lnTo>
                <a:lnTo>
                  <a:pt x="201168" y="99060"/>
                </a:lnTo>
                <a:lnTo>
                  <a:pt x="224028" y="94488"/>
                </a:lnTo>
                <a:lnTo>
                  <a:pt x="243840" y="94488"/>
                </a:lnTo>
                <a:lnTo>
                  <a:pt x="248412" y="96012"/>
                </a:lnTo>
                <a:lnTo>
                  <a:pt x="251460" y="97536"/>
                </a:lnTo>
                <a:lnTo>
                  <a:pt x="256032" y="99060"/>
                </a:lnTo>
                <a:lnTo>
                  <a:pt x="259080" y="100584"/>
                </a:lnTo>
                <a:lnTo>
                  <a:pt x="260604" y="103632"/>
                </a:lnTo>
                <a:lnTo>
                  <a:pt x="263652" y="106680"/>
                </a:lnTo>
                <a:lnTo>
                  <a:pt x="265176" y="111252"/>
                </a:lnTo>
                <a:lnTo>
                  <a:pt x="265176" y="121920"/>
                </a:lnTo>
                <a:lnTo>
                  <a:pt x="266700" y="126492"/>
                </a:lnTo>
                <a:lnTo>
                  <a:pt x="266700" y="208788"/>
                </a:lnTo>
                <a:lnTo>
                  <a:pt x="268224" y="224028"/>
                </a:lnTo>
                <a:lnTo>
                  <a:pt x="292608" y="224028"/>
                </a:lnTo>
                <a:close/>
              </a:path>
              <a:path w="1229995" h="279400">
                <a:moveTo>
                  <a:pt x="266700" y="208788"/>
                </a:moveTo>
                <a:lnTo>
                  <a:pt x="266700" y="187452"/>
                </a:lnTo>
                <a:lnTo>
                  <a:pt x="262128" y="193548"/>
                </a:lnTo>
                <a:lnTo>
                  <a:pt x="256032" y="196596"/>
                </a:lnTo>
                <a:lnTo>
                  <a:pt x="249936" y="201168"/>
                </a:lnTo>
                <a:lnTo>
                  <a:pt x="242316" y="204216"/>
                </a:lnTo>
                <a:lnTo>
                  <a:pt x="236291" y="205722"/>
                </a:lnTo>
                <a:lnTo>
                  <a:pt x="217932" y="205740"/>
                </a:lnTo>
                <a:lnTo>
                  <a:pt x="211836" y="204216"/>
                </a:lnTo>
                <a:lnTo>
                  <a:pt x="205740" y="199644"/>
                </a:lnTo>
                <a:lnTo>
                  <a:pt x="201168" y="195072"/>
                </a:lnTo>
                <a:lnTo>
                  <a:pt x="199644" y="188976"/>
                </a:lnTo>
                <a:lnTo>
                  <a:pt x="199644" y="181356"/>
                </a:lnTo>
                <a:lnTo>
                  <a:pt x="198120" y="173736"/>
                </a:lnTo>
                <a:lnTo>
                  <a:pt x="198120" y="225044"/>
                </a:lnTo>
                <a:lnTo>
                  <a:pt x="201168" y="227076"/>
                </a:lnTo>
                <a:lnTo>
                  <a:pt x="212979" y="230028"/>
                </a:lnTo>
                <a:lnTo>
                  <a:pt x="227076" y="230124"/>
                </a:lnTo>
                <a:lnTo>
                  <a:pt x="233172" y="228600"/>
                </a:lnTo>
                <a:lnTo>
                  <a:pt x="236291" y="227052"/>
                </a:lnTo>
                <a:lnTo>
                  <a:pt x="249936" y="222504"/>
                </a:lnTo>
                <a:lnTo>
                  <a:pt x="252984" y="219456"/>
                </a:lnTo>
                <a:lnTo>
                  <a:pt x="256032" y="217932"/>
                </a:lnTo>
                <a:lnTo>
                  <a:pt x="262128" y="211836"/>
                </a:lnTo>
                <a:lnTo>
                  <a:pt x="265176" y="210312"/>
                </a:lnTo>
                <a:lnTo>
                  <a:pt x="266700" y="208788"/>
                </a:lnTo>
                <a:close/>
              </a:path>
              <a:path w="1229995" h="279400">
                <a:moveTo>
                  <a:pt x="425196" y="212905"/>
                </a:moveTo>
                <a:lnTo>
                  <a:pt x="425196" y="146304"/>
                </a:lnTo>
                <a:lnTo>
                  <a:pt x="424624" y="159162"/>
                </a:lnTo>
                <a:lnTo>
                  <a:pt x="422910" y="170307"/>
                </a:lnTo>
                <a:lnTo>
                  <a:pt x="394406" y="201810"/>
                </a:lnTo>
                <a:lnTo>
                  <a:pt x="385572" y="202692"/>
                </a:lnTo>
                <a:lnTo>
                  <a:pt x="373380" y="202692"/>
                </a:lnTo>
                <a:lnTo>
                  <a:pt x="364236" y="199644"/>
                </a:lnTo>
                <a:lnTo>
                  <a:pt x="358140" y="198120"/>
                </a:lnTo>
                <a:lnTo>
                  <a:pt x="352044" y="195072"/>
                </a:lnTo>
                <a:lnTo>
                  <a:pt x="350520" y="109728"/>
                </a:lnTo>
                <a:lnTo>
                  <a:pt x="350520" y="73152"/>
                </a:lnTo>
                <a:lnTo>
                  <a:pt x="324612" y="74676"/>
                </a:lnTo>
                <a:lnTo>
                  <a:pt x="327660" y="278892"/>
                </a:lnTo>
                <a:lnTo>
                  <a:pt x="352044" y="278892"/>
                </a:lnTo>
                <a:lnTo>
                  <a:pt x="352044" y="214884"/>
                </a:lnTo>
                <a:lnTo>
                  <a:pt x="358140" y="219456"/>
                </a:lnTo>
                <a:lnTo>
                  <a:pt x="382524" y="225552"/>
                </a:lnTo>
                <a:lnTo>
                  <a:pt x="390144" y="225552"/>
                </a:lnTo>
                <a:lnTo>
                  <a:pt x="403264" y="224123"/>
                </a:lnTo>
                <a:lnTo>
                  <a:pt x="415099" y="219837"/>
                </a:lnTo>
                <a:lnTo>
                  <a:pt x="425196" y="212905"/>
                </a:lnTo>
                <a:close/>
              </a:path>
              <a:path w="1229995" h="279400">
                <a:moveTo>
                  <a:pt x="451104" y="143256"/>
                </a:moveTo>
                <a:lnTo>
                  <a:pt x="442745" y="99536"/>
                </a:lnTo>
                <a:lnTo>
                  <a:pt x="408217" y="69746"/>
                </a:lnTo>
                <a:lnTo>
                  <a:pt x="396240" y="68580"/>
                </a:lnTo>
                <a:lnTo>
                  <a:pt x="389405" y="68889"/>
                </a:lnTo>
                <a:lnTo>
                  <a:pt x="350520" y="89916"/>
                </a:lnTo>
                <a:lnTo>
                  <a:pt x="350520" y="109728"/>
                </a:lnTo>
                <a:lnTo>
                  <a:pt x="362712" y="100584"/>
                </a:lnTo>
                <a:lnTo>
                  <a:pt x="368808" y="97536"/>
                </a:lnTo>
                <a:lnTo>
                  <a:pt x="376428" y="94488"/>
                </a:lnTo>
                <a:lnTo>
                  <a:pt x="382524" y="92964"/>
                </a:lnTo>
                <a:lnTo>
                  <a:pt x="390144" y="92964"/>
                </a:lnTo>
                <a:lnTo>
                  <a:pt x="422910" y="123634"/>
                </a:lnTo>
                <a:lnTo>
                  <a:pt x="425196" y="146304"/>
                </a:lnTo>
                <a:lnTo>
                  <a:pt x="425196" y="212905"/>
                </a:lnTo>
                <a:lnTo>
                  <a:pt x="425505" y="212693"/>
                </a:lnTo>
                <a:lnTo>
                  <a:pt x="434340" y="202692"/>
                </a:lnTo>
                <a:lnTo>
                  <a:pt x="442317" y="190404"/>
                </a:lnTo>
                <a:lnTo>
                  <a:pt x="447865" y="176403"/>
                </a:lnTo>
                <a:lnTo>
                  <a:pt x="450842" y="160686"/>
                </a:lnTo>
                <a:lnTo>
                  <a:pt x="451104" y="143256"/>
                </a:lnTo>
                <a:close/>
              </a:path>
              <a:path w="1229995" h="279400">
                <a:moveTo>
                  <a:pt x="353568" y="278892"/>
                </a:moveTo>
                <a:lnTo>
                  <a:pt x="352044" y="214884"/>
                </a:lnTo>
                <a:lnTo>
                  <a:pt x="352044" y="278892"/>
                </a:lnTo>
                <a:lnTo>
                  <a:pt x="353568" y="278892"/>
                </a:lnTo>
                <a:close/>
              </a:path>
              <a:path w="1229995" h="279400">
                <a:moveTo>
                  <a:pt x="600456" y="143256"/>
                </a:moveTo>
                <a:lnTo>
                  <a:pt x="588668" y="96750"/>
                </a:lnTo>
                <a:lnTo>
                  <a:pt x="559117" y="70866"/>
                </a:lnTo>
                <a:lnTo>
                  <a:pt x="531876" y="65532"/>
                </a:lnTo>
                <a:lnTo>
                  <a:pt x="517612" y="67603"/>
                </a:lnTo>
                <a:lnTo>
                  <a:pt x="483108" y="88392"/>
                </a:lnTo>
                <a:lnTo>
                  <a:pt x="467463" y="128897"/>
                </a:lnTo>
                <a:lnTo>
                  <a:pt x="466344" y="146304"/>
                </a:lnTo>
                <a:lnTo>
                  <a:pt x="467487" y="163710"/>
                </a:lnTo>
                <a:lnTo>
                  <a:pt x="470916" y="179260"/>
                </a:lnTo>
                <a:lnTo>
                  <a:pt x="476631" y="192809"/>
                </a:lnTo>
                <a:lnTo>
                  <a:pt x="484632" y="204216"/>
                </a:lnTo>
                <a:lnTo>
                  <a:pt x="492252" y="210983"/>
                </a:lnTo>
                <a:lnTo>
                  <a:pt x="492252" y="146304"/>
                </a:lnTo>
                <a:lnTo>
                  <a:pt x="492847" y="132540"/>
                </a:lnTo>
                <a:lnTo>
                  <a:pt x="508301" y="96107"/>
                </a:lnTo>
                <a:lnTo>
                  <a:pt x="531876" y="88392"/>
                </a:lnTo>
                <a:lnTo>
                  <a:pt x="541353" y="89034"/>
                </a:lnTo>
                <a:lnTo>
                  <a:pt x="570738" y="119443"/>
                </a:lnTo>
                <a:lnTo>
                  <a:pt x="574548" y="144780"/>
                </a:lnTo>
                <a:lnTo>
                  <a:pt x="574548" y="210331"/>
                </a:lnTo>
                <a:lnTo>
                  <a:pt x="582168" y="202692"/>
                </a:lnTo>
                <a:lnTo>
                  <a:pt x="590169" y="191262"/>
                </a:lnTo>
                <a:lnTo>
                  <a:pt x="595884" y="177546"/>
                </a:lnTo>
                <a:lnTo>
                  <a:pt x="599313" y="161544"/>
                </a:lnTo>
                <a:lnTo>
                  <a:pt x="600456" y="143256"/>
                </a:lnTo>
                <a:close/>
              </a:path>
              <a:path w="1229995" h="279400">
                <a:moveTo>
                  <a:pt x="574548" y="210331"/>
                </a:moveTo>
                <a:lnTo>
                  <a:pt x="574548" y="144780"/>
                </a:lnTo>
                <a:lnTo>
                  <a:pt x="573952" y="157876"/>
                </a:lnTo>
                <a:lnTo>
                  <a:pt x="572071" y="169545"/>
                </a:lnTo>
                <a:lnTo>
                  <a:pt x="543734" y="201596"/>
                </a:lnTo>
                <a:lnTo>
                  <a:pt x="534924" y="202692"/>
                </a:lnTo>
                <a:lnTo>
                  <a:pt x="525232" y="201834"/>
                </a:lnTo>
                <a:lnTo>
                  <a:pt x="495490" y="170497"/>
                </a:lnTo>
                <a:lnTo>
                  <a:pt x="492252" y="146304"/>
                </a:lnTo>
                <a:lnTo>
                  <a:pt x="492252" y="210983"/>
                </a:lnTo>
                <a:lnTo>
                  <a:pt x="494633" y="213098"/>
                </a:lnTo>
                <a:lnTo>
                  <a:pt x="506349" y="219265"/>
                </a:lnTo>
                <a:lnTo>
                  <a:pt x="519779" y="222861"/>
                </a:lnTo>
                <a:lnTo>
                  <a:pt x="534924" y="224028"/>
                </a:lnTo>
                <a:lnTo>
                  <a:pt x="549163" y="222623"/>
                </a:lnTo>
                <a:lnTo>
                  <a:pt x="561975" y="218503"/>
                </a:lnTo>
                <a:lnTo>
                  <a:pt x="573071" y="211812"/>
                </a:lnTo>
                <a:lnTo>
                  <a:pt x="574548" y="210331"/>
                </a:lnTo>
                <a:close/>
              </a:path>
              <a:path w="1229995" h="279400">
                <a:moveTo>
                  <a:pt x="653796" y="217932"/>
                </a:moveTo>
                <a:lnTo>
                  <a:pt x="649224" y="9144"/>
                </a:lnTo>
                <a:lnTo>
                  <a:pt x="624840" y="9144"/>
                </a:lnTo>
                <a:lnTo>
                  <a:pt x="627888" y="217932"/>
                </a:lnTo>
                <a:lnTo>
                  <a:pt x="653796" y="217932"/>
                </a:lnTo>
                <a:close/>
              </a:path>
              <a:path w="1229995" h="279400">
                <a:moveTo>
                  <a:pt x="716280" y="216408"/>
                </a:moveTo>
                <a:lnTo>
                  <a:pt x="713232" y="67056"/>
                </a:lnTo>
                <a:lnTo>
                  <a:pt x="687324" y="67056"/>
                </a:lnTo>
                <a:lnTo>
                  <a:pt x="690372" y="217932"/>
                </a:lnTo>
                <a:lnTo>
                  <a:pt x="716280" y="216408"/>
                </a:lnTo>
                <a:close/>
              </a:path>
              <a:path w="1229995" h="279400">
                <a:moveTo>
                  <a:pt x="714756" y="42672"/>
                </a:moveTo>
                <a:lnTo>
                  <a:pt x="714756" y="15240"/>
                </a:lnTo>
                <a:lnTo>
                  <a:pt x="685800" y="16764"/>
                </a:lnTo>
                <a:lnTo>
                  <a:pt x="685800" y="42672"/>
                </a:lnTo>
                <a:lnTo>
                  <a:pt x="714756" y="42672"/>
                </a:lnTo>
                <a:close/>
              </a:path>
              <a:path w="1229995" h="279400">
                <a:moveTo>
                  <a:pt x="932688" y="97536"/>
                </a:moveTo>
                <a:lnTo>
                  <a:pt x="931164" y="70104"/>
                </a:lnTo>
                <a:lnTo>
                  <a:pt x="926592" y="67056"/>
                </a:lnTo>
                <a:lnTo>
                  <a:pt x="918972" y="65532"/>
                </a:lnTo>
                <a:lnTo>
                  <a:pt x="911352" y="62484"/>
                </a:lnTo>
                <a:lnTo>
                  <a:pt x="904517" y="61602"/>
                </a:lnTo>
                <a:lnTo>
                  <a:pt x="897826" y="61150"/>
                </a:lnTo>
                <a:lnTo>
                  <a:pt x="883920" y="61069"/>
                </a:lnTo>
                <a:lnTo>
                  <a:pt x="873466" y="61817"/>
                </a:lnTo>
                <a:lnTo>
                  <a:pt x="838938" y="80962"/>
                </a:lnTo>
                <a:lnTo>
                  <a:pt x="830580" y="106680"/>
                </a:lnTo>
                <a:lnTo>
                  <a:pt x="831127" y="114157"/>
                </a:lnTo>
                <a:lnTo>
                  <a:pt x="855773" y="143732"/>
                </a:lnTo>
                <a:lnTo>
                  <a:pt x="856488" y="143952"/>
                </a:lnTo>
                <a:lnTo>
                  <a:pt x="856488" y="96012"/>
                </a:lnTo>
                <a:lnTo>
                  <a:pt x="858012" y="91440"/>
                </a:lnTo>
                <a:lnTo>
                  <a:pt x="864108" y="86868"/>
                </a:lnTo>
                <a:lnTo>
                  <a:pt x="870204" y="83820"/>
                </a:lnTo>
                <a:lnTo>
                  <a:pt x="876300" y="82296"/>
                </a:lnTo>
                <a:lnTo>
                  <a:pt x="900684" y="82296"/>
                </a:lnTo>
                <a:lnTo>
                  <a:pt x="909828" y="85344"/>
                </a:lnTo>
                <a:lnTo>
                  <a:pt x="917448" y="88392"/>
                </a:lnTo>
                <a:lnTo>
                  <a:pt x="925068" y="92964"/>
                </a:lnTo>
                <a:lnTo>
                  <a:pt x="931164" y="97536"/>
                </a:lnTo>
                <a:lnTo>
                  <a:pt x="932688" y="97536"/>
                </a:lnTo>
                <a:close/>
              </a:path>
              <a:path w="1229995" h="279400">
                <a:moveTo>
                  <a:pt x="912876" y="211836"/>
                </a:moveTo>
                <a:lnTo>
                  <a:pt x="912876" y="181356"/>
                </a:lnTo>
                <a:lnTo>
                  <a:pt x="911352" y="184404"/>
                </a:lnTo>
                <a:lnTo>
                  <a:pt x="909828" y="185928"/>
                </a:lnTo>
                <a:lnTo>
                  <a:pt x="908304" y="188976"/>
                </a:lnTo>
                <a:lnTo>
                  <a:pt x="899160" y="193548"/>
                </a:lnTo>
                <a:lnTo>
                  <a:pt x="894588" y="195072"/>
                </a:lnTo>
                <a:lnTo>
                  <a:pt x="890016" y="195072"/>
                </a:lnTo>
                <a:lnTo>
                  <a:pt x="885444" y="196596"/>
                </a:lnTo>
                <a:lnTo>
                  <a:pt x="876300" y="196596"/>
                </a:lnTo>
                <a:lnTo>
                  <a:pt x="871728" y="195072"/>
                </a:lnTo>
                <a:lnTo>
                  <a:pt x="865632" y="193548"/>
                </a:lnTo>
                <a:lnTo>
                  <a:pt x="847344" y="187452"/>
                </a:lnTo>
                <a:lnTo>
                  <a:pt x="842772" y="184404"/>
                </a:lnTo>
                <a:lnTo>
                  <a:pt x="836676" y="181356"/>
                </a:lnTo>
                <a:lnTo>
                  <a:pt x="832104" y="176784"/>
                </a:lnTo>
                <a:lnTo>
                  <a:pt x="830580" y="176784"/>
                </a:lnTo>
                <a:lnTo>
                  <a:pt x="832104" y="205740"/>
                </a:lnTo>
                <a:lnTo>
                  <a:pt x="836676" y="208788"/>
                </a:lnTo>
                <a:lnTo>
                  <a:pt x="844296" y="211836"/>
                </a:lnTo>
                <a:lnTo>
                  <a:pt x="853511" y="213380"/>
                </a:lnTo>
                <a:lnTo>
                  <a:pt x="860298" y="215360"/>
                </a:lnTo>
                <a:lnTo>
                  <a:pt x="867156" y="216789"/>
                </a:lnTo>
                <a:lnTo>
                  <a:pt x="874014" y="217646"/>
                </a:lnTo>
                <a:lnTo>
                  <a:pt x="877824" y="217805"/>
                </a:lnTo>
                <a:lnTo>
                  <a:pt x="886968" y="217705"/>
                </a:lnTo>
                <a:lnTo>
                  <a:pt x="888563" y="217646"/>
                </a:lnTo>
                <a:lnTo>
                  <a:pt x="895540" y="216789"/>
                </a:lnTo>
                <a:lnTo>
                  <a:pt x="901660" y="215360"/>
                </a:lnTo>
                <a:lnTo>
                  <a:pt x="906780" y="213360"/>
                </a:lnTo>
                <a:lnTo>
                  <a:pt x="912876" y="211836"/>
                </a:lnTo>
                <a:close/>
              </a:path>
              <a:path w="1229995" h="279400">
                <a:moveTo>
                  <a:pt x="938784" y="182880"/>
                </a:moveTo>
                <a:lnTo>
                  <a:pt x="938784" y="169164"/>
                </a:lnTo>
                <a:lnTo>
                  <a:pt x="938212" y="161472"/>
                </a:lnTo>
                <a:lnTo>
                  <a:pt x="912876" y="132095"/>
                </a:lnTo>
                <a:lnTo>
                  <a:pt x="905256" y="129540"/>
                </a:lnTo>
                <a:lnTo>
                  <a:pt x="900684" y="129540"/>
                </a:lnTo>
                <a:lnTo>
                  <a:pt x="894588" y="128016"/>
                </a:lnTo>
                <a:lnTo>
                  <a:pt x="890016" y="126492"/>
                </a:lnTo>
                <a:lnTo>
                  <a:pt x="885444" y="126492"/>
                </a:lnTo>
                <a:lnTo>
                  <a:pt x="882396" y="124968"/>
                </a:lnTo>
                <a:lnTo>
                  <a:pt x="877824" y="124968"/>
                </a:lnTo>
                <a:lnTo>
                  <a:pt x="870204" y="123444"/>
                </a:lnTo>
                <a:lnTo>
                  <a:pt x="861060" y="117348"/>
                </a:lnTo>
                <a:lnTo>
                  <a:pt x="858012" y="114300"/>
                </a:lnTo>
                <a:lnTo>
                  <a:pt x="856488" y="109728"/>
                </a:lnTo>
                <a:lnTo>
                  <a:pt x="856488" y="143952"/>
                </a:lnTo>
                <a:lnTo>
                  <a:pt x="864108" y="146304"/>
                </a:lnTo>
                <a:lnTo>
                  <a:pt x="877824" y="150876"/>
                </a:lnTo>
                <a:lnTo>
                  <a:pt x="883920" y="150876"/>
                </a:lnTo>
                <a:lnTo>
                  <a:pt x="886968" y="152400"/>
                </a:lnTo>
                <a:lnTo>
                  <a:pt x="891540" y="152400"/>
                </a:lnTo>
                <a:lnTo>
                  <a:pt x="899160" y="155448"/>
                </a:lnTo>
                <a:lnTo>
                  <a:pt x="905256" y="156972"/>
                </a:lnTo>
                <a:lnTo>
                  <a:pt x="911352" y="163068"/>
                </a:lnTo>
                <a:lnTo>
                  <a:pt x="912876" y="167640"/>
                </a:lnTo>
                <a:lnTo>
                  <a:pt x="912876" y="211836"/>
                </a:lnTo>
                <a:lnTo>
                  <a:pt x="925068" y="202692"/>
                </a:lnTo>
                <a:lnTo>
                  <a:pt x="929640" y="198120"/>
                </a:lnTo>
                <a:lnTo>
                  <a:pt x="932688" y="193548"/>
                </a:lnTo>
                <a:lnTo>
                  <a:pt x="935736" y="187452"/>
                </a:lnTo>
                <a:lnTo>
                  <a:pt x="938784" y="182880"/>
                </a:lnTo>
                <a:close/>
              </a:path>
              <a:path w="1229995" h="279400">
                <a:moveTo>
                  <a:pt x="1053080" y="194792"/>
                </a:moveTo>
                <a:lnTo>
                  <a:pt x="1053080" y="172212"/>
                </a:lnTo>
                <a:lnTo>
                  <a:pt x="1048508" y="178308"/>
                </a:lnTo>
                <a:lnTo>
                  <a:pt x="1040888" y="182880"/>
                </a:lnTo>
                <a:lnTo>
                  <a:pt x="1034792" y="185928"/>
                </a:lnTo>
                <a:lnTo>
                  <a:pt x="1027172" y="188976"/>
                </a:lnTo>
                <a:lnTo>
                  <a:pt x="1021076" y="192024"/>
                </a:lnTo>
                <a:lnTo>
                  <a:pt x="1008884" y="192024"/>
                </a:lnTo>
                <a:lnTo>
                  <a:pt x="1002788" y="190500"/>
                </a:lnTo>
                <a:lnTo>
                  <a:pt x="996692" y="187452"/>
                </a:lnTo>
                <a:lnTo>
                  <a:pt x="990596" y="181356"/>
                </a:lnTo>
                <a:lnTo>
                  <a:pt x="987552" y="172212"/>
                </a:lnTo>
                <a:lnTo>
                  <a:pt x="987552" y="167640"/>
                </a:lnTo>
                <a:lnTo>
                  <a:pt x="986028" y="161544"/>
                </a:lnTo>
                <a:lnTo>
                  <a:pt x="986028" y="147828"/>
                </a:lnTo>
                <a:lnTo>
                  <a:pt x="984504" y="62484"/>
                </a:lnTo>
                <a:lnTo>
                  <a:pt x="958596" y="62484"/>
                </a:lnTo>
                <a:lnTo>
                  <a:pt x="960120" y="160020"/>
                </a:lnTo>
                <a:lnTo>
                  <a:pt x="970788" y="198120"/>
                </a:lnTo>
                <a:lnTo>
                  <a:pt x="1002788" y="216408"/>
                </a:lnTo>
                <a:lnTo>
                  <a:pt x="1008884" y="216408"/>
                </a:lnTo>
                <a:lnTo>
                  <a:pt x="1048247" y="198739"/>
                </a:lnTo>
                <a:lnTo>
                  <a:pt x="1053080" y="194792"/>
                </a:lnTo>
                <a:close/>
              </a:path>
              <a:path w="1229995" h="279400">
                <a:moveTo>
                  <a:pt x="1078988" y="210312"/>
                </a:moveTo>
                <a:lnTo>
                  <a:pt x="1077464" y="60960"/>
                </a:lnTo>
                <a:lnTo>
                  <a:pt x="1051556" y="60960"/>
                </a:lnTo>
                <a:lnTo>
                  <a:pt x="1053080" y="172212"/>
                </a:lnTo>
                <a:lnTo>
                  <a:pt x="1053080" y="194792"/>
                </a:lnTo>
                <a:lnTo>
                  <a:pt x="1054604" y="193548"/>
                </a:lnTo>
                <a:lnTo>
                  <a:pt x="1054604" y="210312"/>
                </a:lnTo>
                <a:lnTo>
                  <a:pt x="1078988" y="210312"/>
                </a:lnTo>
                <a:close/>
              </a:path>
              <a:path w="1229995" h="279400">
                <a:moveTo>
                  <a:pt x="1202432" y="85344"/>
                </a:moveTo>
                <a:lnTo>
                  <a:pt x="1202432" y="64008"/>
                </a:lnTo>
                <a:lnTo>
                  <a:pt x="1196336" y="60960"/>
                </a:lnTo>
                <a:lnTo>
                  <a:pt x="1190240" y="59436"/>
                </a:lnTo>
                <a:lnTo>
                  <a:pt x="1185668" y="57912"/>
                </a:lnTo>
                <a:lnTo>
                  <a:pt x="1173476" y="54864"/>
                </a:lnTo>
                <a:lnTo>
                  <a:pt x="1156712" y="54864"/>
                </a:lnTo>
                <a:lnTo>
                  <a:pt x="1121660" y="76200"/>
                </a:lnTo>
                <a:lnTo>
                  <a:pt x="1104515" y="117729"/>
                </a:lnTo>
                <a:lnTo>
                  <a:pt x="1103372" y="135636"/>
                </a:lnTo>
                <a:lnTo>
                  <a:pt x="1103658" y="145375"/>
                </a:lnTo>
                <a:lnTo>
                  <a:pt x="1113469" y="183070"/>
                </a:lnTo>
                <a:lnTo>
                  <a:pt x="1129280" y="204216"/>
                </a:lnTo>
                <a:lnTo>
                  <a:pt x="1129280" y="135636"/>
                </a:lnTo>
                <a:lnTo>
                  <a:pt x="1129876" y="122753"/>
                </a:lnTo>
                <a:lnTo>
                  <a:pt x="1145997" y="86725"/>
                </a:lnTo>
                <a:lnTo>
                  <a:pt x="1170428" y="77724"/>
                </a:lnTo>
                <a:lnTo>
                  <a:pt x="1181096" y="77724"/>
                </a:lnTo>
                <a:lnTo>
                  <a:pt x="1185668" y="79248"/>
                </a:lnTo>
                <a:lnTo>
                  <a:pt x="1191764" y="80772"/>
                </a:lnTo>
                <a:lnTo>
                  <a:pt x="1196336" y="82296"/>
                </a:lnTo>
                <a:lnTo>
                  <a:pt x="1202432" y="85344"/>
                </a:lnTo>
                <a:close/>
              </a:path>
              <a:path w="1229995" h="279400">
                <a:moveTo>
                  <a:pt x="1203956" y="194564"/>
                </a:moveTo>
                <a:lnTo>
                  <a:pt x="1203956" y="172212"/>
                </a:lnTo>
                <a:lnTo>
                  <a:pt x="1199384" y="176784"/>
                </a:lnTo>
                <a:lnTo>
                  <a:pt x="1191764" y="181356"/>
                </a:lnTo>
                <a:lnTo>
                  <a:pt x="1179572" y="187452"/>
                </a:lnTo>
                <a:lnTo>
                  <a:pt x="1171952" y="188976"/>
                </a:lnTo>
                <a:lnTo>
                  <a:pt x="1165856" y="188976"/>
                </a:lnTo>
                <a:lnTo>
                  <a:pt x="1131566" y="158305"/>
                </a:lnTo>
                <a:lnTo>
                  <a:pt x="1129280" y="135636"/>
                </a:lnTo>
                <a:lnTo>
                  <a:pt x="1129280" y="204216"/>
                </a:lnTo>
                <a:lnTo>
                  <a:pt x="1130804" y="205740"/>
                </a:lnTo>
                <a:lnTo>
                  <a:pt x="1138424" y="208788"/>
                </a:lnTo>
                <a:lnTo>
                  <a:pt x="1144520" y="211836"/>
                </a:lnTo>
                <a:lnTo>
                  <a:pt x="1152140" y="213360"/>
                </a:lnTo>
                <a:lnTo>
                  <a:pt x="1165856" y="213360"/>
                </a:lnTo>
                <a:lnTo>
                  <a:pt x="1170428" y="211836"/>
                </a:lnTo>
                <a:lnTo>
                  <a:pt x="1173476" y="211836"/>
                </a:lnTo>
                <a:lnTo>
                  <a:pt x="1178048" y="210312"/>
                </a:lnTo>
                <a:lnTo>
                  <a:pt x="1181096" y="208788"/>
                </a:lnTo>
                <a:lnTo>
                  <a:pt x="1185668" y="207264"/>
                </a:lnTo>
                <a:lnTo>
                  <a:pt x="1191764" y="204216"/>
                </a:lnTo>
                <a:lnTo>
                  <a:pt x="1194812" y="201168"/>
                </a:lnTo>
                <a:lnTo>
                  <a:pt x="1197860" y="199644"/>
                </a:lnTo>
                <a:lnTo>
                  <a:pt x="1200908" y="196596"/>
                </a:lnTo>
                <a:lnTo>
                  <a:pt x="1203956" y="194564"/>
                </a:lnTo>
                <a:close/>
              </a:path>
              <a:path w="1229995" h="279400">
                <a:moveTo>
                  <a:pt x="1229864" y="207264"/>
                </a:moveTo>
                <a:lnTo>
                  <a:pt x="1226816" y="0"/>
                </a:lnTo>
                <a:lnTo>
                  <a:pt x="1200908" y="0"/>
                </a:lnTo>
                <a:lnTo>
                  <a:pt x="1202432" y="64008"/>
                </a:lnTo>
                <a:lnTo>
                  <a:pt x="1202432" y="85344"/>
                </a:lnTo>
                <a:lnTo>
                  <a:pt x="1203956" y="172212"/>
                </a:lnTo>
                <a:lnTo>
                  <a:pt x="1203956" y="194564"/>
                </a:lnTo>
                <a:lnTo>
                  <a:pt x="1205480" y="193548"/>
                </a:lnTo>
                <a:lnTo>
                  <a:pt x="1205480" y="208788"/>
                </a:lnTo>
                <a:lnTo>
                  <a:pt x="1229864" y="2072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0401" y="3488436"/>
            <a:ext cx="4977381" cy="33375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428366" y="3459491"/>
            <a:ext cx="1691640" cy="28650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65641" y="3976116"/>
            <a:ext cx="4072125" cy="292608"/>
          </a:xfrm>
          <a:prstGeom prst="rect">
            <a:avLst/>
          </a:prstGeom>
        </p:spPr>
      </p:pic>
      <p:sp>
        <p:nvSpPr>
          <p:cNvPr id="12" name="object 12"/>
          <p:cNvSpPr/>
          <p:nvPr/>
        </p:nvSpPr>
        <p:spPr>
          <a:xfrm>
            <a:off x="4533773" y="3960888"/>
            <a:ext cx="660400" cy="253365"/>
          </a:xfrm>
          <a:custGeom>
            <a:avLst/>
            <a:gdLst/>
            <a:ahLst/>
            <a:cxnLst/>
            <a:rect l="l" t="t" r="r" b="b"/>
            <a:pathLst>
              <a:path w="660400" h="253364">
                <a:moveTo>
                  <a:pt x="132588" y="208788"/>
                </a:moveTo>
                <a:lnTo>
                  <a:pt x="129540" y="0"/>
                </a:lnTo>
                <a:lnTo>
                  <a:pt x="106680" y="1346"/>
                </a:lnTo>
                <a:lnTo>
                  <a:pt x="106680" y="173736"/>
                </a:lnTo>
                <a:lnTo>
                  <a:pt x="94488" y="182880"/>
                </a:lnTo>
                <a:lnTo>
                  <a:pt x="82296" y="188976"/>
                </a:lnTo>
                <a:lnTo>
                  <a:pt x="74676" y="190500"/>
                </a:lnTo>
                <a:lnTo>
                  <a:pt x="68580" y="190500"/>
                </a:lnTo>
                <a:lnTo>
                  <a:pt x="34290" y="159829"/>
                </a:lnTo>
                <a:lnTo>
                  <a:pt x="32004" y="137160"/>
                </a:lnTo>
                <a:lnTo>
                  <a:pt x="32600" y="124053"/>
                </a:lnTo>
                <a:lnTo>
                  <a:pt x="48056" y="88239"/>
                </a:lnTo>
                <a:lnTo>
                  <a:pt x="71628" y="79248"/>
                </a:lnTo>
                <a:lnTo>
                  <a:pt x="83820" y="79248"/>
                </a:lnTo>
                <a:lnTo>
                  <a:pt x="92964" y="82296"/>
                </a:lnTo>
                <a:lnTo>
                  <a:pt x="99060" y="83820"/>
                </a:lnTo>
                <a:lnTo>
                  <a:pt x="105156" y="86868"/>
                </a:lnTo>
                <a:lnTo>
                  <a:pt x="106680" y="173736"/>
                </a:lnTo>
                <a:lnTo>
                  <a:pt x="106680" y="1346"/>
                </a:lnTo>
                <a:lnTo>
                  <a:pt x="103632" y="1524"/>
                </a:lnTo>
                <a:lnTo>
                  <a:pt x="105156" y="65532"/>
                </a:lnTo>
                <a:lnTo>
                  <a:pt x="92964" y="59436"/>
                </a:lnTo>
                <a:lnTo>
                  <a:pt x="86868" y="57912"/>
                </a:lnTo>
                <a:lnTo>
                  <a:pt x="82296" y="56388"/>
                </a:lnTo>
                <a:lnTo>
                  <a:pt x="59436" y="56388"/>
                </a:lnTo>
                <a:lnTo>
                  <a:pt x="51816" y="57912"/>
                </a:lnTo>
                <a:lnTo>
                  <a:pt x="44196" y="62484"/>
                </a:lnTo>
                <a:lnTo>
                  <a:pt x="36576" y="65532"/>
                </a:lnTo>
                <a:lnTo>
                  <a:pt x="13233" y="96786"/>
                </a:lnTo>
                <a:lnTo>
                  <a:pt x="6096" y="137160"/>
                </a:lnTo>
                <a:lnTo>
                  <a:pt x="6375" y="146888"/>
                </a:lnTo>
                <a:lnTo>
                  <a:pt x="15621" y="184594"/>
                </a:lnTo>
                <a:lnTo>
                  <a:pt x="22860" y="195072"/>
                </a:lnTo>
                <a:lnTo>
                  <a:pt x="27432" y="201168"/>
                </a:lnTo>
                <a:lnTo>
                  <a:pt x="32004" y="205740"/>
                </a:lnTo>
                <a:lnTo>
                  <a:pt x="33528" y="207264"/>
                </a:lnTo>
                <a:lnTo>
                  <a:pt x="39624" y="210312"/>
                </a:lnTo>
                <a:lnTo>
                  <a:pt x="47244" y="213360"/>
                </a:lnTo>
                <a:lnTo>
                  <a:pt x="54864" y="214884"/>
                </a:lnTo>
                <a:lnTo>
                  <a:pt x="68580" y="214884"/>
                </a:lnTo>
                <a:lnTo>
                  <a:pt x="73152" y="213360"/>
                </a:lnTo>
                <a:lnTo>
                  <a:pt x="76200" y="213360"/>
                </a:lnTo>
                <a:lnTo>
                  <a:pt x="80772" y="211836"/>
                </a:lnTo>
                <a:lnTo>
                  <a:pt x="86868" y="208788"/>
                </a:lnTo>
                <a:lnTo>
                  <a:pt x="91440" y="207264"/>
                </a:lnTo>
                <a:lnTo>
                  <a:pt x="94488" y="204216"/>
                </a:lnTo>
                <a:lnTo>
                  <a:pt x="100584" y="201168"/>
                </a:lnTo>
                <a:lnTo>
                  <a:pt x="103632" y="198120"/>
                </a:lnTo>
                <a:lnTo>
                  <a:pt x="106680" y="193548"/>
                </a:lnTo>
                <a:lnTo>
                  <a:pt x="108204" y="208788"/>
                </a:lnTo>
                <a:lnTo>
                  <a:pt x="132588" y="208788"/>
                </a:lnTo>
                <a:close/>
              </a:path>
              <a:path w="660400" h="253364">
                <a:moveTo>
                  <a:pt x="286512" y="120396"/>
                </a:moveTo>
                <a:lnTo>
                  <a:pt x="274320" y="74676"/>
                </a:lnTo>
                <a:lnTo>
                  <a:pt x="268224" y="70104"/>
                </a:lnTo>
                <a:lnTo>
                  <a:pt x="262128" y="64008"/>
                </a:lnTo>
                <a:lnTo>
                  <a:pt x="260604" y="62865"/>
                </a:lnTo>
                <a:lnTo>
                  <a:pt x="260604" y="102108"/>
                </a:lnTo>
                <a:lnTo>
                  <a:pt x="260604" y="115824"/>
                </a:lnTo>
                <a:lnTo>
                  <a:pt x="181356" y="117348"/>
                </a:lnTo>
                <a:lnTo>
                  <a:pt x="182880" y="109728"/>
                </a:lnTo>
                <a:lnTo>
                  <a:pt x="185928" y="100584"/>
                </a:lnTo>
                <a:lnTo>
                  <a:pt x="187452" y="94488"/>
                </a:lnTo>
                <a:lnTo>
                  <a:pt x="190500" y="91440"/>
                </a:lnTo>
                <a:lnTo>
                  <a:pt x="193548" y="86868"/>
                </a:lnTo>
                <a:lnTo>
                  <a:pt x="201168" y="79248"/>
                </a:lnTo>
                <a:lnTo>
                  <a:pt x="207264" y="77724"/>
                </a:lnTo>
                <a:lnTo>
                  <a:pt x="216408" y="74676"/>
                </a:lnTo>
                <a:lnTo>
                  <a:pt x="236220" y="74676"/>
                </a:lnTo>
                <a:lnTo>
                  <a:pt x="240792" y="77724"/>
                </a:lnTo>
                <a:lnTo>
                  <a:pt x="245364" y="79248"/>
                </a:lnTo>
                <a:lnTo>
                  <a:pt x="254508" y="88392"/>
                </a:lnTo>
                <a:lnTo>
                  <a:pt x="257556" y="92964"/>
                </a:lnTo>
                <a:lnTo>
                  <a:pt x="260604" y="102108"/>
                </a:lnTo>
                <a:lnTo>
                  <a:pt x="260604" y="62865"/>
                </a:lnTo>
                <a:lnTo>
                  <a:pt x="256032" y="59436"/>
                </a:lnTo>
                <a:lnTo>
                  <a:pt x="249936" y="57912"/>
                </a:lnTo>
                <a:lnTo>
                  <a:pt x="243840" y="55880"/>
                </a:lnTo>
                <a:lnTo>
                  <a:pt x="237553" y="54483"/>
                </a:lnTo>
                <a:lnTo>
                  <a:pt x="230860" y="53619"/>
                </a:lnTo>
                <a:lnTo>
                  <a:pt x="224028" y="53340"/>
                </a:lnTo>
                <a:lnTo>
                  <a:pt x="209765" y="54762"/>
                </a:lnTo>
                <a:lnTo>
                  <a:pt x="175260" y="76200"/>
                </a:lnTo>
                <a:lnTo>
                  <a:pt x="158115" y="116916"/>
                </a:lnTo>
                <a:lnTo>
                  <a:pt x="156972" y="134112"/>
                </a:lnTo>
                <a:lnTo>
                  <a:pt x="158381" y="152158"/>
                </a:lnTo>
                <a:lnTo>
                  <a:pt x="162496" y="167640"/>
                </a:lnTo>
                <a:lnTo>
                  <a:pt x="169189" y="180822"/>
                </a:lnTo>
                <a:lnTo>
                  <a:pt x="178308" y="192024"/>
                </a:lnTo>
                <a:lnTo>
                  <a:pt x="181356" y="194398"/>
                </a:lnTo>
                <a:lnTo>
                  <a:pt x="182880" y="195592"/>
                </a:lnTo>
                <a:lnTo>
                  <a:pt x="230860" y="210235"/>
                </a:lnTo>
                <a:lnTo>
                  <a:pt x="243954" y="210261"/>
                </a:lnTo>
                <a:lnTo>
                  <a:pt x="248412" y="208788"/>
                </a:lnTo>
                <a:lnTo>
                  <a:pt x="252984" y="208788"/>
                </a:lnTo>
                <a:lnTo>
                  <a:pt x="262128" y="205740"/>
                </a:lnTo>
                <a:lnTo>
                  <a:pt x="265176" y="205740"/>
                </a:lnTo>
                <a:lnTo>
                  <a:pt x="269748" y="204216"/>
                </a:lnTo>
                <a:lnTo>
                  <a:pt x="272796" y="201168"/>
                </a:lnTo>
                <a:lnTo>
                  <a:pt x="281940" y="198120"/>
                </a:lnTo>
                <a:lnTo>
                  <a:pt x="284988" y="196596"/>
                </a:lnTo>
                <a:lnTo>
                  <a:pt x="283464" y="169164"/>
                </a:lnTo>
                <a:lnTo>
                  <a:pt x="281940" y="169164"/>
                </a:lnTo>
                <a:lnTo>
                  <a:pt x="280416" y="172212"/>
                </a:lnTo>
                <a:lnTo>
                  <a:pt x="271272" y="176784"/>
                </a:lnTo>
                <a:lnTo>
                  <a:pt x="268224" y="179832"/>
                </a:lnTo>
                <a:lnTo>
                  <a:pt x="263652" y="181356"/>
                </a:lnTo>
                <a:lnTo>
                  <a:pt x="259080" y="184404"/>
                </a:lnTo>
                <a:lnTo>
                  <a:pt x="254508" y="185928"/>
                </a:lnTo>
                <a:lnTo>
                  <a:pt x="248412" y="187452"/>
                </a:lnTo>
                <a:lnTo>
                  <a:pt x="243840" y="187452"/>
                </a:lnTo>
                <a:lnTo>
                  <a:pt x="237744" y="188976"/>
                </a:lnTo>
                <a:lnTo>
                  <a:pt x="233172" y="188976"/>
                </a:lnTo>
                <a:lnTo>
                  <a:pt x="222313" y="188112"/>
                </a:lnTo>
                <a:lnTo>
                  <a:pt x="186309" y="158877"/>
                </a:lnTo>
                <a:lnTo>
                  <a:pt x="182880" y="135636"/>
                </a:lnTo>
                <a:lnTo>
                  <a:pt x="260604" y="134493"/>
                </a:lnTo>
                <a:lnTo>
                  <a:pt x="286512" y="134112"/>
                </a:lnTo>
                <a:lnTo>
                  <a:pt x="286512" y="120396"/>
                </a:lnTo>
                <a:close/>
              </a:path>
              <a:path w="660400" h="253364">
                <a:moveTo>
                  <a:pt x="428244" y="54864"/>
                </a:moveTo>
                <a:lnTo>
                  <a:pt x="402336" y="54864"/>
                </a:lnTo>
                <a:lnTo>
                  <a:pt x="362712" y="170688"/>
                </a:lnTo>
                <a:lnTo>
                  <a:pt x="320040" y="56388"/>
                </a:lnTo>
                <a:lnTo>
                  <a:pt x="292608" y="56388"/>
                </a:lnTo>
                <a:lnTo>
                  <a:pt x="352044" y="205740"/>
                </a:lnTo>
                <a:lnTo>
                  <a:pt x="374904" y="204216"/>
                </a:lnTo>
                <a:lnTo>
                  <a:pt x="428244" y="54864"/>
                </a:lnTo>
                <a:close/>
              </a:path>
              <a:path w="660400" h="253364">
                <a:moveTo>
                  <a:pt x="566928" y="115824"/>
                </a:moveTo>
                <a:lnTo>
                  <a:pt x="554736" y="70104"/>
                </a:lnTo>
                <a:lnTo>
                  <a:pt x="541020" y="58293"/>
                </a:lnTo>
                <a:lnTo>
                  <a:pt x="541020" y="97536"/>
                </a:lnTo>
                <a:lnTo>
                  <a:pt x="541020" y="109728"/>
                </a:lnTo>
                <a:lnTo>
                  <a:pt x="461772" y="111252"/>
                </a:lnTo>
                <a:lnTo>
                  <a:pt x="463296" y="105156"/>
                </a:lnTo>
                <a:lnTo>
                  <a:pt x="463296" y="100584"/>
                </a:lnTo>
                <a:lnTo>
                  <a:pt x="466344" y="94488"/>
                </a:lnTo>
                <a:lnTo>
                  <a:pt x="467868" y="89916"/>
                </a:lnTo>
                <a:lnTo>
                  <a:pt x="470916" y="85344"/>
                </a:lnTo>
                <a:lnTo>
                  <a:pt x="481584" y="74676"/>
                </a:lnTo>
                <a:lnTo>
                  <a:pt x="486156" y="73152"/>
                </a:lnTo>
                <a:lnTo>
                  <a:pt x="492252" y="70104"/>
                </a:lnTo>
                <a:lnTo>
                  <a:pt x="516636" y="70104"/>
                </a:lnTo>
                <a:lnTo>
                  <a:pt x="521208" y="71628"/>
                </a:lnTo>
                <a:lnTo>
                  <a:pt x="525780" y="74676"/>
                </a:lnTo>
                <a:lnTo>
                  <a:pt x="528828" y="76200"/>
                </a:lnTo>
                <a:lnTo>
                  <a:pt x="531876" y="80772"/>
                </a:lnTo>
                <a:lnTo>
                  <a:pt x="534924" y="83820"/>
                </a:lnTo>
                <a:lnTo>
                  <a:pt x="537972" y="88392"/>
                </a:lnTo>
                <a:lnTo>
                  <a:pt x="541020" y="97536"/>
                </a:lnTo>
                <a:lnTo>
                  <a:pt x="541020" y="58293"/>
                </a:lnTo>
                <a:lnTo>
                  <a:pt x="504444" y="48768"/>
                </a:lnTo>
                <a:lnTo>
                  <a:pt x="490181" y="50190"/>
                </a:lnTo>
                <a:lnTo>
                  <a:pt x="455676" y="71628"/>
                </a:lnTo>
                <a:lnTo>
                  <a:pt x="438531" y="112128"/>
                </a:lnTo>
                <a:lnTo>
                  <a:pt x="437388" y="129540"/>
                </a:lnTo>
                <a:lnTo>
                  <a:pt x="438772" y="146939"/>
                </a:lnTo>
                <a:lnTo>
                  <a:pt x="442722" y="162496"/>
                </a:lnTo>
                <a:lnTo>
                  <a:pt x="448957" y="176034"/>
                </a:lnTo>
                <a:lnTo>
                  <a:pt x="457200" y="187452"/>
                </a:lnTo>
                <a:lnTo>
                  <a:pt x="461772" y="190715"/>
                </a:lnTo>
                <a:lnTo>
                  <a:pt x="463296" y="191808"/>
                </a:lnTo>
                <a:lnTo>
                  <a:pt x="468363" y="195453"/>
                </a:lnTo>
                <a:lnTo>
                  <a:pt x="481393" y="201168"/>
                </a:lnTo>
                <a:lnTo>
                  <a:pt x="496417" y="204597"/>
                </a:lnTo>
                <a:lnTo>
                  <a:pt x="513588" y="205740"/>
                </a:lnTo>
                <a:lnTo>
                  <a:pt x="524370" y="205689"/>
                </a:lnTo>
                <a:lnTo>
                  <a:pt x="528828" y="204216"/>
                </a:lnTo>
                <a:lnTo>
                  <a:pt x="533400" y="204216"/>
                </a:lnTo>
                <a:lnTo>
                  <a:pt x="542544" y="201168"/>
                </a:lnTo>
                <a:lnTo>
                  <a:pt x="545592" y="199644"/>
                </a:lnTo>
                <a:lnTo>
                  <a:pt x="550164" y="198120"/>
                </a:lnTo>
                <a:lnTo>
                  <a:pt x="553212" y="196596"/>
                </a:lnTo>
                <a:lnTo>
                  <a:pt x="562356" y="193548"/>
                </a:lnTo>
                <a:lnTo>
                  <a:pt x="565404" y="192024"/>
                </a:lnTo>
                <a:lnTo>
                  <a:pt x="563880" y="164592"/>
                </a:lnTo>
                <a:lnTo>
                  <a:pt x="562356" y="164592"/>
                </a:lnTo>
                <a:lnTo>
                  <a:pt x="557784" y="169164"/>
                </a:lnTo>
                <a:lnTo>
                  <a:pt x="551688" y="172212"/>
                </a:lnTo>
                <a:lnTo>
                  <a:pt x="548640" y="175260"/>
                </a:lnTo>
                <a:lnTo>
                  <a:pt x="534924" y="179832"/>
                </a:lnTo>
                <a:lnTo>
                  <a:pt x="528828" y="181356"/>
                </a:lnTo>
                <a:lnTo>
                  <a:pt x="524256" y="182880"/>
                </a:lnTo>
                <a:lnTo>
                  <a:pt x="518160" y="184404"/>
                </a:lnTo>
                <a:lnTo>
                  <a:pt x="513588" y="184404"/>
                </a:lnTo>
                <a:lnTo>
                  <a:pt x="477012" y="170688"/>
                </a:lnTo>
                <a:lnTo>
                  <a:pt x="463296" y="131064"/>
                </a:lnTo>
                <a:lnTo>
                  <a:pt x="541020" y="129921"/>
                </a:lnTo>
                <a:lnTo>
                  <a:pt x="566928" y="129540"/>
                </a:lnTo>
                <a:lnTo>
                  <a:pt x="566928" y="115824"/>
                </a:lnTo>
                <a:close/>
              </a:path>
              <a:path w="660400" h="253364">
                <a:moveTo>
                  <a:pt x="659892" y="227063"/>
                </a:moveTo>
                <a:lnTo>
                  <a:pt x="0" y="239255"/>
                </a:lnTo>
                <a:lnTo>
                  <a:pt x="0" y="252971"/>
                </a:lnTo>
                <a:lnTo>
                  <a:pt x="659892" y="240779"/>
                </a:lnTo>
                <a:lnTo>
                  <a:pt x="659892" y="2270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object 1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285110" y="3889248"/>
            <a:ext cx="4291584" cy="313944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65641" y="4326636"/>
            <a:ext cx="9400029" cy="694944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79357" y="5113020"/>
            <a:ext cx="8045193" cy="667512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00693" y="5916168"/>
            <a:ext cx="5582409" cy="339852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083686" y="5859780"/>
            <a:ext cx="3081528" cy="289560"/>
          </a:xfrm>
          <a:prstGeom prst="rect">
            <a:avLst/>
          </a:prstGeom>
        </p:spPr>
      </p:pic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49</a:t>
            </a:fld>
            <a:endParaRPr spc="1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8092" y="563371"/>
            <a:ext cx="6870065" cy="4210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600" spc="-5" dirty="0"/>
              <a:t>Lo </a:t>
            </a:r>
            <a:r>
              <a:rPr sz="2600" spc="-10" dirty="0"/>
              <a:t>strumento</a:t>
            </a:r>
            <a:r>
              <a:rPr sz="2600" dirty="0"/>
              <a:t> </a:t>
            </a:r>
            <a:r>
              <a:rPr sz="2600" spc="-10" dirty="0"/>
              <a:t>per</a:t>
            </a:r>
            <a:r>
              <a:rPr sz="2600" dirty="0"/>
              <a:t> </a:t>
            </a:r>
            <a:r>
              <a:rPr sz="2600" spc="-10" dirty="0"/>
              <a:t>la</a:t>
            </a:r>
            <a:r>
              <a:rPr sz="2600" spc="5" dirty="0"/>
              <a:t> </a:t>
            </a:r>
            <a:r>
              <a:rPr sz="2600" spc="-10" dirty="0"/>
              <a:t>gestione</a:t>
            </a:r>
            <a:r>
              <a:rPr sz="2600" spc="15" dirty="0"/>
              <a:t> </a:t>
            </a:r>
            <a:r>
              <a:rPr sz="2600" spc="-10" dirty="0"/>
              <a:t>del</a:t>
            </a:r>
            <a:r>
              <a:rPr sz="2600" spc="5" dirty="0"/>
              <a:t> </a:t>
            </a:r>
            <a:r>
              <a:rPr sz="2600" spc="-10" dirty="0"/>
              <a:t>conflitto</a:t>
            </a:r>
            <a:endParaRPr sz="26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5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22688" y="2392171"/>
            <a:ext cx="9457690" cy="2329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699"/>
              </a:lnSpc>
              <a:spcBef>
                <a:spcPts val="95"/>
              </a:spcBef>
            </a:pPr>
            <a:r>
              <a:rPr sz="3000" spc="5" dirty="0">
                <a:latin typeface="Tahoma"/>
                <a:cs typeface="Tahoma"/>
              </a:rPr>
              <a:t>La </a:t>
            </a:r>
            <a:r>
              <a:rPr sz="3000" spc="10" dirty="0">
                <a:latin typeface="Tahoma"/>
                <a:cs typeface="Tahoma"/>
              </a:rPr>
              <a:t>mediazione è </a:t>
            </a:r>
            <a:r>
              <a:rPr sz="3000" spc="5" dirty="0">
                <a:latin typeface="Tahoma"/>
                <a:cs typeface="Tahoma"/>
              </a:rPr>
              <a:t>l’attività</a:t>
            </a:r>
            <a:r>
              <a:rPr sz="3000" spc="10" dirty="0">
                <a:latin typeface="Tahoma"/>
                <a:cs typeface="Tahoma"/>
              </a:rPr>
              <a:t> </a:t>
            </a:r>
            <a:r>
              <a:rPr sz="3000" spc="5" dirty="0">
                <a:latin typeface="Tahoma"/>
                <a:cs typeface="Tahoma"/>
              </a:rPr>
              <a:t>svolta  </a:t>
            </a:r>
            <a:r>
              <a:rPr sz="3000" spc="10" dirty="0">
                <a:latin typeface="Tahoma"/>
                <a:cs typeface="Tahoma"/>
              </a:rPr>
              <a:t>da </a:t>
            </a:r>
            <a:r>
              <a:rPr sz="3000" spc="15" dirty="0">
                <a:latin typeface="Tahoma"/>
                <a:cs typeface="Tahoma"/>
              </a:rPr>
              <a:t>un </a:t>
            </a:r>
            <a:r>
              <a:rPr sz="3000" spc="5" dirty="0">
                <a:latin typeface="Tahoma"/>
                <a:cs typeface="Tahoma"/>
              </a:rPr>
              <a:t>professionista </a:t>
            </a:r>
            <a:r>
              <a:rPr sz="3000" spc="10" dirty="0">
                <a:latin typeface="Tahoma"/>
                <a:cs typeface="Tahoma"/>
              </a:rPr>
              <a:t> con </a:t>
            </a:r>
            <a:r>
              <a:rPr sz="3000" spc="5" dirty="0">
                <a:latin typeface="Tahoma"/>
                <a:cs typeface="Tahoma"/>
              </a:rPr>
              <a:t>requisiti di terzietà, finalizzata </a:t>
            </a:r>
            <a:r>
              <a:rPr sz="3000" spc="10" dirty="0">
                <a:latin typeface="Tahoma"/>
                <a:cs typeface="Tahoma"/>
              </a:rPr>
              <a:t>alla </a:t>
            </a:r>
            <a:r>
              <a:rPr sz="3000" spc="5" dirty="0">
                <a:latin typeface="Tahoma"/>
                <a:cs typeface="Tahoma"/>
              </a:rPr>
              <a:t>ricerca di un </a:t>
            </a:r>
            <a:r>
              <a:rPr sz="3000" spc="10" dirty="0">
                <a:latin typeface="Tahoma"/>
                <a:cs typeface="Tahoma"/>
              </a:rPr>
              <a:t> </a:t>
            </a:r>
            <a:r>
              <a:rPr sz="3000" spc="5" dirty="0">
                <a:latin typeface="Tahoma"/>
                <a:cs typeface="Tahoma"/>
              </a:rPr>
              <a:t>accordo</a:t>
            </a:r>
            <a:r>
              <a:rPr sz="3000" spc="10" dirty="0">
                <a:latin typeface="Tahoma"/>
                <a:cs typeface="Tahoma"/>
              </a:rPr>
              <a:t> </a:t>
            </a:r>
            <a:r>
              <a:rPr sz="3000" spc="5" dirty="0">
                <a:latin typeface="Tahoma"/>
                <a:cs typeface="Tahoma"/>
              </a:rPr>
              <a:t>amichevole</a:t>
            </a:r>
            <a:r>
              <a:rPr sz="3000" spc="10" dirty="0">
                <a:latin typeface="Tahoma"/>
                <a:cs typeface="Tahoma"/>
              </a:rPr>
              <a:t> </a:t>
            </a:r>
            <a:r>
              <a:rPr sz="3000" spc="5" dirty="0">
                <a:latin typeface="Tahoma"/>
                <a:cs typeface="Tahoma"/>
              </a:rPr>
              <a:t>per</a:t>
            </a:r>
            <a:r>
              <a:rPr sz="3000" spc="10" dirty="0">
                <a:latin typeface="Tahoma"/>
                <a:cs typeface="Tahoma"/>
              </a:rPr>
              <a:t> la</a:t>
            </a:r>
            <a:r>
              <a:rPr sz="3000" spc="15" dirty="0">
                <a:latin typeface="Tahoma"/>
                <a:cs typeface="Tahoma"/>
              </a:rPr>
              <a:t> </a:t>
            </a:r>
            <a:r>
              <a:rPr sz="3000" spc="10" dirty="0">
                <a:latin typeface="Tahoma"/>
                <a:cs typeface="Tahoma"/>
              </a:rPr>
              <a:t>composizione</a:t>
            </a:r>
            <a:r>
              <a:rPr sz="3000" spc="15" dirty="0">
                <a:latin typeface="Tahoma"/>
                <a:cs typeface="Tahoma"/>
              </a:rPr>
              <a:t> </a:t>
            </a:r>
            <a:r>
              <a:rPr sz="3000" spc="5" dirty="0">
                <a:latin typeface="Tahoma"/>
                <a:cs typeface="Tahoma"/>
              </a:rPr>
              <a:t>di</a:t>
            </a:r>
            <a:r>
              <a:rPr sz="3000" spc="10" dirty="0">
                <a:latin typeface="Tahoma"/>
                <a:cs typeface="Tahoma"/>
              </a:rPr>
              <a:t> </a:t>
            </a:r>
            <a:r>
              <a:rPr sz="3000" spc="15" dirty="0">
                <a:latin typeface="Tahoma"/>
                <a:cs typeface="Tahoma"/>
              </a:rPr>
              <a:t>una </a:t>
            </a:r>
            <a:r>
              <a:rPr sz="3000" spc="-925" dirty="0">
                <a:latin typeface="Tahoma"/>
                <a:cs typeface="Tahoma"/>
              </a:rPr>
              <a:t> </a:t>
            </a:r>
            <a:r>
              <a:rPr sz="3000" spc="5" dirty="0">
                <a:latin typeface="Tahoma"/>
                <a:cs typeface="Tahoma"/>
              </a:rPr>
              <a:t>controversia, </a:t>
            </a:r>
            <a:r>
              <a:rPr sz="3000" spc="10" dirty="0">
                <a:latin typeface="Tahoma"/>
                <a:cs typeface="Tahoma"/>
              </a:rPr>
              <a:t>anche con </a:t>
            </a:r>
            <a:r>
              <a:rPr sz="3000" spc="5" dirty="0">
                <a:latin typeface="Tahoma"/>
                <a:cs typeface="Tahoma"/>
              </a:rPr>
              <a:t>formulazione di </a:t>
            </a:r>
            <a:r>
              <a:rPr sz="3000" spc="10" dirty="0">
                <a:latin typeface="Tahoma"/>
                <a:cs typeface="Tahoma"/>
              </a:rPr>
              <a:t>una </a:t>
            </a:r>
            <a:r>
              <a:rPr sz="3000" spc="5" dirty="0">
                <a:latin typeface="Tahoma"/>
                <a:cs typeface="Tahoma"/>
              </a:rPr>
              <a:t>proposta </a:t>
            </a:r>
            <a:r>
              <a:rPr sz="3000" spc="10" dirty="0">
                <a:latin typeface="Tahoma"/>
                <a:cs typeface="Tahoma"/>
              </a:rPr>
              <a:t> </a:t>
            </a:r>
            <a:r>
              <a:rPr sz="3000" spc="5" dirty="0">
                <a:latin typeface="Tahoma"/>
                <a:cs typeface="Tahoma"/>
              </a:rPr>
              <a:t>per </a:t>
            </a:r>
            <a:r>
              <a:rPr sz="3000" spc="10" dirty="0">
                <a:latin typeface="Tahoma"/>
                <a:cs typeface="Tahoma"/>
              </a:rPr>
              <a:t>la</a:t>
            </a:r>
            <a:r>
              <a:rPr sz="3000" spc="5" dirty="0">
                <a:latin typeface="Tahoma"/>
                <a:cs typeface="Tahoma"/>
              </a:rPr>
              <a:t> </a:t>
            </a:r>
            <a:r>
              <a:rPr sz="3000" spc="10" dirty="0">
                <a:latin typeface="Tahoma"/>
                <a:cs typeface="Tahoma"/>
              </a:rPr>
              <a:t>risoluzione</a:t>
            </a:r>
            <a:r>
              <a:rPr sz="3000" spc="-5" dirty="0">
                <a:latin typeface="Tahoma"/>
                <a:cs typeface="Tahoma"/>
              </a:rPr>
              <a:t> </a:t>
            </a:r>
            <a:r>
              <a:rPr sz="3000" spc="10" dirty="0">
                <a:latin typeface="Tahoma"/>
                <a:cs typeface="Tahoma"/>
              </a:rPr>
              <a:t>della</a:t>
            </a:r>
            <a:r>
              <a:rPr sz="3000" spc="-5" dirty="0">
                <a:latin typeface="Tahoma"/>
                <a:cs typeface="Tahoma"/>
              </a:rPr>
              <a:t> </a:t>
            </a:r>
            <a:r>
              <a:rPr sz="3000" spc="5" dirty="0">
                <a:latin typeface="Tahoma"/>
                <a:cs typeface="Tahoma"/>
              </a:rPr>
              <a:t>lite</a:t>
            </a:r>
            <a:endParaRPr sz="3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7552" y="1928875"/>
            <a:ext cx="9415145" cy="28784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5285" marR="182880" indent="-363220">
              <a:lnSpc>
                <a:spcPct val="100499"/>
              </a:lnSpc>
              <a:spcBef>
                <a:spcPts val="95"/>
              </a:spcBef>
            </a:pPr>
            <a:r>
              <a:rPr sz="2150" spc="-5" dirty="0">
                <a:latin typeface="Tahoma"/>
                <a:cs typeface="Tahoma"/>
              </a:rPr>
              <a:t>Entrambi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se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non </a:t>
            </a:r>
            <a:r>
              <a:rPr sz="2150" spc="-5" dirty="0">
                <a:latin typeface="Tahoma"/>
                <a:cs typeface="Tahoma"/>
              </a:rPr>
              <a:t>soddisfatti</a:t>
            </a:r>
            <a:r>
              <a:rPr sz="2150" spc="4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possono </a:t>
            </a:r>
            <a:r>
              <a:rPr sz="2150" spc="-5" dirty="0">
                <a:latin typeface="Tahoma"/>
                <a:cs typeface="Tahoma"/>
              </a:rPr>
              <a:t>ricorrere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agli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altri</a:t>
            </a:r>
            <a:r>
              <a:rPr sz="2150" spc="5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sistemi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ADR</a:t>
            </a:r>
            <a:r>
              <a:rPr sz="2150" spc="5" dirty="0">
                <a:latin typeface="Tahoma"/>
                <a:cs typeface="Tahoma"/>
              </a:rPr>
              <a:t> o </a:t>
            </a:r>
            <a:r>
              <a:rPr sz="2150" dirty="0">
                <a:latin typeface="Tahoma"/>
                <a:cs typeface="Tahoma"/>
              </a:rPr>
              <a:t>per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vie </a:t>
            </a:r>
            <a:r>
              <a:rPr sz="2150" spc="-66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giudiziarie.</a:t>
            </a:r>
            <a:endParaRPr sz="2150">
              <a:latin typeface="Tahoma"/>
              <a:cs typeface="Tahoma"/>
            </a:endParaRPr>
          </a:p>
          <a:p>
            <a:pPr marL="375285" marR="5080" indent="-363220">
              <a:lnSpc>
                <a:spcPct val="100499"/>
              </a:lnSpc>
              <a:spcBef>
                <a:spcPts val="865"/>
              </a:spcBef>
            </a:pPr>
            <a:r>
              <a:rPr sz="2150" spc="5" dirty="0">
                <a:latin typeface="Tahoma"/>
                <a:cs typeface="Tahoma"/>
              </a:rPr>
              <a:t>La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procedura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10" dirty="0">
                <a:latin typeface="Tahoma"/>
                <a:cs typeface="Tahoma"/>
              </a:rPr>
              <a:t>dura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complessivamente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145 </a:t>
            </a:r>
            <a:r>
              <a:rPr sz="2150" spc="-5" dirty="0">
                <a:latin typeface="Tahoma"/>
                <a:cs typeface="Tahoma"/>
              </a:rPr>
              <a:t>gg.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La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decisione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viene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presa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dal </a:t>
            </a:r>
            <a:r>
              <a:rPr sz="2150" dirty="0">
                <a:latin typeface="Tahoma"/>
                <a:cs typeface="Tahoma"/>
              </a:rPr>
              <a:t> Collegio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entro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60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gg.dal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ricevimento</a:t>
            </a:r>
            <a:r>
              <a:rPr sz="2150" spc="3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della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controdeduzione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o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in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mancanza, </a:t>
            </a:r>
            <a:r>
              <a:rPr sz="2150" spc="-65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dalla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scadenza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del termine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stesso.</a:t>
            </a:r>
            <a:endParaRPr sz="2150">
              <a:latin typeface="Tahoma"/>
              <a:cs typeface="Tahoma"/>
            </a:endParaRPr>
          </a:p>
          <a:p>
            <a:pPr marL="375285" marR="76200" indent="-363220">
              <a:lnSpc>
                <a:spcPct val="100499"/>
              </a:lnSpc>
              <a:spcBef>
                <a:spcPts val="860"/>
              </a:spcBef>
            </a:pPr>
            <a:r>
              <a:rPr sz="2150" spc="5" dirty="0">
                <a:latin typeface="Tahoma"/>
                <a:cs typeface="Tahoma"/>
              </a:rPr>
              <a:t>Le</a:t>
            </a:r>
            <a:r>
              <a:rPr sz="2150" dirty="0">
                <a:latin typeface="Tahoma"/>
                <a:cs typeface="Tahoma"/>
              </a:rPr>
              <a:t> spese</a:t>
            </a:r>
            <a:r>
              <a:rPr sz="2150" spc="-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per </a:t>
            </a:r>
            <a:r>
              <a:rPr sz="2150" spc="-10" dirty="0">
                <a:latin typeface="Tahoma"/>
                <a:cs typeface="Tahoma"/>
              </a:rPr>
              <a:t>attivare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la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procedura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sono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</a:t>
            </a:r>
            <a:r>
              <a:rPr sz="2150" spc="5" dirty="0">
                <a:latin typeface="Tahoma"/>
                <a:cs typeface="Tahoma"/>
              </a:rPr>
              <a:t> € </a:t>
            </a:r>
            <a:r>
              <a:rPr sz="2150" dirty="0">
                <a:latin typeface="Tahoma"/>
                <a:cs typeface="Tahoma"/>
              </a:rPr>
              <a:t>20,00</a:t>
            </a:r>
            <a:r>
              <a:rPr sz="2150" spc="-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per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il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Cliente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rimborsabili </a:t>
            </a:r>
            <a:r>
              <a:rPr sz="2150" dirty="0">
                <a:latin typeface="Tahoma"/>
                <a:cs typeface="Tahoma"/>
              </a:rPr>
              <a:t> dall'Intermediario</a:t>
            </a:r>
            <a:r>
              <a:rPr sz="2150" spc="5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se </a:t>
            </a:r>
            <a:r>
              <a:rPr sz="2150" spc="-5" dirty="0">
                <a:latin typeface="Tahoma"/>
                <a:cs typeface="Tahoma"/>
              </a:rPr>
              <a:t>il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ricorso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viene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accolto</a:t>
            </a:r>
            <a:r>
              <a:rPr sz="2150" spc="3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mentre</a:t>
            </a:r>
            <a:r>
              <a:rPr sz="2150" dirty="0">
                <a:latin typeface="Tahoma"/>
                <a:cs typeface="Tahoma"/>
              </a:rPr>
              <a:t> l'intermediario</a:t>
            </a:r>
            <a:r>
              <a:rPr sz="2150" spc="5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versa</a:t>
            </a:r>
            <a:r>
              <a:rPr sz="2150" spc="-5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€ </a:t>
            </a:r>
            <a:r>
              <a:rPr sz="2150" spc="-65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200,00</a:t>
            </a:r>
            <a:r>
              <a:rPr sz="2150" spc="-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.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50</a:t>
            </a:fld>
            <a:endParaRPr spc="15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0937" y="471931"/>
            <a:ext cx="9255760" cy="585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650" b="0" spc="5" dirty="0">
                <a:latin typeface="Tahoma"/>
                <a:cs typeface="Tahoma"/>
              </a:rPr>
              <a:t>Associazione</a:t>
            </a:r>
            <a:r>
              <a:rPr sz="3650" b="0" dirty="0">
                <a:latin typeface="Tahoma"/>
                <a:cs typeface="Tahoma"/>
              </a:rPr>
              <a:t> </a:t>
            </a:r>
            <a:r>
              <a:rPr sz="3650" b="0" spc="5" dirty="0">
                <a:latin typeface="Tahoma"/>
                <a:cs typeface="Tahoma"/>
              </a:rPr>
              <a:t>Conciliatore</a:t>
            </a:r>
            <a:r>
              <a:rPr sz="3650" b="0" spc="20" dirty="0">
                <a:latin typeface="Tahoma"/>
                <a:cs typeface="Tahoma"/>
              </a:rPr>
              <a:t> </a:t>
            </a:r>
            <a:r>
              <a:rPr sz="3650" b="0" spc="5" dirty="0">
                <a:latin typeface="Tahoma"/>
                <a:cs typeface="Tahoma"/>
              </a:rPr>
              <a:t>bancarioFinanziario</a:t>
            </a:r>
            <a:endParaRPr sz="365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51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25736" y="1840483"/>
            <a:ext cx="9411335" cy="4524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7825" marR="100965" indent="-365760">
              <a:lnSpc>
                <a:spcPct val="100499"/>
              </a:lnSpc>
              <a:spcBef>
                <a:spcPts val="95"/>
              </a:spcBef>
            </a:pPr>
            <a:r>
              <a:rPr sz="2150" spc="5" dirty="0">
                <a:latin typeface="Tahoma"/>
                <a:cs typeface="Tahoma"/>
              </a:rPr>
              <a:t>Le </a:t>
            </a:r>
            <a:r>
              <a:rPr sz="2150" spc="-5" dirty="0">
                <a:latin typeface="Tahoma"/>
                <a:cs typeface="Tahoma"/>
              </a:rPr>
              <a:t>controversie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bancarie</a:t>
            </a:r>
            <a:r>
              <a:rPr sz="2150" spc="3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si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possono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anche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risolvere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con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10" dirty="0">
                <a:latin typeface="Tahoma"/>
                <a:cs typeface="Tahoma"/>
              </a:rPr>
              <a:t>l'Associazione </a:t>
            </a:r>
            <a:r>
              <a:rPr sz="2150" spc="-5" dirty="0">
                <a:latin typeface="Tahoma"/>
                <a:cs typeface="Tahoma"/>
              </a:rPr>
              <a:t> conciliatore</a:t>
            </a:r>
            <a:r>
              <a:rPr sz="2150" spc="6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bancarioFinanziario</a:t>
            </a:r>
            <a:r>
              <a:rPr sz="2150" spc="7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sede </a:t>
            </a:r>
            <a:r>
              <a:rPr sz="2150" spc="-5" dirty="0">
                <a:latin typeface="Tahoma"/>
                <a:cs typeface="Tahoma"/>
              </a:rPr>
              <a:t>Roma </a:t>
            </a:r>
            <a:r>
              <a:rPr sz="2150" dirty="0">
                <a:latin typeface="Tahoma"/>
                <a:cs typeface="Tahoma"/>
              </a:rPr>
              <a:t>con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procedure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conciliazione</a:t>
            </a:r>
            <a:endParaRPr sz="2150">
              <a:latin typeface="Tahoma"/>
              <a:cs typeface="Tahoma"/>
            </a:endParaRPr>
          </a:p>
          <a:p>
            <a:pPr marL="377825">
              <a:lnSpc>
                <a:spcPct val="100000"/>
              </a:lnSpc>
              <a:spcBef>
                <a:spcPts val="15"/>
              </a:spcBef>
            </a:pPr>
            <a:r>
              <a:rPr sz="2150" spc="5" dirty="0">
                <a:latin typeface="Tahoma"/>
                <a:cs typeface="Tahoma"/>
              </a:rPr>
              <a:t>–</a:t>
            </a:r>
            <a:r>
              <a:rPr sz="2150" spc="-10" dirty="0">
                <a:latin typeface="Tahoma"/>
                <a:cs typeface="Tahoma"/>
              </a:rPr>
              <a:t> arbitrato</a:t>
            </a:r>
            <a:r>
              <a:rPr sz="2150" spc="5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–</a:t>
            </a:r>
            <a:r>
              <a:rPr sz="2150" spc="-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ombudsman </a:t>
            </a:r>
            <a:r>
              <a:rPr sz="2150" spc="-5" dirty="0">
                <a:latin typeface="Tahoma"/>
                <a:cs typeface="Tahoma"/>
              </a:rPr>
              <a:t>giurì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bancario.</a:t>
            </a:r>
            <a:endParaRPr sz="2150">
              <a:latin typeface="Tahoma"/>
              <a:cs typeface="Tahoma"/>
            </a:endParaRPr>
          </a:p>
          <a:p>
            <a:pPr marL="377825" marR="342900" indent="-365760">
              <a:lnSpc>
                <a:spcPct val="100499"/>
              </a:lnSpc>
              <a:spcBef>
                <a:spcPts val="860"/>
              </a:spcBef>
              <a:tabLst>
                <a:tab pos="1698625" algn="l"/>
                <a:tab pos="1931670" algn="l"/>
                <a:tab pos="4431030" algn="l"/>
              </a:tabLst>
            </a:pPr>
            <a:r>
              <a:rPr sz="2150" dirty="0">
                <a:latin typeface="Tahoma"/>
                <a:cs typeface="Tahoma"/>
              </a:rPr>
              <a:t>Quest'ultimo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spc="5" dirty="0">
                <a:latin typeface="Tahoma"/>
                <a:cs typeface="Tahoma"/>
              </a:rPr>
              <a:t>è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totalmente</a:t>
            </a:r>
            <a:r>
              <a:rPr sz="2150" spc="45" dirty="0">
                <a:latin typeface="Tahoma"/>
                <a:cs typeface="Tahoma"/>
              </a:rPr>
              <a:t> </a:t>
            </a:r>
            <a:r>
              <a:rPr sz="2150" spc="-10" dirty="0">
                <a:latin typeface="Tahoma"/>
                <a:cs typeface="Tahoma"/>
              </a:rPr>
              <a:t>gratuito</a:t>
            </a:r>
            <a:r>
              <a:rPr sz="2150" spc="-10" dirty="0">
                <a:latin typeface="Times New Roman"/>
                <a:cs typeface="Times New Roman"/>
              </a:rPr>
              <a:t>	</a:t>
            </a:r>
            <a:r>
              <a:rPr sz="2150" spc="-5" dirty="0">
                <a:latin typeface="Tahoma"/>
                <a:cs typeface="Tahoma"/>
              </a:rPr>
              <a:t>funziona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come</a:t>
            </a:r>
            <a:r>
              <a:rPr sz="2150" spc="-5" dirty="0">
                <a:latin typeface="Tahoma"/>
                <a:cs typeface="Tahoma"/>
              </a:rPr>
              <a:t> </a:t>
            </a:r>
            <a:r>
              <a:rPr sz="2150" spc="-65" dirty="0">
                <a:latin typeface="Tahoma"/>
                <a:cs typeface="Tahoma"/>
              </a:rPr>
              <a:t>l'ABF,</a:t>
            </a:r>
            <a:r>
              <a:rPr sz="2150" spc="-5" dirty="0">
                <a:latin typeface="Tahoma"/>
                <a:cs typeface="Tahoma"/>
              </a:rPr>
              <a:t> cambia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l'ambito 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applicativo:</a:t>
            </a:r>
            <a:r>
              <a:rPr sz="2150" spc="-5" dirty="0">
                <a:latin typeface="Times New Roman"/>
                <a:cs typeface="Times New Roman"/>
              </a:rPr>
              <a:t>	</a:t>
            </a:r>
            <a:r>
              <a:rPr sz="2150" spc="5" dirty="0">
                <a:latin typeface="Tahoma"/>
                <a:cs typeface="Tahoma"/>
              </a:rPr>
              <a:t>è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relativo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ad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operazioni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e </a:t>
            </a:r>
            <a:r>
              <a:rPr sz="2150" dirty="0">
                <a:latin typeface="Tahoma"/>
                <a:cs typeface="Tahoma"/>
              </a:rPr>
              <a:t>servizi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investimento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e</a:t>
            </a:r>
            <a:r>
              <a:rPr sz="2150" spc="-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i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bonifici </a:t>
            </a:r>
            <a:r>
              <a:rPr sz="2150" spc="-65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transfrontalieri.</a:t>
            </a:r>
            <a:endParaRPr sz="2150">
              <a:latin typeface="Tahoma"/>
              <a:cs typeface="Tahoma"/>
            </a:endParaRPr>
          </a:p>
          <a:p>
            <a:pPr marL="377825" marR="467995" indent="-365760">
              <a:lnSpc>
                <a:spcPct val="100499"/>
              </a:lnSpc>
              <a:spcBef>
                <a:spcPts val="865"/>
              </a:spcBef>
            </a:pPr>
            <a:r>
              <a:rPr sz="2150" spc="5" dirty="0">
                <a:latin typeface="Tahoma"/>
                <a:cs typeface="Tahoma"/>
              </a:rPr>
              <a:t>Le</a:t>
            </a:r>
            <a:r>
              <a:rPr sz="2150" dirty="0">
                <a:latin typeface="Tahoma"/>
                <a:cs typeface="Tahoma"/>
              </a:rPr>
              <a:t> competenze</a:t>
            </a:r>
            <a:r>
              <a:rPr sz="2150" spc="-5" dirty="0">
                <a:latin typeface="Tahoma"/>
                <a:cs typeface="Tahoma"/>
              </a:rPr>
              <a:t> temporali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devono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essere</a:t>
            </a:r>
            <a:r>
              <a:rPr sz="2150" spc="-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state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poste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nei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2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anni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precedenti </a:t>
            </a:r>
            <a:r>
              <a:rPr sz="2150" spc="-65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prima del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reclamo.</a:t>
            </a:r>
            <a:endParaRPr sz="2150">
              <a:latin typeface="Tahoma"/>
              <a:cs typeface="Tahoma"/>
            </a:endParaRPr>
          </a:p>
          <a:p>
            <a:pPr marL="377825" marR="760095" indent="-365760">
              <a:lnSpc>
                <a:spcPct val="100499"/>
              </a:lnSpc>
              <a:spcBef>
                <a:spcPts val="860"/>
              </a:spcBef>
            </a:pPr>
            <a:r>
              <a:rPr sz="2150" spc="5" dirty="0">
                <a:latin typeface="Tahoma"/>
                <a:cs typeface="Tahoma"/>
              </a:rPr>
              <a:t>La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decisione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viene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presa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dal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Collegio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entro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90 </a:t>
            </a:r>
            <a:r>
              <a:rPr sz="2150" spc="-5" dirty="0">
                <a:latin typeface="Tahoma"/>
                <a:cs typeface="Tahoma"/>
              </a:rPr>
              <a:t>gg.</a:t>
            </a:r>
            <a:r>
              <a:rPr sz="2150" spc="-2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Dal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ricevimento</a:t>
            </a:r>
            <a:r>
              <a:rPr sz="2150" spc="3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della </a:t>
            </a:r>
            <a:r>
              <a:rPr sz="2150" spc="-66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richiesta.</a:t>
            </a:r>
            <a:endParaRPr sz="2150">
              <a:latin typeface="Tahoma"/>
              <a:cs typeface="Tahoma"/>
            </a:endParaRPr>
          </a:p>
          <a:p>
            <a:pPr marL="12700" marR="5080">
              <a:lnSpc>
                <a:spcPts val="3460"/>
              </a:lnSpc>
              <a:spcBef>
                <a:spcPts val="95"/>
              </a:spcBef>
            </a:pPr>
            <a:r>
              <a:rPr sz="2150" spc="5" dirty="0">
                <a:latin typeface="Tahoma"/>
                <a:cs typeface="Tahoma"/>
              </a:rPr>
              <a:t>La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procedura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mediazione può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essere</a:t>
            </a:r>
            <a:r>
              <a:rPr sz="2150" spc="-2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attivita</a:t>
            </a:r>
            <a:r>
              <a:rPr sz="2150" spc="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dal</a:t>
            </a:r>
            <a:r>
              <a:rPr sz="2150" dirty="0">
                <a:latin typeface="Tahoma"/>
                <a:cs typeface="Tahoma"/>
              </a:rPr>
              <a:t> Cliente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o</a:t>
            </a:r>
            <a:r>
              <a:rPr sz="2150" spc="-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dall'intermediario </a:t>
            </a:r>
            <a:r>
              <a:rPr sz="2150" spc="-655" dirty="0">
                <a:latin typeface="Tahoma"/>
                <a:cs typeface="Tahoma"/>
              </a:rPr>
              <a:t> </a:t>
            </a:r>
            <a:r>
              <a:rPr sz="2150" spc="-10" dirty="0">
                <a:latin typeface="Tahoma"/>
                <a:cs typeface="Tahoma"/>
              </a:rPr>
              <a:t>tramite</a:t>
            </a:r>
            <a:r>
              <a:rPr sz="2150" spc="3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istanza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all'Organismo</a:t>
            </a:r>
            <a:r>
              <a:rPr sz="2150" spc="3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conciliazione.</a:t>
            </a:r>
            <a:endParaRPr sz="21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4212" y="1840483"/>
            <a:ext cx="8930640" cy="3208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9730" marR="688975" indent="-367665">
              <a:lnSpc>
                <a:spcPct val="100499"/>
              </a:lnSpc>
              <a:spcBef>
                <a:spcPts val="95"/>
              </a:spcBef>
              <a:tabLst>
                <a:tab pos="1788160" algn="l"/>
              </a:tabLst>
            </a:pPr>
            <a:r>
              <a:rPr sz="2150" dirty="0">
                <a:latin typeface="Tahoma"/>
                <a:cs typeface="Tahoma"/>
              </a:rPr>
              <a:t>Con</a:t>
            </a:r>
            <a:r>
              <a:rPr sz="2150" spc="-5" dirty="0">
                <a:latin typeface="Tahoma"/>
                <a:cs typeface="Tahoma"/>
              </a:rPr>
              <a:t> il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c.d. </a:t>
            </a:r>
            <a:r>
              <a:rPr sz="2150" dirty="0">
                <a:latin typeface="Tahoma"/>
                <a:cs typeface="Tahoma"/>
              </a:rPr>
              <a:t>Decreto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del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10" dirty="0">
                <a:latin typeface="Tahoma"/>
                <a:cs typeface="Tahoma"/>
              </a:rPr>
              <a:t>fare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(n. 69 21/06/2013)</a:t>
            </a:r>
            <a:r>
              <a:rPr sz="2150" spc="-25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è </a:t>
            </a:r>
            <a:r>
              <a:rPr sz="2150" spc="-5" dirty="0">
                <a:latin typeface="Tahoma"/>
                <a:cs typeface="Tahoma"/>
              </a:rPr>
              <a:t>stato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riprestinato</a:t>
            </a:r>
            <a:r>
              <a:rPr sz="2150" spc="3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il </a:t>
            </a:r>
            <a:r>
              <a:rPr sz="2150" spc="-65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meccanismo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della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mediazione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obbligatoria</a:t>
            </a:r>
            <a:r>
              <a:rPr sz="2150" spc="5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in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materia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bancaria</a:t>
            </a:r>
            <a:r>
              <a:rPr sz="2150" spc="4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e 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finanziaria</a:t>
            </a:r>
            <a:r>
              <a:rPr sz="2150" spc="-5" dirty="0">
                <a:latin typeface="Times New Roman"/>
                <a:cs typeface="Times New Roman"/>
              </a:rPr>
              <a:t>	</a:t>
            </a:r>
            <a:r>
              <a:rPr sz="2150" dirty="0">
                <a:latin typeface="Tahoma"/>
                <a:cs typeface="Tahoma"/>
              </a:rPr>
              <a:t>sino</a:t>
            </a:r>
            <a:r>
              <a:rPr sz="2150" spc="-5" dirty="0">
                <a:latin typeface="Tahoma"/>
                <a:cs typeface="Tahoma"/>
              </a:rPr>
              <a:t> al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-15" dirty="0">
                <a:latin typeface="Tahoma"/>
                <a:cs typeface="Tahoma"/>
              </a:rPr>
              <a:t>20/09/2017.</a:t>
            </a:r>
            <a:endParaRPr sz="2150">
              <a:latin typeface="Tahoma"/>
              <a:cs typeface="Tahoma"/>
            </a:endParaRPr>
          </a:p>
          <a:p>
            <a:pPr marL="379730" marR="5080" indent="-367665">
              <a:lnSpc>
                <a:spcPct val="100499"/>
              </a:lnSpc>
              <a:spcBef>
                <a:spcPts val="865"/>
              </a:spcBef>
            </a:pPr>
            <a:r>
              <a:rPr sz="2150" spc="-5" dirty="0">
                <a:latin typeface="Tahoma"/>
                <a:cs typeface="Tahoma"/>
              </a:rPr>
              <a:t>In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caso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di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esito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positivo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la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procedura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si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conclude con un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accordo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i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cui 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contenuti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vengono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riportati</a:t>
            </a:r>
            <a:r>
              <a:rPr sz="2150" spc="4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in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un</a:t>
            </a:r>
            <a:r>
              <a:rPr sz="2150" spc="-5" dirty="0">
                <a:latin typeface="Tahoma"/>
                <a:cs typeface="Tahoma"/>
              </a:rPr>
              <a:t> verbale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sottoscritto</a:t>
            </a:r>
            <a:r>
              <a:rPr sz="2150" spc="5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dalla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parti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e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dal </a:t>
            </a:r>
            <a:r>
              <a:rPr sz="21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Conciliatore.</a:t>
            </a:r>
            <a:r>
              <a:rPr sz="2150" spc="5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(Se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le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parti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non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danno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spontanea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esecuzione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dell'accordo </a:t>
            </a:r>
            <a:r>
              <a:rPr sz="2150" spc="-65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conciliativo,</a:t>
            </a:r>
            <a:r>
              <a:rPr sz="2150" spc="5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il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verbale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è</a:t>
            </a:r>
            <a:r>
              <a:rPr sz="2150" spc="-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omolagato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e</a:t>
            </a:r>
            <a:r>
              <a:rPr sz="2150" dirty="0">
                <a:latin typeface="Tahoma"/>
                <a:cs typeface="Tahoma"/>
              </a:rPr>
              <a:t> costituisce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titolo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esecutivo)</a:t>
            </a:r>
            <a:endParaRPr sz="2150">
              <a:latin typeface="Tahoma"/>
              <a:cs typeface="Tahoma"/>
            </a:endParaRPr>
          </a:p>
          <a:p>
            <a:pPr marL="379730" marR="323850" indent="-367665">
              <a:lnSpc>
                <a:spcPct val="100499"/>
              </a:lnSpc>
              <a:spcBef>
                <a:spcPts val="860"/>
              </a:spcBef>
            </a:pPr>
            <a:r>
              <a:rPr sz="2150" spc="5" dirty="0">
                <a:latin typeface="Tahoma"/>
                <a:cs typeface="Tahoma"/>
              </a:rPr>
              <a:t>La </a:t>
            </a:r>
            <a:r>
              <a:rPr sz="2150" dirty="0">
                <a:latin typeface="Tahoma"/>
                <a:cs typeface="Tahoma"/>
              </a:rPr>
              <a:t>tempistica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è</a:t>
            </a:r>
            <a:r>
              <a:rPr sz="2150" spc="-5" dirty="0">
                <a:latin typeface="Tahoma"/>
                <a:cs typeface="Tahoma"/>
              </a:rPr>
              <a:t> di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3</a:t>
            </a:r>
            <a:r>
              <a:rPr sz="2150" dirty="0">
                <a:latin typeface="Tahoma"/>
                <a:cs typeface="Tahoma"/>
              </a:rPr>
              <a:t> mesi </a:t>
            </a:r>
            <a:r>
              <a:rPr sz="2150" spc="5" dirty="0">
                <a:latin typeface="Tahoma"/>
                <a:cs typeface="Tahoma"/>
              </a:rPr>
              <a:t>e </a:t>
            </a:r>
            <a:r>
              <a:rPr sz="2150" dirty="0">
                <a:latin typeface="Tahoma"/>
                <a:cs typeface="Tahoma"/>
              </a:rPr>
              <a:t>le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spese</a:t>
            </a:r>
            <a:r>
              <a:rPr sz="2150" spc="-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sono </a:t>
            </a:r>
            <a:r>
              <a:rPr sz="2150" spc="-10" dirty="0">
                <a:latin typeface="Tahoma"/>
                <a:cs typeface="Tahoma"/>
              </a:rPr>
              <a:t>rapportate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al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spc="-10" dirty="0">
                <a:latin typeface="Tahoma"/>
                <a:cs typeface="Tahoma"/>
              </a:rPr>
              <a:t>valore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della 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controversia</a:t>
            </a:r>
            <a:r>
              <a:rPr sz="2150" spc="20" dirty="0">
                <a:latin typeface="Tahoma"/>
                <a:cs typeface="Tahoma"/>
              </a:rPr>
              <a:t> </a:t>
            </a:r>
            <a:r>
              <a:rPr sz="2150" spc="5" dirty="0">
                <a:latin typeface="Tahoma"/>
                <a:cs typeface="Tahoma"/>
              </a:rPr>
              <a:t>e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sono</a:t>
            </a:r>
            <a:r>
              <a:rPr sz="2150" spc="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riportate</a:t>
            </a:r>
            <a:r>
              <a:rPr sz="2150" spc="3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in</a:t>
            </a:r>
            <a:r>
              <a:rPr sz="2150" spc="15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una</a:t>
            </a:r>
            <a:r>
              <a:rPr sz="2150" spc="10" dirty="0">
                <a:latin typeface="Tahoma"/>
                <a:cs typeface="Tahoma"/>
              </a:rPr>
              <a:t> </a:t>
            </a:r>
            <a:r>
              <a:rPr sz="2150" dirty="0">
                <a:latin typeface="Tahoma"/>
                <a:cs typeface="Tahoma"/>
              </a:rPr>
              <a:t>tabella</a:t>
            </a:r>
            <a:r>
              <a:rPr sz="2150" spc="4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allegata</a:t>
            </a:r>
            <a:r>
              <a:rPr sz="2150" spc="25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al</a:t>
            </a:r>
            <a:r>
              <a:rPr sz="2150" spc="30" dirty="0">
                <a:latin typeface="Tahoma"/>
                <a:cs typeface="Tahoma"/>
              </a:rPr>
              <a:t> </a:t>
            </a:r>
            <a:r>
              <a:rPr sz="2150" spc="-5" dirty="0">
                <a:latin typeface="Tahoma"/>
                <a:cs typeface="Tahoma"/>
              </a:rPr>
              <a:t>regolamento.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52</a:t>
            </a:fld>
            <a:endParaRPr spc="15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4212" y="1840483"/>
            <a:ext cx="9426575" cy="42621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79730" marR="97790" indent="-367665">
              <a:lnSpc>
                <a:spcPct val="101800"/>
              </a:lnSpc>
              <a:spcBef>
                <a:spcPts val="90"/>
              </a:spcBef>
            </a:pPr>
            <a:r>
              <a:rPr sz="1700" spc="5" dirty="0">
                <a:latin typeface="Tahoma"/>
                <a:cs typeface="Tahoma"/>
              </a:rPr>
              <a:t>Si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15" dirty="0">
                <a:latin typeface="Tahoma"/>
                <a:cs typeface="Tahoma"/>
              </a:rPr>
              <a:t>può</a:t>
            </a:r>
            <a:r>
              <a:rPr sz="1700" spc="10" dirty="0">
                <a:latin typeface="Tahoma"/>
                <a:cs typeface="Tahoma"/>
              </a:rPr>
              <a:t> accedere</a:t>
            </a:r>
            <a:r>
              <a:rPr sz="1700" spc="-1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all’Arbitrato</a:t>
            </a:r>
            <a:r>
              <a:rPr sz="1700" spc="10" dirty="0">
                <a:latin typeface="Tahoma"/>
                <a:cs typeface="Tahoma"/>
              </a:rPr>
              <a:t> se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nel</a:t>
            </a:r>
            <a:r>
              <a:rPr sz="1700" spc="5" dirty="0">
                <a:latin typeface="Tahoma"/>
                <a:cs typeface="Tahoma"/>
              </a:rPr>
              <a:t> contratto</a:t>
            </a:r>
            <a:r>
              <a:rPr sz="1700" spc="3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è</a:t>
            </a:r>
            <a:r>
              <a:rPr sz="1700" spc="5" dirty="0">
                <a:latin typeface="Tahoma"/>
                <a:cs typeface="Tahoma"/>
              </a:rPr>
              <a:t> prevista </a:t>
            </a:r>
            <a:r>
              <a:rPr sz="1700" spc="10" dirty="0">
                <a:latin typeface="Tahoma"/>
                <a:cs typeface="Tahoma"/>
              </a:rPr>
              <a:t>la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clausola </a:t>
            </a:r>
            <a:r>
              <a:rPr sz="1700" spc="10" dirty="0">
                <a:latin typeface="Tahoma"/>
                <a:cs typeface="Tahoma"/>
              </a:rPr>
              <a:t>compromissoria.</a:t>
            </a:r>
            <a:r>
              <a:rPr sz="1700" spc="4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Oppure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se le </a:t>
            </a:r>
            <a:r>
              <a:rPr sz="1700" spc="-51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parti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lo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decidono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di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comune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accordo.</a:t>
            </a:r>
            <a:endParaRPr sz="1700">
              <a:latin typeface="Tahoma"/>
              <a:cs typeface="Tahoma"/>
            </a:endParaRPr>
          </a:p>
          <a:p>
            <a:pPr marL="379730" marR="10160" indent="-367665">
              <a:lnSpc>
                <a:spcPct val="101600"/>
              </a:lnSpc>
              <a:spcBef>
                <a:spcPts val="865"/>
              </a:spcBef>
            </a:pPr>
            <a:r>
              <a:rPr sz="1700" spc="5" dirty="0">
                <a:latin typeface="Tahoma"/>
                <a:cs typeface="Tahoma"/>
              </a:rPr>
              <a:t>Chi </a:t>
            </a:r>
            <a:r>
              <a:rPr sz="1700" spc="10" dirty="0">
                <a:latin typeface="Tahoma"/>
                <a:cs typeface="Tahoma"/>
              </a:rPr>
              <a:t>intende </a:t>
            </a:r>
            <a:r>
              <a:rPr sz="1700" spc="5" dirty="0">
                <a:latin typeface="Tahoma"/>
                <a:cs typeface="Tahoma"/>
              </a:rPr>
              <a:t>ricorrere </a:t>
            </a:r>
            <a:r>
              <a:rPr sz="1700" dirty="0">
                <a:latin typeface="Tahoma"/>
                <a:cs typeface="Tahoma"/>
              </a:rPr>
              <a:t>all’Arbitrato </a:t>
            </a:r>
            <a:r>
              <a:rPr sz="1700" spc="10" dirty="0">
                <a:latin typeface="Tahoma"/>
                <a:cs typeface="Tahoma"/>
              </a:rPr>
              <a:t>deve </a:t>
            </a:r>
            <a:r>
              <a:rPr sz="1700" spc="5" dirty="0">
                <a:latin typeface="Tahoma"/>
                <a:cs typeface="Tahoma"/>
              </a:rPr>
              <a:t>inoltrare presso </a:t>
            </a:r>
            <a:r>
              <a:rPr sz="1700" spc="10" dirty="0">
                <a:latin typeface="Tahoma"/>
                <a:cs typeface="Tahoma"/>
              </a:rPr>
              <a:t>la Camera </a:t>
            </a:r>
            <a:r>
              <a:rPr sz="1700" spc="5" dirty="0">
                <a:latin typeface="Tahoma"/>
                <a:cs typeface="Tahoma"/>
              </a:rPr>
              <a:t>Arbitrale </a:t>
            </a:r>
            <a:r>
              <a:rPr sz="1700" spc="10" dirty="0">
                <a:latin typeface="Tahoma"/>
                <a:cs typeface="Tahoma"/>
              </a:rPr>
              <a:t>del </a:t>
            </a:r>
            <a:r>
              <a:rPr sz="1700" spc="5" dirty="0">
                <a:latin typeface="Tahoma"/>
                <a:cs typeface="Tahoma"/>
              </a:rPr>
              <a:t>Conciliatore </a:t>
            </a:r>
            <a:r>
              <a:rPr sz="1700" spc="10" dirty="0">
                <a:latin typeface="Tahoma"/>
                <a:cs typeface="Tahoma"/>
              </a:rPr>
              <a:t> BancarioFinanziario una istanza, in </a:t>
            </a:r>
            <a:r>
              <a:rPr sz="1700" spc="15" dirty="0">
                <a:latin typeface="Tahoma"/>
                <a:cs typeface="Tahoma"/>
              </a:rPr>
              <a:t>doppia </a:t>
            </a:r>
            <a:r>
              <a:rPr sz="1700" spc="10" dirty="0">
                <a:latin typeface="Tahoma"/>
                <a:cs typeface="Tahoma"/>
              </a:rPr>
              <a:t>copia, </a:t>
            </a:r>
            <a:r>
              <a:rPr sz="1700" dirty="0">
                <a:latin typeface="Tahoma"/>
                <a:cs typeface="Tahoma"/>
              </a:rPr>
              <a:t>sottoscritta </a:t>
            </a:r>
            <a:r>
              <a:rPr sz="1700" spc="10" dirty="0">
                <a:latin typeface="Tahoma"/>
                <a:cs typeface="Tahoma"/>
              </a:rPr>
              <a:t>dalla parte e dall'eventuale 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difensore,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che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deve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contenere,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tutti</a:t>
            </a:r>
            <a:r>
              <a:rPr sz="1700" spc="3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i</a:t>
            </a:r>
            <a:r>
              <a:rPr sz="1700" spc="10" dirty="0">
                <a:latin typeface="Tahoma"/>
                <a:cs typeface="Tahoma"/>
              </a:rPr>
              <a:t> dati</a:t>
            </a:r>
            <a:r>
              <a:rPr sz="1700" spc="2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indicati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nel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regolamento,</a:t>
            </a:r>
            <a:r>
              <a:rPr sz="1700" spc="2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in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particolare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le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generalità </a:t>
            </a:r>
            <a:r>
              <a:rPr sz="1700" spc="-52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dell’attore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e se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nominato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del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difensore.</a:t>
            </a:r>
            <a:endParaRPr sz="1700">
              <a:latin typeface="Tahoma"/>
              <a:cs typeface="Tahoma"/>
            </a:endParaRPr>
          </a:p>
          <a:p>
            <a:pPr marL="379730" marR="247650" indent="-367665">
              <a:lnSpc>
                <a:spcPct val="101800"/>
              </a:lnSpc>
              <a:spcBef>
                <a:spcPts val="865"/>
              </a:spcBef>
            </a:pPr>
            <a:r>
              <a:rPr sz="1700" spc="-5" dirty="0">
                <a:latin typeface="Tahoma"/>
                <a:cs typeface="Tahoma"/>
              </a:rPr>
              <a:t>Per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la</a:t>
            </a:r>
            <a:r>
              <a:rPr sz="1700" spc="5" dirty="0">
                <a:latin typeface="Tahoma"/>
                <a:cs typeface="Tahoma"/>
              </a:rPr>
              <a:t> controversia: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l’oggetto,</a:t>
            </a:r>
            <a:r>
              <a:rPr sz="1700" spc="3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il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valore,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l’esposizione</a:t>
            </a:r>
            <a:r>
              <a:rPr sz="1700" spc="10" dirty="0">
                <a:latin typeface="Tahoma"/>
                <a:cs typeface="Tahoma"/>
              </a:rPr>
              <a:t> dei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fatti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e</a:t>
            </a:r>
            <a:r>
              <a:rPr sz="1700" spc="5" dirty="0">
                <a:latin typeface="Tahoma"/>
                <a:cs typeface="Tahoma"/>
              </a:rPr>
              <a:t> i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mezzi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di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prova</a:t>
            </a:r>
            <a:r>
              <a:rPr sz="1700" spc="3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documentale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su </a:t>
            </a:r>
            <a:r>
              <a:rPr sz="1700" spc="-51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cui si</a:t>
            </a:r>
            <a:r>
              <a:rPr sz="1700" spc="10" dirty="0">
                <a:latin typeface="Tahoma"/>
                <a:cs typeface="Tahoma"/>
              </a:rPr>
              <a:t> fonda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la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pretesa.</a:t>
            </a:r>
            <a:endParaRPr sz="1700">
              <a:latin typeface="Tahoma"/>
              <a:cs typeface="Tahoma"/>
            </a:endParaRPr>
          </a:p>
          <a:p>
            <a:pPr marL="379730" marR="5080" indent="-367665">
              <a:lnSpc>
                <a:spcPct val="101200"/>
              </a:lnSpc>
              <a:spcBef>
                <a:spcPts val="875"/>
              </a:spcBef>
            </a:pPr>
            <a:r>
              <a:rPr sz="1700" spc="15" dirty="0">
                <a:latin typeface="Tahoma"/>
                <a:cs typeface="Tahoma"/>
              </a:rPr>
              <a:t>La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durata</a:t>
            </a:r>
            <a:r>
              <a:rPr sz="1700" spc="10" dirty="0">
                <a:latin typeface="Tahoma"/>
                <a:cs typeface="Tahoma"/>
              </a:rPr>
              <a:t> della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procedura,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se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non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prevista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15" dirty="0">
                <a:latin typeface="Tahoma"/>
                <a:cs typeface="Tahoma"/>
              </a:rPr>
              <a:t>dal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regolamento,</a:t>
            </a:r>
            <a:r>
              <a:rPr sz="1700" spc="2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si</a:t>
            </a:r>
            <a:r>
              <a:rPr sz="1700" spc="2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conclude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con</a:t>
            </a:r>
            <a:r>
              <a:rPr sz="1700" spc="3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un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lodo</a:t>
            </a:r>
            <a:r>
              <a:rPr sz="1700" spc="3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pronunciato, </a:t>
            </a:r>
            <a:r>
              <a:rPr sz="1700" spc="-51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in</a:t>
            </a:r>
            <a:r>
              <a:rPr sz="1700" spc="5" dirty="0">
                <a:latin typeface="Tahoma"/>
                <a:cs typeface="Tahoma"/>
              </a:rPr>
              <a:t> forza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dell’art.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15" dirty="0">
                <a:latin typeface="Tahoma"/>
                <a:cs typeface="Tahoma"/>
              </a:rPr>
              <a:t>820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c.p.c.,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nei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termini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di</a:t>
            </a:r>
            <a:r>
              <a:rPr sz="1700" spc="-15" dirty="0">
                <a:latin typeface="Tahoma"/>
                <a:cs typeface="Tahoma"/>
              </a:rPr>
              <a:t> </a:t>
            </a:r>
            <a:r>
              <a:rPr sz="1700" b="1" spc="15" dirty="0">
                <a:latin typeface="Tahoma"/>
                <a:cs typeface="Tahoma"/>
              </a:rPr>
              <a:t>240</a:t>
            </a:r>
            <a:r>
              <a:rPr sz="1700" b="1" spc="5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giorni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dall’accettazione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delle</a:t>
            </a:r>
            <a:r>
              <a:rPr sz="1700" spc="-1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parti.</a:t>
            </a:r>
            <a:endParaRPr sz="1700">
              <a:latin typeface="Tahoma"/>
              <a:cs typeface="Tahoma"/>
            </a:endParaRPr>
          </a:p>
          <a:p>
            <a:pPr marL="379730" marR="36195" indent="-367665">
              <a:lnSpc>
                <a:spcPct val="101800"/>
              </a:lnSpc>
              <a:spcBef>
                <a:spcPts val="865"/>
              </a:spcBef>
            </a:pPr>
            <a:r>
              <a:rPr sz="1700" spc="15" dirty="0">
                <a:latin typeface="Tahoma"/>
                <a:cs typeface="Tahoma"/>
              </a:rPr>
              <a:t>Le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parti devono</a:t>
            </a:r>
            <a:r>
              <a:rPr sz="1700" spc="3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versare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una </a:t>
            </a:r>
            <a:r>
              <a:rPr sz="1700" spc="15" dirty="0">
                <a:latin typeface="Tahoma"/>
                <a:cs typeface="Tahoma"/>
              </a:rPr>
              <a:t>somma</a:t>
            </a:r>
            <a:r>
              <a:rPr sz="1700" spc="3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di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pari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importo</a:t>
            </a:r>
            <a:r>
              <a:rPr sz="1700" spc="4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per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la </a:t>
            </a:r>
            <a:r>
              <a:rPr sz="1700" spc="5" dirty="0">
                <a:latin typeface="Tahoma"/>
                <a:cs typeface="Tahoma"/>
              </a:rPr>
              <a:t>costituzione</a:t>
            </a:r>
            <a:r>
              <a:rPr sz="1700" spc="3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di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un deposito</a:t>
            </a:r>
            <a:r>
              <a:rPr sz="1700" spc="30" dirty="0">
                <a:latin typeface="Tahoma"/>
                <a:cs typeface="Tahoma"/>
              </a:rPr>
              <a:t> </a:t>
            </a:r>
            <a:r>
              <a:rPr sz="1700" spc="15" dirty="0">
                <a:latin typeface="Tahoma"/>
                <a:cs typeface="Tahoma"/>
              </a:rPr>
              <a:t>da 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utilizzare </a:t>
            </a:r>
            <a:r>
              <a:rPr sz="1700" spc="15" dirty="0">
                <a:latin typeface="Tahoma"/>
                <a:cs typeface="Tahoma"/>
              </a:rPr>
              <a:t>per </a:t>
            </a:r>
            <a:r>
              <a:rPr sz="1700" spc="10" dirty="0">
                <a:latin typeface="Tahoma"/>
                <a:cs typeface="Tahoma"/>
              </a:rPr>
              <a:t>le spese </a:t>
            </a:r>
            <a:r>
              <a:rPr sz="1700" spc="5" dirty="0">
                <a:latin typeface="Tahoma"/>
                <a:cs typeface="Tahoma"/>
              </a:rPr>
              <a:t>amministrative, </a:t>
            </a:r>
            <a:r>
              <a:rPr sz="1700" spc="15" dirty="0">
                <a:latin typeface="Tahoma"/>
                <a:cs typeface="Tahoma"/>
              </a:rPr>
              <a:t>per </a:t>
            </a:r>
            <a:r>
              <a:rPr sz="1700" spc="5" dirty="0">
                <a:latin typeface="Tahoma"/>
                <a:cs typeface="Tahoma"/>
              </a:rPr>
              <a:t>l’onorario </a:t>
            </a:r>
            <a:r>
              <a:rPr sz="1700" spc="10" dirty="0">
                <a:latin typeface="Tahoma"/>
                <a:cs typeface="Tahoma"/>
              </a:rPr>
              <a:t>e le spese </a:t>
            </a:r>
            <a:r>
              <a:rPr sz="1700" spc="15" dirty="0">
                <a:latin typeface="Tahoma"/>
                <a:cs typeface="Tahoma"/>
              </a:rPr>
              <a:t>per </a:t>
            </a:r>
            <a:r>
              <a:rPr sz="1700" spc="-5" dirty="0">
                <a:latin typeface="Tahoma"/>
                <a:cs typeface="Tahoma"/>
              </a:rPr>
              <a:t>l’Arbitro. </a:t>
            </a:r>
            <a:r>
              <a:rPr sz="1700" spc="10" dirty="0">
                <a:latin typeface="Tahoma"/>
                <a:cs typeface="Tahoma"/>
              </a:rPr>
              <a:t>Che sarà stabilito </a:t>
            </a:r>
            <a:r>
              <a:rPr sz="1700" spc="-52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dalla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segreteria.</a:t>
            </a:r>
            <a:r>
              <a:rPr sz="1700" spc="-20" dirty="0">
                <a:latin typeface="Tahoma"/>
                <a:cs typeface="Tahoma"/>
              </a:rPr>
              <a:t> </a:t>
            </a:r>
            <a:r>
              <a:rPr sz="1700" spc="15" dirty="0">
                <a:latin typeface="Tahoma"/>
                <a:cs typeface="Tahoma"/>
              </a:rPr>
              <a:t>La </a:t>
            </a:r>
            <a:r>
              <a:rPr sz="1700" dirty="0">
                <a:latin typeface="Tahoma"/>
                <a:cs typeface="Tahoma"/>
              </a:rPr>
              <a:t>tariffa </a:t>
            </a:r>
            <a:r>
              <a:rPr sz="1700" spc="10" dirty="0">
                <a:latin typeface="Tahoma"/>
                <a:cs typeface="Tahoma"/>
              </a:rPr>
              <a:t>è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indicata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sul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sito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del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Conciliatore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BancarioFinanziario.</a:t>
            </a:r>
            <a:endParaRPr sz="17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700" b="1" spc="10" dirty="0">
                <a:latin typeface="Tahoma"/>
                <a:cs typeface="Tahoma"/>
              </a:rPr>
              <a:t>Dato</a:t>
            </a:r>
            <a:r>
              <a:rPr sz="1700" b="1" spc="15" dirty="0">
                <a:latin typeface="Tahoma"/>
                <a:cs typeface="Tahoma"/>
              </a:rPr>
              <a:t> </a:t>
            </a:r>
            <a:r>
              <a:rPr sz="1700" b="1" spc="5" dirty="0">
                <a:latin typeface="Tahoma"/>
                <a:cs typeface="Tahoma"/>
              </a:rPr>
              <a:t>il</a:t>
            </a:r>
            <a:r>
              <a:rPr sz="1700" b="1" spc="40" dirty="0">
                <a:latin typeface="Tahoma"/>
                <a:cs typeface="Tahoma"/>
              </a:rPr>
              <a:t> </a:t>
            </a:r>
            <a:r>
              <a:rPr sz="1700" b="1" spc="10" dirty="0">
                <a:latin typeface="Tahoma"/>
                <a:cs typeface="Tahoma"/>
              </a:rPr>
              <a:t>costo, di</a:t>
            </a:r>
            <a:r>
              <a:rPr sz="1700" b="1" spc="25" dirty="0">
                <a:latin typeface="Tahoma"/>
                <a:cs typeface="Tahoma"/>
              </a:rPr>
              <a:t> </a:t>
            </a:r>
            <a:r>
              <a:rPr sz="1700" b="1" spc="10" dirty="0">
                <a:latin typeface="Tahoma"/>
                <a:cs typeface="Tahoma"/>
              </a:rPr>
              <a:t>regola</a:t>
            </a:r>
            <a:r>
              <a:rPr sz="1700" b="1" spc="40" dirty="0">
                <a:latin typeface="Tahoma"/>
                <a:cs typeface="Tahoma"/>
              </a:rPr>
              <a:t> </a:t>
            </a:r>
            <a:r>
              <a:rPr sz="1700" b="1" spc="5" dirty="0">
                <a:latin typeface="Tahoma"/>
                <a:cs typeface="Tahoma"/>
              </a:rPr>
              <a:t>si</a:t>
            </a:r>
            <a:r>
              <a:rPr sz="1700" b="1" spc="25" dirty="0">
                <a:latin typeface="Tahoma"/>
                <a:cs typeface="Tahoma"/>
              </a:rPr>
              <a:t> </a:t>
            </a:r>
            <a:r>
              <a:rPr sz="1700" b="1" spc="10" dirty="0">
                <a:latin typeface="Tahoma"/>
                <a:cs typeface="Tahoma"/>
              </a:rPr>
              <a:t>ricorre</a:t>
            </a:r>
            <a:r>
              <a:rPr sz="1700" b="1" spc="60" dirty="0">
                <a:latin typeface="Tahoma"/>
                <a:cs typeface="Tahoma"/>
              </a:rPr>
              <a:t> </a:t>
            </a:r>
            <a:r>
              <a:rPr sz="1700" b="1" spc="15" dirty="0">
                <a:latin typeface="Tahoma"/>
                <a:cs typeface="Tahoma"/>
              </a:rPr>
              <a:t>a</a:t>
            </a:r>
            <a:r>
              <a:rPr sz="1700" b="1" spc="30" dirty="0">
                <a:latin typeface="Tahoma"/>
                <a:cs typeface="Tahoma"/>
              </a:rPr>
              <a:t> </a:t>
            </a:r>
            <a:r>
              <a:rPr sz="1700" b="1" spc="15" dirty="0">
                <a:latin typeface="Tahoma"/>
                <a:cs typeface="Tahoma"/>
              </a:rPr>
              <a:t>questo</a:t>
            </a:r>
            <a:r>
              <a:rPr sz="1700" b="1" spc="10" dirty="0">
                <a:latin typeface="Tahoma"/>
                <a:cs typeface="Tahoma"/>
              </a:rPr>
              <a:t> strumento</a:t>
            </a:r>
            <a:r>
              <a:rPr sz="1700" b="1" spc="20" dirty="0">
                <a:latin typeface="Tahoma"/>
                <a:cs typeface="Tahoma"/>
              </a:rPr>
              <a:t> </a:t>
            </a:r>
            <a:r>
              <a:rPr sz="1700" b="1" spc="15" dirty="0">
                <a:latin typeface="Tahoma"/>
                <a:cs typeface="Tahoma"/>
              </a:rPr>
              <a:t>per</a:t>
            </a:r>
            <a:r>
              <a:rPr sz="1700" b="1" spc="25" dirty="0">
                <a:latin typeface="Tahoma"/>
                <a:cs typeface="Tahoma"/>
              </a:rPr>
              <a:t> </a:t>
            </a:r>
            <a:r>
              <a:rPr sz="1700" b="1" spc="10" dirty="0">
                <a:latin typeface="Tahoma"/>
                <a:cs typeface="Tahoma"/>
              </a:rPr>
              <a:t>importi</a:t>
            </a:r>
            <a:r>
              <a:rPr sz="1700" b="1" spc="40" dirty="0">
                <a:latin typeface="Tahoma"/>
                <a:cs typeface="Tahoma"/>
              </a:rPr>
              <a:t> </a:t>
            </a:r>
            <a:r>
              <a:rPr sz="1700" b="1" spc="10" dirty="0">
                <a:latin typeface="Tahoma"/>
                <a:cs typeface="Tahoma"/>
              </a:rPr>
              <a:t>elevati</a:t>
            </a:r>
            <a:r>
              <a:rPr sz="1700" spc="10" dirty="0">
                <a:latin typeface="Tahoma"/>
                <a:cs typeface="Tahoma"/>
              </a:rPr>
              <a:t>.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53</a:t>
            </a:fld>
            <a:endParaRPr spc="15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04" y="6803135"/>
            <a:ext cx="10692765" cy="10795"/>
          </a:xfrm>
          <a:custGeom>
            <a:avLst/>
            <a:gdLst/>
            <a:ahLst/>
            <a:cxnLst/>
            <a:rect l="l" t="t" r="r" b="b"/>
            <a:pathLst>
              <a:path w="10692765" h="10795">
                <a:moveTo>
                  <a:pt x="10692383" y="10667"/>
                </a:moveTo>
                <a:lnTo>
                  <a:pt x="10692383" y="0"/>
                </a:lnTo>
                <a:lnTo>
                  <a:pt x="0" y="0"/>
                </a:lnTo>
                <a:lnTo>
                  <a:pt x="0" y="10667"/>
                </a:lnTo>
                <a:lnTo>
                  <a:pt x="10692383" y="10667"/>
                </a:lnTo>
                <a:close/>
              </a:path>
            </a:pathLst>
          </a:custGeom>
          <a:solidFill>
            <a:srgbClr val="00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1612" y="3046475"/>
            <a:ext cx="10457815" cy="2799715"/>
          </a:xfrm>
          <a:custGeom>
            <a:avLst/>
            <a:gdLst/>
            <a:ahLst/>
            <a:cxnLst/>
            <a:rect l="l" t="t" r="r" b="b"/>
            <a:pathLst>
              <a:path w="10457815" h="2799715">
                <a:moveTo>
                  <a:pt x="10457687" y="2799587"/>
                </a:moveTo>
                <a:lnTo>
                  <a:pt x="10457687" y="0"/>
                </a:lnTo>
                <a:lnTo>
                  <a:pt x="0" y="0"/>
                </a:lnTo>
                <a:lnTo>
                  <a:pt x="0" y="2799587"/>
                </a:lnTo>
                <a:lnTo>
                  <a:pt x="10457687" y="2799587"/>
                </a:lnTo>
                <a:close/>
              </a:path>
            </a:pathLst>
          </a:custGeom>
          <a:solidFill>
            <a:srgbClr val="00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800744" y="4234686"/>
            <a:ext cx="7150734" cy="4210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600" b="1" spc="-5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sz="2600" b="1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Tahoma"/>
                <a:cs typeface="Tahoma"/>
              </a:rPr>
              <a:t>rappresentanza</a:t>
            </a:r>
            <a:r>
              <a:rPr sz="2600" b="1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Tahoma"/>
                <a:cs typeface="Tahoma"/>
              </a:rPr>
              <a:t>in sede</a:t>
            </a:r>
            <a:r>
              <a:rPr sz="2600" b="1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Tahoma"/>
                <a:cs typeface="Tahoma"/>
              </a:rPr>
              <a:t>di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Tahoma"/>
                <a:cs typeface="Tahoma"/>
              </a:rPr>
              <a:t>procedimento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04" y="6803135"/>
            <a:ext cx="10692765" cy="10795"/>
          </a:xfrm>
          <a:custGeom>
            <a:avLst/>
            <a:gdLst/>
            <a:ahLst/>
            <a:cxnLst/>
            <a:rect l="l" t="t" r="r" b="b"/>
            <a:pathLst>
              <a:path w="10692765" h="10795">
                <a:moveTo>
                  <a:pt x="10692383" y="10667"/>
                </a:moveTo>
                <a:lnTo>
                  <a:pt x="10692383" y="0"/>
                </a:lnTo>
                <a:lnTo>
                  <a:pt x="0" y="0"/>
                </a:lnTo>
                <a:lnTo>
                  <a:pt x="0" y="10667"/>
                </a:lnTo>
                <a:lnTo>
                  <a:pt x="10692383" y="10667"/>
                </a:lnTo>
                <a:close/>
              </a:path>
            </a:pathLst>
          </a:custGeom>
          <a:solidFill>
            <a:srgbClr val="00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3DD07636-C32B-49D1-AE12-ECDA29AE8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lang="it-IT" spc="15" smtClean="0"/>
              <a:t>54</a:t>
            </a:fld>
            <a:endParaRPr lang="it-IT" spc="15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8636" y="755395"/>
            <a:ext cx="8838565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spc="-10" dirty="0">
                <a:solidFill>
                  <a:srgbClr val="009999"/>
                </a:solidFill>
                <a:latin typeface="Tahoma"/>
                <a:cs typeface="Tahoma"/>
              </a:rPr>
              <a:t>L’effettiva</a:t>
            </a:r>
            <a:r>
              <a:rPr sz="170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10" dirty="0">
                <a:solidFill>
                  <a:srgbClr val="009999"/>
                </a:solidFill>
                <a:latin typeface="Tahoma"/>
                <a:cs typeface="Tahoma"/>
              </a:rPr>
              <a:t>partecipazione</a:t>
            </a:r>
            <a:r>
              <a:rPr sz="1700" spc="-1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10" dirty="0">
                <a:solidFill>
                  <a:srgbClr val="009999"/>
                </a:solidFill>
                <a:latin typeface="Tahoma"/>
                <a:cs typeface="Tahoma"/>
              </a:rPr>
              <a:t>al</a:t>
            </a:r>
            <a:r>
              <a:rPr sz="1700" spc="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10" dirty="0">
                <a:solidFill>
                  <a:srgbClr val="009999"/>
                </a:solidFill>
                <a:latin typeface="Tahoma"/>
                <a:cs typeface="Tahoma"/>
              </a:rPr>
              <a:t>procedimento</a:t>
            </a:r>
            <a:r>
              <a:rPr sz="1700" spc="2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10" dirty="0">
                <a:solidFill>
                  <a:srgbClr val="009999"/>
                </a:solidFill>
                <a:latin typeface="Tahoma"/>
                <a:cs typeface="Tahoma"/>
              </a:rPr>
              <a:t>di</a:t>
            </a:r>
            <a:r>
              <a:rPr sz="170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10" dirty="0">
                <a:solidFill>
                  <a:srgbClr val="009999"/>
                </a:solidFill>
                <a:latin typeface="Tahoma"/>
                <a:cs typeface="Tahoma"/>
              </a:rPr>
              <a:t>mediazione</a:t>
            </a:r>
            <a:r>
              <a:rPr sz="1700" spc="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15" dirty="0">
                <a:solidFill>
                  <a:srgbClr val="009999"/>
                </a:solidFill>
                <a:latin typeface="Tahoma"/>
                <a:cs typeface="Tahoma"/>
              </a:rPr>
              <a:t>–</a:t>
            </a:r>
            <a:r>
              <a:rPr sz="170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10" dirty="0">
                <a:solidFill>
                  <a:srgbClr val="009999"/>
                </a:solidFill>
                <a:latin typeface="Tahoma"/>
                <a:cs typeface="Tahoma"/>
              </a:rPr>
              <a:t>gli orientamenti</a:t>
            </a:r>
            <a:r>
              <a:rPr sz="1700" spc="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10" dirty="0">
                <a:solidFill>
                  <a:srgbClr val="009999"/>
                </a:solidFill>
                <a:latin typeface="Tahoma"/>
                <a:cs typeface="Tahoma"/>
              </a:rPr>
              <a:t>giurisprudenziali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55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22688" y="2009647"/>
            <a:ext cx="9457690" cy="387921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21945" marR="5080" indent="-309880" algn="just">
              <a:lnSpc>
                <a:spcPct val="96100"/>
              </a:lnSpc>
              <a:spcBef>
                <a:spcPts val="180"/>
              </a:spcBef>
              <a:buChar char="•"/>
              <a:tabLst>
                <a:tab pos="322580" algn="l"/>
              </a:tabLst>
            </a:pPr>
            <a:r>
              <a:rPr sz="1500" dirty="0">
                <a:latin typeface="Tahoma"/>
                <a:cs typeface="Tahoma"/>
              </a:rPr>
              <a:t>il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15" dirty="0">
                <a:latin typeface="Tahoma"/>
                <a:cs typeface="Tahoma"/>
              </a:rPr>
              <a:t>Tribunale</a:t>
            </a:r>
            <a:r>
              <a:rPr sz="1500" spc="-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Como,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con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ordinanza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</a:t>
            </a:r>
            <a:r>
              <a:rPr sz="1500" spc="5" dirty="0">
                <a:latin typeface="Tahoma"/>
                <a:cs typeface="Tahoma"/>
              </a:rPr>
              <a:t> 23.03.2016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ha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chiarito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che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b="1" spc="10" dirty="0">
                <a:latin typeface="Tahoma"/>
                <a:cs typeface="Tahoma"/>
              </a:rPr>
              <a:t>la</a:t>
            </a:r>
            <a:r>
              <a:rPr sz="1500" b="1" spc="15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ratio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dell’istituto  della 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mediazione mira alla </a:t>
            </a:r>
            <a:r>
              <a:rPr sz="1500" b="1" dirty="0">
                <a:latin typeface="Tahoma"/>
                <a:cs typeface="Tahoma"/>
              </a:rPr>
              <a:t>riappacificazione dei </a:t>
            </a:r>
            <a:r>
              <a:rPr sz="1500" b="1" spc="5" dirty="0">
                <a:latin typeface="Tahoma"/>
                <a:cs typeface="Tahoma"/>
              </a:rPr>
              <a:t>litiganti attraverso la riattivazione </a:t>
            </a:r>
            <a:r>
              <a:rPr sz="1500" b="1" dirty="0">
                <a:latin typeface="Tahoma"/>
                <a:cs typeface="Tahoma"/>
              </a:rPr>
              <a:t>di </a:t>
            </a:r>
            <a:r>
              <a:rPr sz="1500" b="1" spc="5" dirty="0">
                <a:latin typeface="Tahoma"/>
                <a:cs typeface="Tahoma"/>
              </a:rPr>
              <a:t>un canale 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comunicativo e </a:t>
            </a:r>
            <a:r>
              <a:rPr sz="1500" b="1" dirty="0">
                <a:latin typeface="Tahoma"/>
                <a:cs typeface="Tahoma"/>
              </a:rPr>
              <a:t>che </a:t>
            </a:r>
            <a:r>
              <a:rPr sz="1500" b="1" spc="5" dirty="0">
                <a:latin typeface="Tahoma"/>
                <a:cs typeface="Tahoma"/>
              </a:rPr>
              <a:t>pertanto </a:t>
            </a:r>
            <a:r>
              <a:rPr sz="1500" b="1" spc="10" dirty="0">
                <a:latin typeface="Tahoma"/>
                <a:cs typeface="Tahoma"/>
              </a:rPr>
              <a:t>la </a:t>
            </a:r>
            <a:r>
              <a:rPr sz="1500" b="1" spc="5" dirty="0">
                <a:latin typeface="Tahoma"/>
                <a:cs typeface="Tahoma"/>
              </a:rPr>
              <a:t>riattivazione </a:t>
            </a:r>
            <a:r>
              <a:rPr sz="1500" b="1" spc="10" dirty="0">
                <a:latin typeface="Tahoma"/>
                <a:cs typeface="Tahoma"/>
              </a:rPr>
              <a:t>del </a:t>
            </a:r>
            <a:r>
              <a:rPr sz="1500" b="1" dirty="0">
                <a:latin typeface="Tahoma"/>
                <a:cs typeface="Tahoma"/>
              </a:rPr>
              <a:t>dialogo </a:t>
            </a:r>
            <a:r>
              <a:rPr sz="1500" b="1" spc="5" dirty="0">
                <a:latin typeface="Tahoma"/>
                <a:cs typeface="Tahoma"/>
              </a:rPr>
              <a:t>richiede necessariamente </a:t>
            </a:r>
            <a:r>
              <a:rPr sz="1500" b="1" spc="10" dirty="0">
                <a:latin typeface="Tahoma"/>
                <a:cs typeface="Tahoma"/>
              </a:rPr>
              <a:t>la </a:t>
            </a:r>
            <a:r>
              <a:rPr sz="1500" b="1" spc="5" dirty="0">
                <a:latin typeface="Tahoma"/>
                <a:cs typeface="Tahoma"/>
              </a:rPr>
              <a:t>presenza 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personale ed effettiva delle parti, trattandosi diversamente </a:t>
            </a:r>
            <a:r>
              <a:rPr sz="1500" b="1" dirty="0">
                <a:latin typeface="Tahoma"/>
                <a:cs typeface="Tahoma"/>
              </a:rPr>
              <a:t>di </a:t>
            </a:r>
            <a:r>
              <a:rPr sz="1500" b="1" spc="5" dirty="0">
                <a:latin typeface="Tahoma"/>
                <a:cs typeface="Tahoma"/>
              </a:rPr>
              <a:t>un rito conciliatorio puramente 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formale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ed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inidoneo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a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rappresentare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la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funzione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voluta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dal</a:t>
            </a:r>
            <a:r>
              <a:rPr sz="1500" b="1" spc="5" dirty="0">
                <a:latin typeface="Tahoma"/>
                <a:cs typeface="Tahoma"/>
              </a:rPr>
              <a:t> legislatore</a:t>
            </a:r>
            <a:r>
              <a:rPr sz="1500" spc="5" dirty="0">
                <a:latin typeface="Tahoma"/>
                <a:cs typeface="Tahoma"/>
              </a:rPr>
              <a:t>. </a:t>
            </a:r>
            <a:r>
              <a:rPr sz="1500" dirty="0">
                <a:latin typeface="Tahoma"/>
                <a:cs typeface="Tahoma"/>
              </a:rPr>
              <a:t>Si legge </a:t>
            </a:r>
            <a:r>
              <a:rPr sz="1500" spc="-5" dirty="0">
                <a:latin typeface="Tahoma"/>
                <a:cs typeface="Tahoma"/>
              </a:rPr>
              <a:t>infatti </a:t>
            </a:r>
            <a:r>
              <a:rPr sz="1500" dirty="0">
                <a:latin typeface="Tahoma"/>
                <a:cs typeface="Tahoma"/>
              </a:rPr>
              <a:t>che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600" i="1" spc="-60" dirty="0">
                <a:latin typeface="Tahoma"/>
                <a:cs typeface="Tahoma"/>
              </a:rPr>
              <a:t>“Ammonisce </a:t>
            </a:r>
            <a:r>
              <a:rPr sz="1600" i="1" spc="-35" dirty="0">
                <a:latin typeface="Tahoma"/>
                <a:cs typeface="Tahoma"/>
              </a:rPr>
              <a:t>le </a:t>
            </a:r>
            <a:r>
              <a:rPr sz="1600" i="1" spc="-40" dirty="0">
                <a:latin typeface="Tahoma"/>
                <a:cs typeface="Tahoma"/>
              </a:rPr>
              <a:t>parti </a:t>
            </a:r>
            <a:r>
              <a:rPr sz="1600" i="1" spc="-35" dirty="0">
                <a:latin typeface="Tahoma"/>
                <a:cs typeface="Tahoma"/>
              </a:rPr>
              <a:t>della </a:t>
            </a:r>
            <a:r>
              <a:rPr sz="1600" i="1" spc="-45" dirty="0">
                <a:latin typeface="Tahoma"/>
                <a:cs typeface="Tahoma"/>
              </a:rPr>
              <a:t>necessità </a:t>
            </a:r>
            <a:r>
              <a:rPr sz="1600" i="1" spc="-40" dirty="0">
                <a:latin typeface="Tahoma"/>
                <a:cs typeface="Tahoma"/>
              </a:rPr>
              <a:t>della </a:t>
            </a:r>
            <a:r>
              <a:rPr sz="1600" i="1" spc="-45" dirty="0">
                <a:latin typeface="Tahoma"/>
                <a:cs typeface="Tahoma"/>
              </a:rPr>
              <a:t>loro comparizione personale </a:t>
            </a:r>
            <a:r>
              <a:rPr sz="1600" i="1" spc="-35" dirty="0">
                <a:latin typeface="Tahoma"/>
                <a:cs typeface="Tahoma"/>
              </a:rPr>
              <a:t>alla </a:t>
            </a:r>
            <a:r>
              <a:rPr sz="1600" i="1" spc="-45" dirty="0">
                <a:latin typeface="Tahoma"/>
                <a:cs typeface="Tahoma"/>
              </a:rPr>
              <a:t>mediazione, posto che, </a:t>
            </a:r>
            <a:r>
              <a:rPr sz="1600" i="1" spc="-55" dirty="0">
                <a:latin typeface="Tahoma"/>
                <a:cs typeface="Tahoma"/>
              </a:rPr>
              <a:t>come </a:t>
            </a:r>
            <a:r>
              <a:rPr sz="1600" i="1" spc="-50" dirty="0">
                <a:latin typeface="Tahoma"/>
                <a:cs typeface="Tahoma"/>
              </a:rPr>
              <a:t> recentemente e </a:t>
            </a:r>
            <a:r>
              <a:rPr sz="1600" i="1" spc="-40" dirty="0">
                <a:latin typeface="Tahoma"/>
                <a:cs typeface="Tahoma"/>
              </a:rPr>
              <a:t>condivisibilmente </a:t>
            </a:r>
            <a:r>
              <a:rPr sz="1600" i="1" spc="-50" dirty="0">
                <a:latin typeface="Tahoma"/>
                <a:cs typeface="Tahoma"/>
              </a:rPr>
              <a:t>affermato </a:t>
            </a:r>
            <a:r>
              <a:rPr sz="1600" i="1" spc="-35" dirty="0">
                <a:latin typeface="Tahoma"/>
                <a:cs typeface="Tahoma"/>
              </a:rPr>
              <a:t>dalla </a:t>
            </a:r>
            <a:r>
              <a:rPr sz="1600" i="1" spc="-45" dirty="0">
                <a:latin typeface="Tahoma"/>
                <a:cs typeface="Tahoma"/>
              </a:rPr>
              <a:t>giurisprudenza </a:t>
            </a:r>
            <a:r>
              <a:rPr sz="1600" i="1" spc="-35" dirty="0">
                <a:latin typeface="Tahoma"/>
                <a:cs typeface="Tahoma"/>
              </a:rPr>
              <a:t>di </a:t>
            </a:r>
            <a:r>
              <a:rPr sz="1600" i="1" spc="-45" dirty="0">
                <a:latin typeface="Tahoma"/>
                <a:cs typeface="Tahoma"/>
              </a:rPr>
              <a:t>merito </a:t>
            </a:r>
            <a:r>
              <a:rPr sz="1600" i="1" spc="-30" dirty="0">
                <a:latin typeface="Tahoma"/>
                <a:cs typeface="Tahoma"/>
              </a:rPr>
              <a:t>(</a:t>
            </a:r>
            <a:r>
              <a:rPr sz="1150" i="1" spc="-30" dirty="0">
                <a:latin typeface="Tahoma"/>
                <a:cs typeface="Tahoma"/>
              </a:rPr>
              <a:t>cfr., </a:t>
            </a:r>
            <a:r>
              <a:rPr sz="1150" i="1" spc="-40" dirty="0">
                <a:latin typeface="Tahoma"/>
                <a:cs typeface="Tahoma"/>
              </a:rPr>
              <a:t>ex </a:t>
            </a:r>
            <a:r>
              <a:rPr sz="1150" i="1" spc="-35" dirty="0">
                <a:latin typeface="Tahoma"/>
                <a:cs typeface="Tahoma"/>
              </a:rPr>
              <a:t>pluribus, </a:t>
            </a:r>
            <a:r>
              <a:rPr sz="1150" i="1" spc="-30" dirty="0">
                <a:latin typeface="Tahoma"/>
                <a:cs typeface="Tahoma"/>
              </a:rPr>
              <a:t>Trib. </a:t>
            </a:r>
            <a:r>
              <a:rPr sz="1150" i="1" spc="-35" dirty="0">
                <a:latin typeface="Tahoma"/>
                <a:cs typeface="Tahoma"/>
              </a:rPr>
              <a:t>Siracusa </a:t>
            </a:r>
            <a:r>
              <a:rPr sz="1150" i="1" spc="-40" dirty="0">
                <a:latin typeface="Tahoma"/>
                <a:cs typeface="Tahoma"/>
              </a:rPr>
              <a:t>05.07.2015, </a:t>
            </a:r>
            <a:r>
              <a:rPr sz="1150" i="1" spc="-35" dirty="0">
                <a:latin typeface="Tahoma"/>
                <a:cs typeface="Tahoma"/>
              </a:rPr>
              <a:t> </a:t>
            </a:r>
            <a:r>
              <a:rPr sz="1150" i="1" spc="-30" dirty="0">
                <a:latin typeface="Tahoma"/>
                <a:cs typeface="Tahoma"/>
              </a:rPr>
              <a:t>Trib.</a:t>
            </a:r>
            <a:r>
              <a:rPr sz="1150" i="1" spc="-25" dirty="0">
                <a:latin typeface="Tahoma"/>
                <a:cs typeface="Tahoma"/>
              </a:rPr>
              <a:t> </a:t>
            </a:r>
            <a:r>
              <a:rPr sz="1150" i="1" spc="-35" dirty="0">
                <a:latin typeface="Tahoma"/>
                <a:cs typeface="Tahoma"/>
              </a:rPr>
              <a:t>Pavia</a:t>
            </a:r>
            <a:r>
              <a:rPr sz="1150" i="1" spc="-30" dirty="0">
                <a:latin typeface="Tahoma"/>
                <a:cs typeface="Tahoma"/>
              </a:rPr>
              <a:t> </a:t>
            </a:r>
            <a:r>
              <a:rPr sz="1150" i="1" spc="-35" dirty="0">
                <a:latin typeface="Tahoma"/>
                <a:cs typeface="Tahoma"/>
              </a:rPr>
              <a:t>18.05.2015,</a:t>
            </a:r>
            <a:r>
              <a:rPr sz="1150" i="1" spc="-30" dirty="0">
                <a:latin typeface="Tahoma"/>
                <a:cs typeface="Tahoma"/>
              </a:rPr>
              <a:t> Trib.</a:t>
            </a:r>
            <a:r>
              <a:rPr sz="1150" i="1" spc="-25" dirty="0">
                <a:latin typeface="Tahoma"/>
                <a:cs typeface="Tahoma"/>
              </a:rPr>
              <a:t> </a:t>
            </a:r>
            <a:r>
              <a:rPr sz="1150" i="1" spc="-40" dirty="0">
                <a:latin typeface="Tahoma"/>
                <a:cs typeface="Tahoma"/>
              </a:rPr>
              <a:t>Palermo</a:t>
            </a:r>
            <a:r>
              <a:rPr sz="1150" i="1" spc="-35" dirty="0">
                <a:latin typeface="Tahoma"/>
                <a:cs typeface="Tahoma"/>
              </a:rPr>
              <a:t> </a:t>
            </a:r>
            <a:r>
              <a:rPr sz="1150" i="1" spc="-40" dirty="0">
                <a:latin typeface="Tahoma"/>
                <a:cs typeface="Tahoma"/>
              </a:rPr>
              <a:t>17.03.2015,</a:t>
            </a:r>
            <a:r>
              <a:rPr sz="1150" i="1" spc="-35" dirty="0">
                <a:latin typeface="Tahoma"/>
                <a:cs typeface="Tahoma"/>
              </a:rPr>
              <a:t> </a:t>
            </a:r>
            <a:r>
              <a:rPr sz="1150" i="1" spc="-30" dirty="0">
                <a:latin typeface="Tahoma"/>
                <a:cs typeface="Tahoma"/>
              </a:rPr>
              <a:t>Trib.</a:t>
            </a:r>
            <a:r>
              <a:rPr sz="1150" i="1" spc="-25" dirty="0">
                <a:latin typeface="Tahoma"/>
                <a:cs typeface="Tahoma"/>
              </a:rPr>
              <a:t> </a:t>
            </a:r>
            <a:r>
              <a:rPr sz="1150" i="1" spc="-40" dirty="0">
                <a:latin typeface="Tahoma"/>
                <a:cs typeface="Tahoma"/>
              </a:rPr>
              <a:t>Vasto</a:t>
            </a:r>
            <a:r>
              <a:rPr sz="1150" i="1" spc="-35" dirty="0">
                <a:latin typeface="Tahoma"/>
                <a:cs typeface="Tahoma"/>
              </a:rPr>
              <a:t> 09.03.2015,</a:t>
            </a:r>
            <a:r>
              <a:rPr sz="1150" i="1" spc="-30" dirty="0">
                <a:latin typeface="Tahoma"/>
                <a:cs typeface="Tahoma"/>
              </a:rPr>
              <a:t> Trib.</a:t>
            </a:r>
            <a:r>
              <a:rPr sz="1150" i="1" spc="-25" dirty="0">
                <a:latin typeface="Tahoma"/>
                <a:cs typeface="Tahoma"/>
              </a:rPr>
              <a:t> </a:t>
            </a:r>
            <a:r>
              <a:rPr sz="1150" i="1" spc="-45" dirty="0">
                <a:latin typeface="Tahoma"/>
                <a:cs typeface="Tahoma"/>
              </a:rPr>
              <a:t>Bologna</a:t>
            </a:r>
            <a:r>
              <a:rPr sz="1150" i="1" spc="-40" dirty="0">
                <a:latin typeface="Tahoma"/>
                <a:cs typeface="Tahoma"/>
              </a:rPr>
              <a:t> </a:t>
            </a:r>
            <a:r>
              <a:rPr sz="1150" i="1" spc="-35" dirty="0">
                <a:latin typeface="Tahoma"/>
                <a:cs typeface="Tahoma"/>
              </a:rPr>
              <a:t>11.11.2014,</a:t>
            </a:r>
            <a:r>
              <a:rPr sz="1150" i="1" spc="-30" dirty="0">
                <a:latin typeface="Tahoma"/>
                <a:cs typeface="Tahoma"/>
              </a:rPr>
              <a:t> Trib.</a:t>
            </a:r>
            <a:r>
              <a:rPr sz="1150" i="1" spc="-25" dirty="0">
                <a:latin typeface="Tahoma"/>
                <a:cs typeface="Tahoma"/>
              </a:rPr>
              <a:t> </a:t>
            </a:r>
            <a:r>
              <a:rPr sz="1150" i="1" spc="-45" dirty="0">
                <a:latin typeface="Tahoma"/>
                <a:cs typeface="Tahoma"/>
              </a:rPr>
              <a:t>Monza</a:t>
            </a:r>
            <a:r>
              <a:rPr sz="1150" i="1" spc="265" dirty="0">
                <a:latin typeface="Tahoma"/>
                <a:cs typeface="Tahoma"/>
              </a:rPr>
              <a:t> </a:t>
            </a:r>
            <a:r>
              <a:rPr sz="1150" i="1" spc="-35" dirty="0">
                <a:latin typeface="Tahoma"/>
                <a:cs typeface="Tahoma"/>
              </a:rPr>
              <a:t>20.10.2014,</a:t>
            </a:r>
            <a:r>
              <a:rPr sz="1150" i="1" spc="290" dirty="0">
                <a:latin typeface="Tahoma"/>
                <a:cs typeface="Tahoma"/>
              </a:rPr>
              <a:t> </a:t>
            </a:r>
            <a:r>
              <a:rPr sz="1150" i="1" spc="-30" dirty="0">
                <a:latin typeface="Tahoma"/>
                <a:cs typeface="Tahoma"/>
              </a:rPr>
              <a:t>Trib.</a:t>
            </a:r>
            <a:r>
              <a:rPr sz="1150" i="1" spc="300" dirty="0">
                <a:latin typeface="Tahoma"/>
                <a:cs typeface="Tahoma"/>
              </a:rPr>
              <a:t> </a:t>
            </a:r>
            <a:r>
              <a:rPr sz="1150" i="1" spc="-35" dirty="0">
                <a:latin typeface="Tahoma"/>
                <a:cs typeface="Tahoma"/>
              </a:rPr>
              <a:t>Firenze </a:t>
            </a:r>
            <a:r>
              <a:rPr sz="1150" i="1" spc="-30" dirty="0">
                <a:latin typeface="Tahoma"/>
                <a:cs typeface="Tahoma"/>
              </a:rPr>
              <a:t> </a:t>
            </a:r>
            <a:r>
              <a:rPr sz="1150" i="1" spc="-40" dirty="0">
                <a:latin typeface="Tahoma"/>
                <a:cs typeface="Tahoma"/>
              </a:rPr>
              <a:t>19.03.2014 nonché </a:t>
            </a:r>
            <a:r>
              <a:rPr sz="1150" i="1" spc="-30" dirty="0">
                <a:latin typeface="Tahoma"/>
                <a:cs typeface="Tahoma"/>
              </a:rPr>
              <a:t>Trib. </a:t>
            </a:r>
            <a:r>
              <a:rPr sz="1150" i="1" spc="-35" dirty="0">
                <a:latin typeface="Tahoma"/>
                <a:cs typeface="Tahoma"/>
              </a:rPr>
              <a:t>Firenze, Sez. spec. imprese, 17.03.2014) </a:t>
            </a:r>
            <a:r>
              <a:rPr sz="1600" i="1" spc="-30" dirty="0">
                <a:latin typeface="Tahoma"/>
                <a:cs typeface="Tahoma"/>
              </a:rPr>
              <a:t>ai fini </a:t>
            </a:r>
            <a:r>
              <a:rPr sz="1600" i="1" spc="-45" dirty="0">
                <a:latin typeface="Tahoma"/>
                <a:cs typeface="Tahoma"/>
              </a:rPr>
              <a:t>dell’avverarsi </a:t>
            </a:r>
            <a:r>
              <a:rPr sz="1600" i="1" spc="-35" dirty="0">
                <a:latin typeface="Tahoma"/>
                <a:cs typeface="Tahoma"/>
              </a:rPr>
              <a:t>della </a:t>
            </a:r>
            <a:r>
              <a:rPr sz="1600" i="1" spc="-45" dirty="0">
                <a:latin typeface="Tahoma"/>
                <a:cs typeface="Tahoma"/>
              </a:rPr>
              <a:t>condizione </a:t>
            </a:r>
            <a:r>
              <a:rPr sz="1600" i="1" spc="-35" dirty="0">
                <a:latin typeface="Tahoma"/>
                <a:cs typeface="Tahoma"/>
              </a:rPr>
              <a:t>di </a:t>
            </a:r>
            <a:r>
              <a:rPr sz="1600" i="1" spc="-40" dirty="0">
                <a:latin typeface="Tahoma"/>
                <a:cs typeface="Tahoma"/>
              </a:rPr>
              <a:t>procedibilità di cui </a:t>
            </a:r>
            <a:r>
              <a:rPr sz="1600" i="1" spc="-35" dirty="0">
                <a:latin typeface="Tahoma"/>
                <a:cs typeface="Tahoma"/>
              </a:rPr>
              <a:t> all’art. </a:t>
            </a:r>
            <a:r>
              <a:rPr sz="1600" i="1" spc="-50" dirty="0">
                <a:latin typeface="Tahoma"/>
                <a:cs typeface="Tahoma"/>
              </a:rPr>
              <a:t>5 </a:t>
            </a:r>
            <a:r>
              <a:rPr sz="1600" i="1" spc="-35" dirty="0">
                <a:latin typeface="Tahoma"/>
                <a:cs typeface="Tahoma"/>
              </a:rPr>
              <a:t>d.lgs. </a:t>
            </a:r>
            <a:r>
              <a:rPr sz="1600" i="1" spc="-50" dirty="0">
                <a:latin typeface="Tahoma"/>
                <a:cs typeface="Tahoma"/>
              </a:rPr>
              <a:t>28/2010 </a:t>
            </a:r>
            <a:r>
              <a:rPr sz="1600" i="1" spc="-40" dirty="0">
                <a:latin typeface="Tahoma"/>
                <a:cs typeface="Tahoma"/>
              </a:rPr>
              <a:t>risulta imprescindibile </a:t>
            </a:r>
            <a:r>
              <a:rPr sz="1600" i="1" spc="-35" dirty="0">
                <a:latin typeface="Tahoma"/>
                <a:cs typeface="Tahoma"/>
              </a:rPr>
              <a:t>la </a:t>
            </a:r>
            <a:r>
              <a:rPr sz="1600" i="1" spc="-45" dirty="0">
                <a:latin typeface="Tahoma"/>
                <a:cs typeface="Tahoma"/>
              </a:rPr>
              <a:t>effettiva partecipazione personale </a:t>
            </a:r>
            <a:r>
              <a:rPr sz="1600" i="1" spc="-40" dirty="0">
                <a:latin typeface="Tahoma"/>
                <a:cs typeface="Tahoma"/>
              </a:rPr>
              <a:t>al </a:t>
            </a:r>
            <a:r>
              <a:rPr sz="1600" i="1" spc="-50" dirty="0">
                <a:latin typeface="Tahoma"/>
                <a:cs typeface="Tahoma"/>
              </a:rPr>
              <a:t>procedimento </a:t>
            </a:r>
            <a:r>
              <a:rPr sz="1600" i="1" spc="-35" dirty="0">
                <a:latin typeface="Tahoma"/>
                <a:cs typeface="Tahoma"/>
              </a:rPr>
              <a:t>di </a:t>
            </a:r>
            <a:r>
              <a:rPr sz="1600" i="1" spc="-30" dirty="0">
                <a:latin typeface="Tahoma"/>
                <a:cs typeface="Tahoma"/>
              </a:rPr>
              <a:t> </a:t>
            </a:r>
            <a:r>
              <a:rPr sz="1600" i="1" spc="-45" dirty="0">
                <a:latin typeface="Tahoma"/>
                <a:cs typeface="Tahoma"/>
              </a:rPr>
              <a:t>mediazione (o, </a:t>
            </a:r>
            <a:r>
              <a:rPr sz="1600" i="1" spc="-40" dirty="0">
                <a:latin typeface="Tahoma"/>
                <a:cs typeface="Tahoma"/>
              </a:rPr>
              <a:t>al più, </a:t>
            </a:r>
            <a:r>
              <a:rPr sz="1600" i="1" spc="-50" dirty="0">
                <a:latin typeface="Tahoma"/>
                <a:cs typeface="Tahoma"/>
              </a:rPr>
              <a:t>tramite </a:t>
            </a:r>
            <a:r>
              <a:rPr sz="1600" i="1" spc="-45" dirty="0">
                <a:latin typeface="Tahoma"/>
                <a:cs typeface="Tahoma"/>
              </a:rPr>
              <a:t>soggetto </a:t>
            </a:r>
            <a:r>
              <a:rPr sz="1600" i="1" spc="-50" dirty="0">
                <a:latin typeface="Tahoma"/>
                <a:cs typeface="Tahoma"/>
              </a:rPr>
              <a:t>munito </a:t>
            </a:r>
            <a:r>
              <a:rPr sz="1600" i="1" spc="-35" dirty="0">
                <a:latin typeface="Tahoma"/>
                <a:cs typeface="Tahoma"/>
              </a:rPr>
              <a:t>di </a:t>
            </a:r>
            <a:r>
              <a:rPr sz="1600" i="1" spc="-45" dirty="0">
                <a:latin typeface="Tahoma"/>
                <a:cs typeface="Tahoma"/>
              </a:rPr>
              <a:t>idonea </a:t>
            </a:r>
            <a:r>
              <a:rPr sz="1600" i="1" spc="-50" dirty="0">
                <a:latin typeface="Tahoma"/>
                <a:cs typeface="Tahoma"/>
              </a:rPr>
              <a:t>procura </a:t>
            </a:r>
            <a:r>
              <a:rPr sz="1600" i="1" spc="-45" dirty="0">
                <a:latin typeface="Tahoma"/>
                <a:cs typeface="Tahoma"/>
              </a:rPr>
              <a:t>sostanziale: </a:t>
            </a:r>
            <a:r>
              <a:rPr sz="1600" i="1" spc="-70" dirty="0">
                <a:latin typeface="Tahoma"/>
                <a:cs typeface="Tahoma"/>
              </a:rPr>
              <a:t>Trib.</a:t>
            </a:r>
            <a:r>
              <a:rPr sz="1600" i="1" spc="360" dirty="0">
                <a:latin typeface="Tahoma"/>
                <a:cs typeface="Tahoma"/>
              </a:rPr>
              <a:t> </a:t>
            </a:r>
            <a:r>
              <a:rPr sz="1600" i="1" spc="-50" dirty="0">
                <a:latin typeface="Tahoma"/>
                <a:cs typeface="Tahoma"/>
              </a:rPr>
              <a:t>Palermo </a:t>
            </a:r>
            <a:r>
              <a:rPr sz="1600" i="1" spc="-45" dirty="0">
                <a:latin typeface="Tahoma"/>
                <a:cs typeface="Tahoma"/>
              </a:rPr>
              <a:t>26.11.2014) </a:t>
            </a:r>
            <a:r>
              <a:rPr sz="1600" i="1" spc="-50" dirty="0">
                <a:latin typeface="Tahoma"/>
                <a:cs typeface="Tahoma"/>
              </a:rPr>
              <a:t>e </a:t>
            </a:r>
            <a:r>
              <a:rPr sz="1600" i="1" spc="-45" dirty="0">
                <a:latin typeface="Tahoma"/>
                <a:cs typeface="Tahoma"/>
              </a:rPr>
              <a:t> </a:t>
            </a:r>
            <a:r>
              <a:rPr sz="1600" i="1" spc="-40" dirty="0">
                <a:latin typeface="Tahoma"/>
                <a:cs typeface="Tahoma"/>
              </a:rPr>
              <a:t>ciò </a:t>
            </a:r>
            <a:r>
              <a:rPr sz="1600" i="1" spc="-35" dirty="0">
                <a:latin typeface="Tahoma"/>
                <a:cs typeface="Tahoma"/>
              </a:rPr>
              <a:t>sia </a:t>
            </a:r>
            <a:r>
              <a:rPr sz="1600" i="1" spc="-45" dirty="0">
                <a:latin typeface="Tahoma"/>
                <a:cs typeface="Tahoma"/>
              </a:rPr>
              <a:t>per ragioni </a:t>
            </a:r>
            <a:r>
              <a:rPr sz="1600" i="1" spc="-50" dirty="0">
                <a:latin typeface="Tahoma"/>
                <a:cs typeface="Tahoma"/>
              </a:rPr>
              <a:t>imposte </a:t>
            </a:r>
            <a:r>
              <a:rPr sz="1600" i="1" spc="-35" dirty="0">
                <a:latin typeface="Tahoma"/>
                <a:cs typeface="Tahoma"/>
              </a:rPr>
              <a:t>dalla </a:t>
            </a:r>
            <a:r>
              <a:rPr sz="1600" i="1" spc="-45" dirty="0">
                <a:latin typeface="Tahoma"/>
                <a:cs typeface="Tahoma"/>
              </a:rPr>
              <a:t>necessità </a:t>
            </a:r>
            <a:r>
              <a:rPr sz="1600" i="1" spc="-35" dirty="0">
                <a:latin typeface="Tahoma"/>
                <a:cs typeface="Tahoma"/>
              </a:rPr>
              <a:t>di </a:t>
            </a:r>
            <a:r>
              <a:rPr sz="1600" i="1" spc="-55" dirty="0">
                <a:latin typeface="Tahoma"/>
                <a:cs typeface="Tahoma"/>
              </a:rPr>
              <a:t>una </a:t>
            </a:r>
            <a:r>
              <a:rPr sz="1600" i="1" spc="-45" dirty="0">
                <a:latin typeface="Tahoma"/>
                <a:cs typeface="Tahoma"/>
              </a:rPr>
              <a:t>lettura </a:t>
            </a:r>
            <a:r>
              <a:rPr sz="1600" i="1" spc="-35" dirty="0">
                <a:latin typeface="Tahoma"/>
                <a:cs typeface="Tahoma"/>
              </a:rPr>
              <a:t>dell’istituto </a:t>
            </a:r>
            <a:r>
              <a:rPr sz="1600" i="1" spc="-50" dirty="0">
                <a:latin typeface="Tahoma"/>
                <a:cs typeface="Tahoma"/>
              </a:rPr>
              <a:t>conforme </a:t>
            </a:r>
            <a:r>
              <a:rPr sz="1600" i="1" spc="-30" dirty="0">
                <a:latin typeface="Tahoma"/>
                <a:cs typeface="Tahoma"/>
              </a:rPr>
              <a:t>alle </a:t>
            </a:r>
            <a:r>
              <a:rPr sz="1600" i="1" spc="-35" dirty="0">
                <a:latin typeface="Tahoma"/>
                <a:cs typeface="Tahoma"/>
              </a:rPr>
              <a:t>finalità di </a:t>
            </a:r>
            <a:r>
              <a:rPr sz="1600" i="1" spc="-40" dirty="0">
                <a:latin typeface="Tahoma"/>
                <a:cs typeface="Tahoma"/>
              </a:rPr>
              <a:t>cui </a:t>
            </a:r>
            <a:r>
              <a:rPr sz="1600" i="1" spc="-30" dirty="0">
                <a:latin typeface="Tahoma"/>
                <a:cs typeface="Tahoma"/>
              </a:rPr>
              <a:t>alla </a:t>
            </a:r>
            <a:r>
              <a:rPr sz="1600" i="1" spc="-25" dirty="0">
                <a:latin typeface="Tahoma"/>
                <a:cs typeface="Tahoma"/>
              </a:rPr>
              <a:t> </a:t>
            </a:r>
            <a:r>
              <a:rPr sz="1600" i="1" spc="-50" dirty="0">
                <a:latin typeface="Tahoma"/>
                <a:cs typeface="Tahoma"/>
              </a:rPr>
              <a:t>normativa </a:t>
            </a:r>
            <a:r>
              <a:rPr sz="1600" i="1" spc="-45" dirty="0">
                <a:latin typeface="Tahoma"/>
                <a:cs typeface="Tahoma"/>
              </a:rPr>
              <a:t>comunitaria </a:t>
            </a:r>
            <a:r>
              <a:rPr sz="1600" i="1" spc="-35" dirty="0">
                <a:latin typeface="Tahoma"/>
                <a:cs typeface="Tahoma"/>
              </a:rPr>
              <a:t>di </a:t>
            </a:r>
            <a:r>
              <a:rPr sz="1600" i="1" spc="-45" dirty="0">
                <a:latin typeface="Tahoma"/>
                <a:cs typeface="Tahoma"/>
              </a:rPr>
              <a:t>riferimento (arg. </a:t>
            </a:r>
            <a:r>
              <a:rPr sz="1600" i="1" spc="-50" dirty="0">
                <a:latin typeface="Tahoma"/>
                <a:cs typeface="Tahoma"/>
              </a:rPr>
              <a:t>ex </a:t>
            </a:r>
            <a:r>
              <a:rPr sz="1600" i="1" spc="-40" dirty="0">
                <a:latin typeface="Tahoma"/>
                <a:cs typeface="Tahoma"/>
              </a:rPr>
              <a:t>art. </a:t>
            </a:r>
            <a:r>
              <a:rPr sz="1600" i="1" spc="-50" dirty="0">
                <a:latin typeface="Tahoma"/>
                <a:cs typeface="Tahoma"/>
              </a:rPr>
              <a:t>5 </a:t>
            </a:r>
            <a:r>
              <a:rPr sz="1600" i="1" spc="-45" dirty="0">
                <a:latin typeface="Tahoma"/>
                <a:cs typeface="Tahoma"/>
              </a:rPr>
              <a:t>direttiva </a:t>
            </a:r>
            <a:r>
              <a:rPr sz="1600" i="1" spc="-50" dirty="0">
                <a:latin typeface="Tahoma"/>
                <a:cs typeface="Tahoma"/>
              </a:rPr>
              <a:t>2008/52/CE) </a:t>
            </a:r>
            <a:r>
              <a:rPr sz="1600" i="1" spc="-40" dirty="0">
                <a:latin typeface="Tahoma"/>
                <a:cs typeface="Tahoma"/>
              </a:rPr>
              <a:t>sia </a:t>
            </a:r>
            <a:r>
              <a:rPr sz="1600" i="1" spc="-35" dirty="0">
                <a:latin typeface="Tahoma"/>
                <a:cs typeface="Tahoma"/>
              </a:rPr>
              <a:t>in </a:t>
            </a:r>
            <a:r>
              <a:rPr sz="1600" i="1" spc="-45" dirty="0">
                <a:latin typeface="Tahoma"/>
                <a:cs typeface="Tahoma"/>
              </a:rPr>
              <a:t>considerazione </a:t>
            </a:r>
            <a:r>
              <a:rPr sz="1600" i="1" spc="-40" dirty="0">
                <a:latin typeface="Tahoma"/>
                <a:cs typeface="Tahoma"/>
              </a:rPr>
              <a:t>della </a:t>
            </a:r>
            <a:r>
              <a:rPr sz="1600" i="1" spc="-45" dirty="0">
                <a:latin typeface="Tahoma"/>
                <a:cs typeface="Tahoma"/>
              </a:rPr>
              <a:t>ratio </a:t>
            </a:r>
            <a:r>
              <a:rPr sz="1600" i="1" spc="-40" dirty="0">
                <a:latin typeface="Tahoma"/>
                <a:cs typeface="Tahoma"/>
              </a:rPr>
              <a:t> </a:t>
            </a:r>
            <a:r>
              <a:rPr sz="1600" i="1" spc="-35" dirty="0">
                <a:latin typeface="Tahoma"/>
                <a:cs typeface="Tahoma"/>
              </a:rPr>
              <a:t>dell’istituto, </a:t>
            </a:r>
            <a:r>
              <a:rPr sz="1600" i="1" spc="-45" dirty="0">
                <a:latin typeface="Tahoma"/>
                <a:cs typeface="Tahoma"/>
              </a:rPr>
              <a:t>fondato </a:t>
            </a:r>
            <a:r>
              <a:rPr sz="1600" i="1" spc="-40" dirty="0">
                <a:latin typeface="Tahoma"/>
                <a:cs typeface="Tahoma"/>
              </a:rPr>
              <a:t>sul </a:t>
            </a:r>
            <a:r>
              <a:rPr sz="1600" i="1" spc="-45" dirty="0">
                <a:latin typeface="Tahoma"/>
                <a:cs typeface="Tahoma"/>
              </a:rPr>
              <a:t>tentativo </a:t>
            </a:r>
            <a:r>
              <a:rPr sz="1600" i="1" spc="-35" dirty="0">
                <a:latin typeface="Tahoma"/>
                <a:cs typeface="Tahoma"/>
              </a:rPr>
              <a:t>di </a:t>
            </a:r>
            <a:r>
              <a:rPr sz="1600" i="1" spc="-45" dirty="0">
                <a:latin typeface="Tahoma"/>
                <a:cs typeface="Tahoma"/>
              </a:rPr>
              <a:t>riattivare </a:t>
            </a:r>
            <a:r>
              <a:rPr sz="1600" i="1" spc="-35" dirty="0">
                <a:latin typeface="Tahoma"/>
                <a:cs typeface="Tahoma"/>
              </a:rPr>
              <a:t>la </a:t>
            </a:r>
            <a:r>
              <a:rPr sz="1600" i="1" spc="-45" dirty="0">
                <a:latin typeface="Tahoma"/>
                <a:cs typeface="Tahoma"/>
              </a:rPr>
              <a:t>comunicazione </a:t>
            </a:r>
            <a:r>
              <a:rPr sz="1600" i="1" spc="-50" dirty="0">
                <a:latin typeface="Tahoma"/>
                <a:cs typeface="Tahoma"/>
              </a:rPr>
              <a:t>tra </a:t>
            </a:r>
            <a:r>
              <a:rPr sz="1600" i="1" spc="-25" dirty="0">
                <a:latin typeface="Tahoma"/>
                <a:cs typeface="Tahoma"/>
              </a:rPr>
              <a:t>i </a:t>
            </a:r>
            <a:r>
              <a:rPr sz="1600" i="1" spc="-35" dirty="0">
                <a:latin typeface="Tahoma"/>
                <a:cs typeface="Tahoma"/>
              </a:rPr>
              <a:t>litiganti </a:t>
            </a:r>
            <a:r>
              <a:rPr sz="1600" i="1" spc="-50" dirty="0">
                <a:latin typeface="Tahoma"/>
                <a:cs typeface="Tahoma"/>
              </a:rPr>
              <a:t>ed </a:t>
            </a:r>
            <a:r>
              <a:rPr sz="1600" i="1" spc="-45" dirty="0">
                <a:latin typeface="Tahoma"/>
                <a:cs typeface="Tahoma"/>
              </a:rPr>
              <a:t>evitare </a:t>
            </a:r>
            <a:r>
              <a:rPr sz="1600" i="1" spc="-55" dirty="0">
                <a:latin typeface="Tahoma"/>
                <a:cs typeface="Tahoma"/>
              </a:rPr>
              <a:t>un non </a:t>
            </a:r>
            <a:r>
              <a:rPr sz="1600" i="1" spc="-45" dirty="0">
                <a:latin typeface="Tahoma"/>
                <a:cs typeface="Tahoma"/>
              </a:rPr>
              <a:t>necessario </a:t>
            </a:r>
            <a:r>
              <a:rPr sz="1600" i="1" spc="-40" dirty="0">
                <a:latin typeface="Tahoma"/>
                <a:cs typeface="Tahoma"/>
              </a:rPr>
              <a:t> ricorso </a:t>
            </a:r>
            <a:r>
              <a:rPr sz="1600" i="1" spc="-35" dirty="0">
                <a:latin typeface="Tahoma"/>
                <a:cs typeface="Tahoma"/>
              </a:rPr>
              <a:t>all’attività </a:t>
            </a:r>
            <a:r>
              <a:rPr sz="1600" i="1" spc="-40" dirty="0">
                <a:latin typeface="Tahoma"/>
                <a:cs typeface="Tahoma"/>
              </a:rPr>
              <a:t>giurisdizionale, </a:t>
            </a:r>
            <a:r>
              <a:rPr sz="1600" i="1" spc="-45" dirty="0">
                <a:latin typeface="Tahoma"/>
                <a:cs typeface="Tahoma"/>
              </a:rPr>
              <a:t>comunicazione </a:t>
            </a:r>
            <a:r>
              <a:rPr sz="1600" i="1" spc="-50" dirty="0">
                <a:latin typeface="Tahoma"/>
                <a:cs typeface="Tahoma"/>
              </a:rPr>
              <a:t>che deve </a:t>
            </a:r>
            <a:r>
              <a:rPr sz="1600" i="1" spc="-45" dirty="0">
                <a:latin typeface="Tahoma"/>
                <a:cs typeface="Tahoma"/>
              </a:rPr>
              <a:t>essere pertanto </a:t>
            </a:r>
            <a:r>
              <a:rPr sz="1600" i="1" spc="-25" dirty="0">
                <a:latin typeface="Tahoma"/>
                <a:cs typeface="Tahoma"/>
              </a:rPr>
              <a:t>il </a:t>
            </a:r>
            <a:r>
              <a:rPr sz="1600" i="1" spc="-40" dirty="0">
                <a:latin typeface="Tahoma"/>
                <a:cs typeface="Tahoma"/>
              </a:rPr>
              <a:t>più possibile </a:t>
            </a:r>
            <a:r>
              <a:rPr sz="1600" i="1" spc="-45" dirty="0">
                <a:latin typeface="Tahoma"/>
                <a:cs typeface="Tahoma"/>
              </a:rPr>
              <a:t>effettiva </a:t>
            </a:r>
            <a:r>
              <a:rPr sz="1600" i="1" spc="-50" dirty="0">
                <a:latin typeface="Tahoma"/>
                <a:cs typeface="Tahoma"/>
              </a:rPr>
              <a:t>e </a:t>
            </a:r>
            <a:r>
              <a:rPr sz="1600" i="1" spc="-55" dirty="0">
                <a:latin typeface="Tahoma"/>
                <a:cs typeface="Tahoma"/>
              </a:rPr>
              <a:t>non </a:t>
            </a:r>
            <a:r>
              <a:rPr sz="1600" i="1" spc="-50" dirty="0">
                <a:latin typeface="Tahoma"/>
                <a:cs typeface="Tahoma"/>
              </a:rPr>
              <a:t> invece </a:t>
            </a:r>
            <a:r>
              <a:rPr sz="1600" i="1" spc="-40" dirty="0">
                <a:latin typeface="Tahoma"/>
                <a:cs typeface="Tahoma"/>
              </a:rPr>
              <a:t>risolversi </a:t>
            </a:r>
            <a:r>
              <a:rPr sz="1600" i="1" spc="-30" dirty="0">
                <a:latin typeface="Tahoma"/>
                <a:cs typeface="Tahoma"/>
              </a:rPr>
              <a:t>in </a:t>
            </a:r>
            <a:r>
              <a:rPr sz="1600" i="1" spc="-55" dirty="0">
                <a:latin typeface="Tahoma"/>
                <a:cs typeface="Tahoma"/>
              </a:rPr>
              <a:t>una </a:t>
            </a:r>
            <a:r>
              <a:rPr sz="1600" i="1" spc="-60" dirty="0">
                <a:latin typeface="Tahoma"/>
                <a:cs typeface="Tahoma"/>
              </a:rPr>
              <a:t>mera </a:t>
            </a:r>
            <a:r>
              <a:rPr sz="1600" i="1" spc="-45" dirty="0">
                <a:latin typeface="Tahoma"/>
                <a:cs typeface="Tahoma"/>
              </a:rPr>
              <a:t>formalità </a:t>
            </a:r>
            <a:r>
              <a:rPr sz="1600" i="1" spc="-40" dirty="0">
                <a:latin typeface="Tahoma"/>
                <a:cs typeface="Tahoma"/>
              </a:rPr>
              <a:t>del </a:t>
            </a:r>
            <a:r>
              <a:rPr sz="1600" i="1" spc="-45" dirty="0">
                <a:latin typeface="Tahoma"/>
                <a:cs typeface="Tahoma"/>
              </a:rPr>
              <a:t>tutto inidonea </a:t>
            </a:r>
            <a:r>
              <a:rPr sz="1600" i="1" spc="-50" dirty="0">
                <a:latin typeface="Tahoma"/>
                <a:cs typeface="Tahoma"/>
              </a:rPr>
              <a:t>a </a:t>
            </a:r>
            <a:r>
              <a:rPr sz="1600" i="1" spc="-45" dirty="0">
                <a:latin typeface="Tahoma"/>
                <a:cs typeface="Tahoma"/>
              </a:rPr>
              <a:t>spiegare </a:t>
            </a:r>
            <a:r>
              <a:rPr sz="1600" i="1" spc="-40" dirty="0">
                <a:latin typeface="Tahoma"/>
                <a:cs typeface="Tahoma"/>
              </a:rPr>
              <a:t>quella </a:t>
            </a:r>
            <a:r>
              <a:rPr sz="1600" i="1" spc="-45" dirty="0">
                <a:latin typeface="Tahoma"/>
                <a:cs typeface="Tahoma"/>
              </a:rPr>
              <a:t>funzione </a:t>
            </a:r>
            <a:r>
              <a:rPr sz="1600" i="1" spc="-40" dirty="0">
                <a:latin typeface="Tahoma"/>
                <a:cs typeface="Tahoma"/>
              </a:rPr>
              <a:t>deflativa </a:t>
            </a:r>
            <a:r>
              <a:rPr sz="1600" i="1" spc="-45" dirty="0">
                <a:latin typeface="Tahoma"/>
                <a:cs typeface="Tahoma"/>
              </a:rPr>
              <a:t>auspicata </a:t>
            </a:r>
            <a:r>
              <a:rPr sz="1600" i="1" spc="-35" dirty="0">
                <a:latin typeface="Tahoma"/>
                <a:cs typeface="Tahoma"/>
              </a:rPr>
              <a:t>dal </a:t>
            </a:r>
            <a:r>
              <a:rPr sz="1600" i="1" spc="-30" dirty="0">
                <a:latin typeface="Tahoma"/>
                <a:cs typeface="Tahoma"/>
              </a:rPr>
              <a:t> </a:t>
            </a:r>
            <a:r>
              <a:rPr sz="1600" i="1" spc="-45" dirty="0">
                <a:latin typeface="Tahoma"/>
                <a:cs typeface="Tahoma"/>
              </a:rPr>
              <a:t>Legislatore</a:t>
            </a:r>
            <a:r>
              <a:rPr sz="1600" i="1" spc="-5" dirty="0">
                <a:latin typeface="Tahoma"/>
                <a:cs typeface="Tahoma"/>
              </a:rPr>
              <a:t> </a:t>
            </a:r>
            <a:r>
              <a:rPr sz="1600" i="1" spc="-35" dirty="0">
                <a:latin typeface="Tahoma"/>
                <a:cs typeface="Tahoma"/>
              </a:rPr>
              <a:t>in </a:t>
            </a:r>
            <a:r>
              <a:rPr sz="1600" i="1" spc="-50" dirty="0">
                <a:latin typeface="Tahoma"/>
                <a:cs typeface="Tahoma"/>
              </a:rPr>
              <a:t>conformità</a:t>
            </a:r>
            <a:r>
              <a:rPr sz="1600" i="1" spc="-10" dirty="0">
                <a:latin typeface="Tahoma"/>
                <a:cs typeface="Tahoma"/>
              </a:rPr>
              <a:t> </a:t>
            </a:r>
            <a:r>
              <a:rPr sz="1600" i="1" spc="-50" dirty="0">
                <a:latin typeface="Tahoma"/>
                <a:cs typeface="Tahoma"/>
              </a:rPr>
              <a:t>con</a:t>
            </a:r>
            <a:r>
              <a:rPr sz="1600" i="1" spc="-15" dirty="0">
                <a:latin typeface="Tahoma"/>
                <a:cs typeface="Tahoma"/>
              </a:rPr>
              <a:t> </a:t>
            </a:r>
            <a:r>
              <a:rPr sz="1600" i="1" spc="-25" dirty="0">
                <a:latin typeface="Tahoma"/>
                <a:cs typeface="Tahoma"/>
              </a:rPr>
              <a:t>i</a:t>
            </a:r>
            <a:r>
              <a:rPr sz="1600" i="1" spc="-30" dirty="0">
                <a:latin typeface="Tahoma"/>
                <a:cs typeface="Tahoma"/>
              </a:rPr>
              <a:t> </a:t>
            </a:r>
            <a:r>
              <a:rPr sz="1600" i="1" spc="-40" dirty="0">
                <a:latin typeface="Tahoma"/>
                <a:cs typeface="Tahoma"/>
              </a:rPr>
              <a:t>principi</a:t>
            </a:r>
            <a:r>
              <a:rPr sz="1600" i="1" spc="-20" dirty="0">
                <a:latin typeface="Tahoma"/>
                <a:cs typeface="Tahoma"/>
              </a:rPr>
              <a:t> </a:t>
            </a:r>
            <a:r>
              <a:rPr sz="1600" i="1" spc="-40" dirty="0">
                <a:latin typeface="Tahoma"/>
                <a:cs typeface="Tahoma"/>
              </a:rPr>
              <a:t>costituzionali</a:t>
            </a:r>
            <a:r>
              <a:rPr sz="1600" i="1" spc="5" dirty="0">
                <a:latin typeface="Tahoma"/>
                <a:cs typeface="Tahoma"/>
              </a:rPr>
              <a:t> </a:t>
            </a:r>
            <a:r>
              <a:rPr sz="1600" i="1" spc="-50" dirty="0">
                <a:latin typeface="Tahoma"/>
                <a:cs typeface="Tahoma"/>
              </a:rPr>
              <a:t>ed</a:t>
            </a:r>
            <a:r>
              <a:rPr sz="1600" i="1" spc="-20" dirty="0">
                <a:latin typeface="Tahoma"/>
                <a:cs typeface="Tahoma"/>
              </a:rPr>
              <a:t> </a:t>
            </a:r>
            <a:r>
              <a:rPr sz="1600" i="1" spc="-45" dirty="0">
                <a:latin typeface="Tahoma"/>
                <a:cs typeface="Tahoma"/>
              </a:rPr>
              <a:t>europei</a:t>
            </a:r>
            <a:r>
              <a:rPr sz="1500" spc="-45" dirty="0">
                <a:latin typeface="Tahoma"/>
                <a:cs typeface="Tahoma"/>
              </a:rPr>
              <a:t>.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“</a:t>
            </a:r>
            <a:endParaRPr sz="1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602" y="1092199"/>
            <a:ext cx="9307830" cy="4864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5" dirty="0">
                <a:latin typeface="Tahoma"/>
                <a:cs typeface="Tahoma"/>
              </a:rPr>
              <a:t>Tribunale,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Vasto,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sentenza</a:t>
            </a:r>
            <a:r>
              <a:rPr sz="1400" spc="1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09/03/2015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(mediazione</a:t>
            </a:r>
            <a:r>
              <a:rPr sz="1400" spc="-5" dirty="0">
                <a:latin typeface="Tahoma"/>
                <a:cs typeface="Tahoma"/>
              </a:rPr>
              <a:t> demandata)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Tahoma"/>
              <a:cs typeface="Tahoma"/>
            </a:endParaRPr>
          </a:p>
          <a:p>
            <a:pPr marL="12700">
              <a:lnSpc>
                <a:spcPts val="1714"/>
              </a:lnSpc>
              <a:spcBef>
                <a:spcPts val="5"/>
              </a:spcBef>
            </a:pPr>
            <a:r>
              <a:rPr sz="1450" i="1" spc="-30" dirty="0">
                <a:latin typeface="Tahoma"/>
                <a:cs typeface="Tahoma"/>
              </a:rPr>
              <a:t>«è</a:t>
            </a:r>
            <a:r>
              <a:rPr sz="1450" i="1" spc="5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appena</a:t>
            </a:r>
            <a:r>
              <a:rPr sz="1450" i="1" spc="-10" dirty="0">
                <a:latin typeface="Tahoma"/>
                <a:cs typeface="Tahoma"/>
              </a:rPr>
              <a:t> </a:t>
            </a:r>
            <a:r>
              <a:rPr sz="1450" i="1" spc="-15" dirty="0">
                <a:latin typeface="Tahoma"/>
                <a:cs typeface="Tahoma"/>
              </a:rPr>
              <a:t>il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caso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di</a:t>
            </a:r>
            <a:r>
              <a:rPr sz="1450" i="1" spc="-1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evidenziare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che</a:t>
            </a:r>
            <a:r>
              <a:rPr sz="1450" i="1" spc="10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le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disposizioni</a:t>
            </a:r>
            <a:r>
              <a:rPr sz="1450" i="1" spc="-35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di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cui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all’art.</a:t>
            </a:r>
            <a:r>
              <a:rPr sz="1450" i="1" spc="15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8</a:t>
            </a:r>
            <a:r>
              <a:rPr sz="1450" i="1" spc="-5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del</a:t>
            </a:r>
            <a:r>
              <a:rPr sz="1450" i="1" spc="-15" dirty="0">
                <a:latin typeface="Tahoma"/>
                <a:cs typeface="Tahoma"/>
              </a:rPr>
              <a:t> </a:t>
            </a:r>
            <a:r>
              <a:rPr sz="1450" i="1" spc="-35" dirty="0">
                <a:latin typeface="Tahoma"/>
                <a:cs typeface="Tahoma"/>
              </a:rPr>
              <a:t>D.Lgs.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n.</a:t>
            </a:r>
            <a:r>
              <a:rPr sz="1450" i="1" spc="-10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28/2010</a:t>
            </a:r>
            <a:r>
              <a:rPr sz="1450" i="1" spc="10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(come</a:t>
            </a:r>
            <a:r>
              <a:rPr sz="1450" i="1" spc="-20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modificato </a:t>
            </a:r>
            <a:r>
              <a:rPr sz="1450" i="1" spc="-20" dirty="0">
                <a:latin typeface="Tahoma"/>
                <a:cs typeface="Tahoma"/>
              </a:rPr>
              <a:t>dalla</a:t>
            </a:r>
            <a:r>
              <a:rPr sz="1450" i="1" spc="1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legge</a:t>
            </a:r>
            <a:endParaRPr sz="1450">
              <a:latin typeface="Tahoma"/>
              <a:cs typeface="Tahoma"/>
            </a:endParaRPr>
          </a:p>
          <a:p>
            <a:pPr marL="12700" marR="299720">
              <a:lnSpc>
                <a:spcPct val="96700"/>
              </a:lnSpc>
              <a:spcBef>
                <a:spcPts val="30"/>
              </a:spcBef>
            </a:pPr>
            <a:r>
              <a:rPr sz="1450" i="1" spc="-25" dirty="0">
                <a:latin typeface="Tahoma"/>
                <a:cs typeface="Tahoma"/>
              </a:rPr>
              <a:t>n.</a:t>
            </a:r>
            <a:r>
              <a:rPr sz="1450" i="1" spc="-10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98/2013),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lette</a:t>
            </a:r>
            <a:r>
              <a:rPr sz="1450" i="1" spc="10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alla</a:t>
            </a:r>
            <a:r>
              <a:rPr sz="1450" i="1" spc="1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luce</a:t>
            </a:r>
            <a:r>
              <a:rPr sz="1450" i="1" spc="5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del</a:t>
            </a:r>
            <a:r>
              <a:rPr sz="1450" i="1" spc="-1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contesto</a:t>
            </a:r>
            <a:r>
              <a:rPr sz="1450" i="1" spc="-10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europeo</a:t>
            </a:r>
            <a:r>
              <a:rPr sz="1450" i="1" spc="-3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nel</a:t>
            </a:r>
            <a:r>
              <a:rPr sz="1450" i="1" spc="10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quale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si</a:t>
            </a:r>
            <a:r>
              <a:rPr sz="1450" i="1" spc="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collocano </a:t>
            </a:r>
            <a:r>
              <a:rPr sz="1450" i="1" spc="-65" dirty="0">
                <a:latin typeface="Tahoma"/>
                <a:cs typeface="Tahoma"/>
              </a:rPr>
              <a:t>(cfr.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in</a:t>
            </a:r>
            <a:r>
              <a:rPr sz="1450" i="1" spc="-10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particolare,</a:t>
            </a:r>
            <a:r>
              <a:rPr sz="1450" i="1" spc="-10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direttiva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comunitaria </a:t>
            </a:r>
            <a:r>
              <a:rPr sz="1450" i="1" spc="-20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2008/52/CE)</a:t>
            </a:r>
            <a:r>
              <a:rPr sz="1450" i="1" spc="-10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impongono</a:t>
            </a:r>
            <a:r>
              <a:rPr sz="1450" b="1" i="1" spc="-40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di</a:t>
            </a:r>
            <a:r>
              <a:rPr sz="1450" b="1" i="1" spc="-30" dirty="0">
                <a:latin typeface="Tahoma"/>
                <a:cs typeface="Tahoma"/>
              </a:rPr>
              <a:t> ritenere</a:t>
            </a:r>
            <a:r>
              <a:rPr sz="1450" b="1" i="1" spc="-5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che</a:t>
            </a:r>
            <a:r>
              <a:rPr sz="1450" b="1" i="1" spc="-15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l’ordine</a:t>
            </a:r>
            <a:r>
              <a:rPr sz="1450" b="1" i="1" spc="-20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del</a:t>
            </a:r>
            <a:r>
              <a:rPr sz="1450" b="1" i="1" spc="-15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giudice</a:t>
            </a:r>
            <a:r>
              <a:rPr sz="1450" b="1" i="1" spc="-35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è</a:t>
            </a:r>
            <a:r>
              <a:rPr sz="1450" b="1" i="1" spc="-15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da </a:t>
            </a:r>
            <a:r>
              <a:rPr sz="1450" b="1" i="1" spc="-25" dirty="0">
                <a:latin typeface="Tahoma"/>
                <a:cs typeface="Tahoma"/>
              </a:rPr>
              <a:t>ritenersi</a:t>
            </a:r>
            <a:r>
              <a:rPr sz="1450" b="1" i="1" spc="-15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osservato</a:t>
            </a:r>
            <a:r>
              <a:rPr sz="1450" b="1" i="1" spc="-10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soltanto in</a:t>
            </a:r>
            <a:r>
              <a:rPr sz="1450" b="1" i="1" spc="-15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caso</a:t>
            </a:r>
            <a:r>
              <a:rPr sz="1450" b="1" i="1" spc="-15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di </a:t>
            </a:r>
            <a:r>
              <a:rPr sz="1450" b="1" i="1" spc="-409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presenza</a:t>
            </a:r>
            <a:r>
              <a:rPr sz="1450" b="1" i="1" spc="-5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della </a:t>
            </a:r>
            <a:r>
              <a:rPr sz="1450" b="1" i="1" spc="-25" dirty="0">
                <a:latin typeface="Tahoma"/>
                <a:cs typeface="Tahoma"/>
              </a:rPr>
              <a:t>parte</a:t>
            </a:r>
            <a:r>
              <a:rPr sz="1450" b="1" i="1" spc="-45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(o</a:t>
            </a:r>
            <a:r>
              <a:rPr sz="1450" b="1" i="1" spc="-20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di </a:t>
            </a:r>
            <a:r>
              <a:rPr sz="1450" b="1" i="1" spc="-30" dirty="0">
                <a:latin typeface="Tahoma"/>
                <a:cs typeface="Tahoma"/>
              </a:rPr>
              <a:t>un</a:t>
            </a:r>
            <a:r>
              <a:rPr sz="1450" b="1" i="1" spc="-15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di</a:t>
            </a:r>
            <a:r>
              <a:rPr sz="1450" b="1" i="1" spc="-30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lei</a:t>
            </a:r>
            <a:r>
              <a:rPr sz="1450" b="1" i="1" spc="-20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delegato),</a:t>
            </a:r>
            <a:r>
              <a:rPr sz="1450" b="1" i="1" spc="-20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accompagnata</a:t>
            </a:r>
            <a:r>
              <a:rPr sz="1450" b="1" i="1" spc="-50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dal</a:t>
            </a:r>
            <a:r>
              <a:rPr sz="1450" b="1" i="1" spc="-45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difensore</a:t>
            </a:r>
            <a:r>
              <a:rPr sz="1450" b="1" i="1" spc="-10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e</a:t>
            </a:r>
            <a:r>
              <a:rPr sz="1450" b="1" i="1" spc="-10" dirty="0">
                <a:latin typeface="Tahoma"/>
                <a:cs typeface="Tahoma"/>
              </a:rPr>
              <a:t> </a:t>
            </a:r>
            <a:r>
              <a:rPr sz="1450" b="1" i="1" spc="-35" dirty="0">
                <a:latin typeface="Tahoma"/>
                <a:cs typeface="Tahoma"/>
              </a:rPr>
              <a:t>non</a:t>
            </a:r>
            <a:r>
              <a:rPr sz="1450" b="1" i="1" spc="-15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anche</a:t>
            </a:r>
            <a:r>
              <a:rPr sz="1450" b="1" i="1" spc="-5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in</a:t>
            </a:r>
            <a:r>
              <a:rPr sz="1450" b="1" i="1" spc="-15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caso</a:t>
            </a:r>
            <a:r>
              <a:rPr sz="1450" b="1" i="1" spc="-20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di </a:t>
            </a:r>
            <a:r>
              <a:rPr sz="1450" b="1" i="1" spc="-20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comparsa</a:t>
            </a:r>
            <a:r>
              <a:rPr sz="1450" b="1" i="1" spc="-40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del</a:t>
            </a:r>
            <a:r>
              <a:rPr sz="1450" b="1" i="1" spc="-15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solo</a:t>
            </a:r>
            <a:r>
              <a:rPr sz="1450" b="1" i="1" spc="-15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difensore,</a:t>
            </a:r>
            <a:r>
              <a:rPr sz="1450" b="1" i="1" spc="5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anche</a:t>
            </a:r>
            <a:r>
              <a:rPr sz="1450" b="1" i="1" spc="-5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quale</a:t>
            </a:r>
            <a:r>
              <a:rPr sz="1450" b="1" i="1" spc="-20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delegato</a:t>
            </a:r>
            <a:r>
              <a:rPr sz="1450" b="1" i="1" spc="-40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della</a:t>
            </a:r>
            <a:r>
              <a:rPr sz="1450" b="1" i="1" spc="-25" dirty="0">
                <a:latin typeface="Tahoma"/>
                <a:cs typeface="Tahoma"/>
              </a:rPr>
              <a:t> parte</a:t>
            </a:r>
            <a:r>
              <a:rPr sz="1450" i="1" spc="-25" dirty="0">
                <a:latin typeface="Tahoma"/>
                <a:cs typeface="Tahoma"/>
              </a:rPr>
              <a:t>.</a:t>
            </a:r>
            <a:r>
              <a:rPr sz="1450" i="1" spc="-20" dirty="0">
                <a:latin typeface="Tahoma"/>
                <a:cs typeface="Tahoma"/>
              </a:rPr>
              <a:t> Molteplici</a:t>
            </a:r>
            <a:r>
              <a:rPr sz="1450" i="1" spc="-15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sono</a:t>
            </a:r>
            <a:r>
              <a:rPr sz="1450" i="1" spc="-20" dirty="0">
                <a:latin typeface="Tahoma"/>
                <a:cs typeface="Tahoma"/>
              </a:rPr>
              <a:t> le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argomentazioni</a:t>
            </a:r>
            <a:r>
              <a:rPr sz="1450" i="1" spc="-15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che </a:t>
            </a:r>
            <a:r>
              <a:rPr sz="1450" i="1" spc="-25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consentono</a:t>
            </a:r>
            <a:r>
              <a:rPr sz="1450" i="1" spc="-35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di </a:t>
            </a:r>
            <a:r>
              <a:rPr sz="1450" i="1" spc="-30" dirty="0">
                <a:latin typeface="Tahoma"/>
                <a:cs typeface="Tahoma"/>
              </a:rPr>
              <a:t>giungere</a:t>
            </a:r>
            <a:r>
              <a:rPr sz="1450" i="1" spc="-20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a</a:t>
            </a:r>
            <a:r>
              <a:rPr sz="1450" i="1" spc="-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tale</a:t>
            </a:r>
            <a:r>
              <a:rPr sz="1450" i="1" spc="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conclusione.</a:t>
            </a:r>
            <a:endParaRPr sz="1450">
              <a:latin typeface="Tahoma"/>
              <a:cs typeface="Tahoma"/>
            </a:endParaRPr>
          </a:p>
          <a:p>
            <a:pPr marL="12700" marR="5080">
              <a:lnSpc>
                <a:spcPct val="96800"/>
              </a:lnSpc>
              <a:spcBef>
                <a:spcPts val="345"/>
              </a:spcBef>
            </a:pPr>
            <a:r>
              <a:rPr sz="1450" i="1" spc="-25" dirty="0">
                <a:latin typeface="Tahoma"/>
                <a:cs typeface="Tahoma"/>
              </a:rPr>
              <a:t>a)</a:t>
            </a:r>
            <a:r>
              <a:rPr sz="1450" i="1" spc="10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Innanzitutto,</a:t>
            </a:r>
            <a:r>
              <a:rPr sz="1450" i="1" spc="25" dirty="0">
                <a:latin typeface="Tahoma"/>
                <a:cs typeface="Tahoma"/>
              </a:rPr>
              <a:t>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la</a:t>
            </a:r>
            <a:r>
              <a:rPr sz="1450" i="1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3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natura</a:t>
            </a:r>
            <a:r>
              <a:rPr sz="1450" i="1" u="sng" spc="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della</a:t>
            </a:r>
            <a:r>
              <a:rPr sz="1450" i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mediazione</a:t>
            </a:r>
            <a:r>
              <a:rPr sz="1450" i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di</a:t>
            </a:r>
            <a:r>
              <a:rPr sz="1450" i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per</a:t>
            </a:r>
            <a:r>
              <a:rPr sz="1450" i="1" u="sng" spc="-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sé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richiede</a:t>
            </a:r>
            <a:r>
              <a:rPr sz="1450" i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che</a:t>
            </a:r>
            <a:r>
              <a:rPr sz="1450" i="1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all’incontro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con</a:t>
            </a:r>
            <a:r>
              <a:rPr sz="1450" i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il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mediatore</a:t>
            </a:r>
            <a:r>
              <a:rPr sz="1450" i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siano</a:t>
            </a:r>
            <a:r>
              <a:rPr sz="1450" i="1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presenti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(anche</a:t>
            </a:r>
            <a:r>
              <a:rPr sz="1450" i="1" spc="1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e </a:t>
            </a:r>
            <a:r>
              <a:rPr sz="1450" i="1" spc="-20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soprattutto)</a:t>
            </a:r>
            <a:r>
              <a:rPr sz="1450" i="1" spc="-15" dirty="0">
                <a:latin typeface="Tahoma"/>
                <a:cs typeface="Tahoma"/>
              </a:rPr>
              <a:t>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le</a:t>
            </a:r>
            <a:r>
              <a:rPr sz="1450" i="1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parti</a:t>
            </a:r>
            <a:r>
              <a:rPr sz="1450" i="1" u="sng" spc="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di</a:t>
            </a:r>
            <a:r>
              <a:rPr sz="1450" i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persona</a:t>
            </a:r>
            <a:r>
              <a:rPr sz="1450" i="1" spc="-25" dirty="0">
                <a:latin typeface="Tahoma"/>
                <a:cs typeface="Tahoma"/>
              </a:rPr>
              <a:t>.</a:t>
            </a:r>
            <a:r>
              <a:rPr sz="1450" i="1" spc="-30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L’istituto,</a:t>
            </a:r>
            <a:r>
              <a:rPr sz="1450" b="1" i="1" spc="-5" dirty="0">
                <a:latin typeface="Tahoma"/>
                <a:cs typeface="Tahoma"/>
              </a:rPr>
              <a:t> </a:t>
            </a:r>
            <a:r>
              <a:rPr sz="1450" b="1" i="1" spc="-20" dirty="0">
                <a:latin typeface="Tahoma"/>
                <a:cs typeface="Tahoma"/>
              </a:rPr>
              <a:t>infatti,</a:t>
            </a:r>
            <a:r>
              <a:rPr sz="1450" b="1" i="1" spc="-15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mira</a:t>
            </a:r>
            <a:r>
              <a:rPr sz="1450" b="1" i="1" spc="-35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a</a:t>
            </a:r>
            <a:r>
              <a:rPr sz="1450" b="1" i="1" spc="-5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riattivare</a:t>
            </a:r>
            <a:r>
              <a:rPr sz="1450" b="1" i="1" spc="-40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la </a:t>
            </a:r>
            <a:r>
              <a:rPr sz="1450" b="1" i="1" spc="-30" dirty="0">
                <a:latin typeface="Tahoma"/>
                <a:cs typeface="Tahoma"/>
              </a:rPr>
              <a:t>comunicazione</a:t>
            </a:r>
            <a:r>
              <a:rPr sz="1450" b="1" i="1" spc="-15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tra </a:t>
            </a:r>
            <a:r>
              <a:rPr sz="1450" b="1" i="1" spc="-15" dirty="0">
                <a:latin typeface="Tahoma"/>
                <a:cs typeface="Tahoma"/>
              </a:rPr>
              <a:t>i </a:t>
            </a:r>
            <a:r>
              <a:rPr sz="1450" b="1" i="1" spc="-25" dirty="0">
                <a:latin typeface="Tahoma"/>
                <a:cs typeface="Tahoma"/>
              </a:rPr>
              <a:t>litiganti</a:t>
            </a:r>
            <a:r>
              <a:rPr sz="1450" b="1" i="1" spc="-50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al fine</a:t>
            </a:r>
            <a:r>
              <a:rPr sz="1450" b="1" i="1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di </a:t>
            </a:r>
            <a:r>
              <a:rPr sz="1450" b="1" i="1" spc="-20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renderli</a:t>
            </a:r>
            <a:r>
              <a:rPr sz="1450" b="1" i="1" spc="-20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in</a:t>
            </a:r>
            <a:r>
              <a:rPr sz="1450" b="1" i="1" spc="-10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grado</a:t>
            </a:r>
            <a:r>
              <a:rPr sz="1450" b="1" i="1" spc="-50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di verificare</a:t>
            </a:r>
            <a:r>
              <a:rPr sz="1450" b="1" i="1" spc="-30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la</a:t>
            </a:r>
            <a:r>
              <a:rPr sz="1450" b="1" i="1" spc="-10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possibilità</a:t>
            </a:r>
            <a:r>
              <a:rPr sz="1450" b="1" i="1" spc="-30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di </a:t>
            </a:r>
            <a:r>
              <a:rPr sz="1450" b="1" i="1" spc="-35" dirty="0">
                <a:latin typeface="Tahoma"/>
                <a:cs typeface="Tahoma"/>
              </a:rPr>
              <a:t>una</a:t>
            </a:r>
            <a:r>
              <a:rPr sz="1450" b="1" i="1" spc="-10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soluzione</a:t>
            </a:r>
            <a:r>
              <a:rPr sz="1450" b="1" i="1" spc="5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concordata</a:t>
            </a:r>
            <a:r>
              <a:rPr sz="1450" b="1" i="1" spc="-50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del</a:t>
            </a:r>
            <a:r>
              <a:rPr sz="1450" b="1" i="1" spc="-15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conflitto;</a:t>
            </a:r>
            <a:r>
              <a:rPr sz="1450" b="1" i="1" spc="-30" dirty="0">
                <a:latin typeface="Tahoma"/>
                <a:cs typeface="Tahoma"/>
              </a:rPr>
              <a:t> questo</a:t>
            </a:r>
            <a:r>
              <a:rPr sz="1450" b="1" i="1" spc="-20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implica </a:t>
            </a:r>
            <a:r>
              <a:rPr sz="1450" b="1" i="1" spc="-25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necessariamente</a:t>
            </a:r>
            <a:r>
              <a:rPr sz="1450" b="1" i="1" spc="15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che</a:t>
            </a:r>
            <a:r>
              <a:rPr sz="1450" b="1" i="1" spc="-20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sia</a:t>
            </a:r>
            <a:r>
              <a:rPr sz="1450" b="1" i="1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possibile</a:t>
            </a:r>
            <a:r>
              <a:rPr sz="1450" b="1" i="1" spc="-10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una</a:t>
            </a:r>
            <a:r>
              <a:rPr sz="1450" b="1" i="1" spc="-15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interazione</a:t>
            </a:r>
            <a:r>
              <a:rPr sz="1450" b="1" i="1" spc="-15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immediata</a:t>
            </a:r>
            <a:r>
              <a:rPr sz="1450" b="1" i="1" spc="-55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tra</a:t>
            </a:r>
            <a:r>
              <a:rPr sz="1450" b="1" i="1" spc="-30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le</a:t>
            </a:r>
            <a:r>
              <a:rPr sz="1450" b="1" i="1" spc="-15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parti</a:t>
            </a:r>
            <a:r>
              <a:rPr sz="1450" b="1" i="1" spc="-45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di</a:t>
            </a:r>
            <a:r>
              <a:rPr sz="1450" b="1" i="1" spc="-45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fronte</a:t>
            </a:r>
            <a:r>
              <a:rPr sz="1450" b="1" i="1" spc="-15" dirty="0">
                <a:latin typeface="Tahoma"/>
                <a:cs typeface="Tahoma"/>
              </a:rPr>
              <a:t> </a:t>
            </a:r>
            <a:r>
              <a:rPr sz="1450" b="1" i="1" spc="-25" dirty="0">
                <a:latin typeface="Tahoma"/>
                <a:cs typeface="Tahoma"/>
              </a:rPr>
              <a:t>al</a:t>
            </a:r>
            <a:r>
              <a:rPr sz="1450" b="1" i="1" spc="-20" dirty="0">
                <a:latin typeface="Tahoma"/>
                <a:cs typeface="Tahoma"/>
              </a:rPr>
              <a:t> </a:t>
            </a:r>
            <a:r>
              <a:rPr sz="1450" b="1" i="1" spc="-30" dirty="0">
                <a:latin typeface="Tahoma"/>
                <a:cs typeface="Tahoma"/>
              </a:rPr>
              <a:t>mediatore</a:t>
            </a:r>
            <a:r>
              <a:rPr sz="1450" i="1" spc="-30" dirty="0">
                <a:latin typeface="Tahoma"/>
                <a:cs typeface="Tahoma"/>
              </a:rPr>
              <a:t>.</a:t>
            </a:r>
            <a:r>
              <a:rPr sz="1450" i="1" spc="-35" dirty="0"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Nella </a:t>
            </a:r>
            <a:r>
              <a:rPr sz="1450" i="1" spc="-20" dirty="0"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mediazione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è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fondamentale,</a:t>
            </a:r>
            <a:r>
              <a:rPr sz="1450" i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infatti,</a:t>
            </a:r>
            <a:r>
              <a:rPr sz="1450" i="1" u="sng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la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percezione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delle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emozioni nei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conflitti</a:t>
            </a:r>
            <a:r>
              <a:rPr sz="1450" i="1" u="sng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</a:t>
            </a:r>
            <a:r>
              <a:rPr sz="1450" i="1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lo</a:t>
            </a:r>
            <a:r>
              <a:rPr sz="1450" i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sviluppo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di </a:t>
            </a:r>
            <a:r>
              <a:rPr sz="1450" i="1" u="sng" spc="-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rapporti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empatici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ed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è, </a:t>
            </a:r>
            <a:r>
              <a:rPr sz="1450" i="1" spc="-15" dirty="0">
                <a:latin typeface="Tahoma"/>
                <a:cs typeface="Tahoma"/>
              </a:rPr>
              <a:t> </a:t>
            </a:r>
            <a:r>
              <a:rPr sz="1450" i="1" u="sng" spc="-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pertanto,</a:t>
            </a:r>
            <a:r>
              <a:rPr sz="1450" i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indispensabile </a:t>
            </a:r>
            <a:r>
              <a:rPr sz="1450" i="1" u="sng" spc="-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un</a:t>
            </a:r>
            <a:r>
              <a:rPr sz="1450" i="1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contatto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diretto</a:t>
            </a:r>
            <a:r>
              <a:rPr sz="1450" i="1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3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tra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il</a:t>
            </a:r>
            <a:r>
              <a:rPr sz="1450" i="1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mediatore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le</a:t>
            </a:r>
            <a:r>
              <a:rPr sz="1450" i="1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persone</a:t>
            </a:r>
            <a:r>
              <a:rPr sz="1450" i="1" u="sng" spc="-3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parti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del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conflitto.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Il</a:t>
            </a:r>
            <a:r>
              <a:rPr sz="1450" i="1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mediatore</a:t>
            </a:r>
            <a:r>
              <a:rPr sz="1450" i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deve </a:t>
            </a:r>
            <a:r>
              <a:rPr sz="1450" i="1" spc="-25" dirty="0">
                <a:latin typeface="Tahoma"/>
                <a:cs typeface="Tahoma"/>
              </a:rPr>
              <a:t> </a:t>
            </a:r>
            <a:r>
              <a:rPr sz="1450" i="1" u="sng" spc="-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comprendere</a:t>
            </a:r>
            <a:r>
              <a:rPr sz="1450" i="1" u="sng" spc="-3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quali</a:t>
            </a:r>
            <a:r>
              <a:rPr sz="1450" i="1" u="sng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siano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bisogni,</a:t>
            </a:r>
            <a:r>
              <a:rPr sz="1450" i="1" u="sng" spc="-4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gli</a:t>
            </a:r>
            <a:r>
              <a:rPr sz="1450" i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interessi,</a:t>
            </a:r>
            <a:r>
              <a:rPr sz="1450" i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sentimenti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dei</a:t>
            </a:r>
            <a:r>
              <a:rPr sz="1450" i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soggetti coinvolti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questi</a:t>
            </a:r>
            <a:r>
              <a:rPr sz="1450" i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sono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profili</a:t>
            </a:r>
            <a:r>
              <a:rPr sz="1450" i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che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le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parti </a:t>
            </a:r>
            <a:r>
              <a:rPr sz="1450" i="1" spc="-20" dirty="0"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possono</a:t>
            </a:r>
            <a:r>
              <a:rPr sz="1450" i="1" u="sng" spc="-5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</a:t>
            </a:r>
            <a:r>
              <a:rPr sz="1450" i="1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debbono</a:t>
            </a:r>
            <a:r>
              <a:rPr sz="1450" i="1" u="sng" spc="-3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mostrare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con</a:t>
            </a:r>
            <a:r>
              <a:rPr sz="1450" i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immediatezza,</a:t>
            </a:r>
            <a:r>
              <a:rPr sz="1450" i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senza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il</a:t>
            </a:r>
            <a:r>
              <a:rPr sz="1450" i="1" u="sng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filtro</a:t>
            </a:r>
            <a:r>
              <a:rPr sz="1450" i="1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dei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difensori</a:t>
            </a:r>
            <a:r>
              <a:rPr sz="1450" i="1" u="sng" spc="-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(che</a:t>
            </a:r>
            <a:r>
              <a:rPr sz="1450" i="1" spc="-5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comunque</a:t>
            </a:r>
            <a:r>
              <a:rPr sz="1450" i="1" spc="-1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assistono</a:t>
            </a:r>
            <a:r>
              <a:rPr sz="1450" i="1" spc="-15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la</a:t>
            </a:r>
            <a:r>
              <a:rPr sz="1450" i="1" spc="-10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parte). </a:t>
            </a:r>
            <a:r>
              <a:rPr sz="1450" i="1" spc="-20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D’altronde,</a:t>
            </a:r>
            <a:r>
              <a:rPr sz="1450" i="1" spc="-10" dirty="0">
                <a:latin typeface="Tahoma"/>
                <a:cs typeface="Tahoma"/>
              </a:rPr>
              <a:t> </a:t>
            </a:r>
            <a:r>
              <a:rPr sz="1450" i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il</a:t>
            </a:r>
            <a:r>
              <a:rPr sz="1450" i="1" u="sng" spc="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principale</a:t>
            </a:r>
            <a:r>
              <a:rPr sz="1450" i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significato</a:t>
            </a:r>
            <a:r>
              <a:rPr sz="1450" i="1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della</a:t>
            </a:r>
            <a:r>
              <a:rPr sz="1450" i="1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mediazione</a:t>
            </a:r>
            <a:r>
              <a:rPr sz="1450" i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è</a:t>
            </a:r>
            <a:r>
              <a:rPr sz="1450" i="1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proprio</a:t>
            </a:r>
            <a:r>
              <a:rPr sz="1450" i="1" u="sng" spc="-5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il</a:t>
            </a:r>
            <a:r>
              <a:rPr sz="1450" i="1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riconoscimento</a:t>
            </a:r>
            <a:r>
              <a:rPr sz="1450" i="1" u="sng" spc="-3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delle</a:t>
            </a:r>
            <a:r>
              <a:rPr sz="1450" i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persone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di</a:t>
            </a:r>
            <a:r>
              <a:rPr sz="1450" i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diventare</a:t>
            </a:r>
            <a:r>
              <a:rPr sz="1450" i="1" u="sng" spc="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autrici</a:t>
            </a:r>
            <a:r>
              <a:rPr sz="1450" i="1" u="sng" spc="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del </a:t>
            </a:r>
            <a:r>
              <a:rPr sz="1450" i="1" spc="-15" dirty="0"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percorso</a:t>
            </a:r>
            <a:r>
              <a:rPr sz="1450" i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di</a:t>
            </a:r>
            <a:r>
              <a:rPr sz="1450" i="1" u="sng" spc="-3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soluzione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dei conflitti</a:t>
            </a:r>
            <a:r>
              <a:rPr sz="1450" i="1" u="sng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che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le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50" i="1" u="sng" spc="-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coinvolgono</a:t>
            </a:r>
            <a:r>
              <a:rPr sz="1450" i="1" spc="-5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e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la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restituzione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della</a:t>
            </a:r>
            <a:r>
              <a:rPr sz="1450" i="1" spc="-1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parola</a:t>
            </a:r>
            <a:r>
              <a:rPr sz="1450" i="1" spc="-10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alle</a:t>
            </a:r>
            <a:r>
              <a:rPr sz="1450" i="1" spc="2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parti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per </a:t>
            </a:r>
            <a:r>
              <a:rPr sz="1450" i="1" spc="-35" dirty="0">
                <a:latin typeface="Tahoma"/>
                <a:cs typeface="Tahoma"/>
              </a:rPr>
              <a:t>una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35" dirty="0">
                <a:latin typeface="Tahoma"/>
                <a:cs typeface="Tahoma"/>
              </a:rPr>
              <a:t>nuova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centratura </a:t>
            </a:r>
            <a:r>
              <a:rPr sz="1450" i="1" spc="-25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della</a:t>
            </a:r>
            <a:r>
              <a:rPr sz="1450" i="1" spc="-10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giustizia,</a:t>
            </a:r>
            <a:r>
              <a:rPr sz="1450" i="1" spc="-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rispetto</a:t>
            </a:r>
            <a:r>
              <a:rPr sz="1450" i="1" spc="-10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ad</a:t>
            </a:r>
            <a:r>
              <a:rPr sz="1450" i="1" spc="5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una</a:t>
            </a:r>
            <a:r>
              <a:rPr sz="1450" i="1" spc="5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cultura</a:t>
            </a:r>
            <a:r>
              <a:rPr sz="1450" i="1" spc="20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che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le</a:t>
            </a:r>
            <a:r>
              <a:rPr sz="1450" i="1" spc="5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considera</a:t>
            </a:r>
            <a:r>
              <a:rPr sz="1450" i="1" spc="-20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‘poco</a:t>
            </a:r>
            <a:r>
              <a:rPr sz="1450" i="1" spc="-3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capaci’</a:t>
            </a:r>
            <a:r>
              <a:rPr sz="1450" i="1" spc="15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e,</a:t>
            </a:r>
            <a:r>
              <a:rPr sz="1450" i="1" spc="-10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magari</a:t>
            </a:r>
            <a:r>
              <a:rPr sz="1450" i="1" spc="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a</a:t>
            </a:r>
            <a:r>
              <a:rPr sz="1450" i="1" spc="5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fini</a:t>
            </a:r>
            <a:r>
              <a:rPr sz="1450" i="1" spc="1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protettivi,</a:t>
            </a:r>
            <a:r>
              <a:rPr sz="1450" i="1" spc="-20" dirty="0">
                <a:latin typeface="Tahoma"/>
                <a:cs typeface="Tahoma"/>
              </a:rPr>
              <a:t> le</a:t>
            </a:r>
            <a:r>
              <a:rPr sz="1450" i="1" spc="5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pone</a:t>
            </a:r>
            <a:r>
              <a:rPr sz="1450" i="1" spc="-15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ai</a:t>
            </a:r>
            <a:r>
              <a:rPr sz="1450" i="1" spc="1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margini.</a:t>
            </a:r>
            <a:r>
              <a:rPr sz="1450" i="1" spc="-5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Non </a:t>
            </a:r>
            <a:r>
              <a:rPr sz="1450" i="1" spc="-440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è,</a:t>
            </a:r>
            <a:r>
              <a:rPr sz="1450" i="1" spc="-10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dunque,</a:t>
            </a:r>
            <a:r>
              <a:rPr sz="1450" i="1" spc="-1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pensabile</a:t>
            </a:r>
            <a:r>
              <a:rPr sz="1450" i="1" spc="-10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applicare</a:t>
            </a:r>
            <a:r>
              <a:rPr sz="1450" i="1" spc="5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analogicamente</a:t>
            </a:r>
            <a:r>
              <a:rPr sz="1450" i="1" spc="15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alla</a:t>
            </a:r>
            <a:r>
              <a:rPr sz="1450" i="1" spc="2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mediazione </a:t>
            </a:r>
            <a:r>
              <a:rPr sz="1450" i="1" spc="-20" dirty="0">
                <a:latin typeface="Tahoma"/>
                <a:cs typeface="Tahoma"/>
              </a:rPr>
              <a:t>le</a:t>
            </a:r>
            <a:r>
              <a:rPr sz="1450" i="1" spc="5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norme,</a:t>
            </a:r>
            <a:r>
              <a:rPr sz="1450" i="1" spc="-15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che</a:t>
            </a:r>
            <a:r>
              <a:rPr sz="1450" i="1" spc="5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‘nel</a:t>
            </a:r>
            <a:r>
              <a:rPr sz="1450" i="1" spc="5" dirty="0">
                <a:latin typeface="Tahoma"/>
                <a:cs typeface="Tahoma"/>
              </a:rPr>
              <a:t> </a:t>
            </a:r>
            <a:r>
              <a:rPr sz="1450" i="1" spc="-40" dirty="0">
                <a:latin typeface="Tahoma"/>
                <a:cs typeface="Tahoma"/>
              </a:rPr>
              <a:t>processo’, </a:t>
            </a:r>
            <a:r>
              <a:rPr sz="1450" i="1" spc="-30" dirty="0">
                <a:latin typeface="Tahoma"/>
                <a:cs typeface="Tahoma"/>
              </a:rPr>
              <a:t>consentono</a:t>
            </a:r>
            <a:r>
              <a:rPr sz="1450" i="1" spc="-25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alla</a:t>
            </a:r>
            <a:r>
              <a:rPr sz="1450" i="1" spc="20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parte</a:t>
            </a:r>
            <a:r>
              <a:rPr sz="1450" i="1" spc="5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di </a:t>
            </a:r>
            <a:r>
              <a:rPr sz="1450" i="1" spc="-1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farsi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rappresentare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dal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difensore</a:t>
            </a:r>
            <a:r>
              <a:rPr sz="1450" i="1" spc="-25" dirty="0">
                <a:latin typeface="Tahoma"/>
                <a:cs typeface="Tahoma"/>
              </a:rPr>
              <a:t> o</a:t>
            </a:r>
            <a:r>
              <a:rPr sz="1450" i="1" spc="-5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le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norme</a:t>
            </a:r>
            <a:r>
              <a:rPr sz="1450" i="1" spc="-1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sulla</a:t>
            </a:r>
            <a:r>
              <a:rPr sz="1450" i="1" spc="10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rappresentanza</a:t>
            </a:r>
            <a:r>
              <a:rPr sz="1450" i="1" spc="-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negli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atti</a:t>
            </a:r>
            <a:r>
              <a:rPr sz="1450" i="1" spc="25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negoziali. </a:t>
            </a:r>
            <a:r>
              <a:rPr sz="1450" i="1" spc="-30" dirty="0">
                <a:latin typeface="Tahoma"/>
                <a:cs typeface="Tahoma"/>
              </a:rPr>
              <a:t>La</a:t>
            </a:r>
            <a:r>
              <a:rPr sz="1450" i="1" spc="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mediazione</a:t>
            </a:r>
            <a:r>
              <a:rPr sz="1450" i="1" spc="-20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può</a:t>
            </a:r>
            <a:r>
              <a:rPr sz="1450" i="1" spc="-25" dirty="0">
                <a:latin typeface="Tahoma"/>
                <a:cs typeface="Tahoma"/>
              </a:rPr>
              <a:t> dar</a:t>
            </a:r>
            <a:r>
              <a:rPr sz="1450" i="1" spc="-10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luogo </a:t>
            </a:r>
            <a:r>
              <a:rPr sz="1450" i="1" spc="-30" dirty="0">
                <a:latin typeface="Tahoma"/>
                <a:cs typeface="Tahoma"/>
              </a:rPr>
              <a:t>ad </a:t>
            </a:r>
            <a:r>
              <a:rPr sz="1450" i="1" spc="-25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un</a:t>
            </a:r>
            <a:r>
              <a:rPr sz="1450" i="1" spc="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negozio</a:t>
            </a:r>
            <a:r>
              <a:rPr sz="1450" i="1" spc="-3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o</a:t>
            </a:r>
            <a:r>
              <a:rPr sz="1450" i="1" spc="-10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ad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una</a:t>
            </a:r>
            <a:r>
              <a:rPr sz="1450" i="1" spc="20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transazione,</a:t>
            </a:r>
            <a:r>
              <a:rPr sz="1450" i="1" spc="-10" dirty="0">
                <a:latin typeface="Tahoma"/>
                <a:cs typeface="Tahoma"/>
              </a:rPr>
              <a:t> </a:t>
            </a:r>
            <a:r>
              <a:rPr sz="1450" i="1" spc="-35" dirty="0">
                <a:latin typeface="Tahoma"/>
                <a:cs typeface="Tahoma"/>
              </a:rPr>
              <a:t>ma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20" dirty="0">
                <a:latin typeface="Tahoma"/>
                <a:cs typeface="Tahoma"/>
              </a:rPr>
              <a:t>l’attività</a:t>
            </a:r>
            <a:r>
              <a:rPr sz="1450" i="1" spc="45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che</a:t>
            </a:r>
            <a:r>
              <a:rPr sz="1450" i="1" spc="-10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porta</a:t>
            </a:r>
            <a:r>
              <a:rPr sz="1450" i="1" spc="-20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all’accordo</a:t>
            </a:r>
            <a:r>
              <a:rPr sz="1450" i="1" spc="-10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ha</a:t>
            </a:r>
            <a:r>
              <a:rPr sz="1450" i="1" spc="5" dirty="0">
                <a:latin typeface="Tahoma"/>
                <a:cs typeface="Tahoma"/>
              </a:rPr>
              <a:t> </a:t>
            </a:r>
            <a:r>
              <a:rPr sz="1450" i="1" spc="-35" dirty="0">
                <a:latin typeface="Tahoma"/>
                <a:cs typeface="Tahoma"/>
              </a:rPr>
              <a:t>natura</a:t>
            </a:r>
            <a:r>
              <a:rPr sz="1450" i="1" spc="1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personalissima</a:t>
            </a:r>
            <a:r>
              <a:rPr sz="1450" i="1" spc="-20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e</a:t>
            </a:r>
            <a:r>
              <a:rPr sz="1450" i="1" dirty="0">
                <a:latin typeface="Tahoma"/>
                <a:cs typeface="Tahoma"/>
              </a:rPr>
              <a:t> </a:t>
            </a:r>
            <a:r>
              <a:rPr sz="1450" i="1" spc="-30" dirty="0">
                <a:latin typeface="Tahoma"/>
                <a:cs typeface="Tahoma"/>
              </a:rPr>
              <a:t>non</a:t>
            </a:r>
            <a:r>
              <a:rPr sz="1450" i="1" spc="-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è</a:t>
            </a:r>
            <a:r>
              <a:rPr sz="1450" i="1" spc="-10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delegabile.»</a:t>
            </a:r>
            <a:endParaRPr sz="145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56</a:t>
            </a:fld>
            <a:endParaRPr spc="15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688" y="1183639"/>
            <a:ext cx="9457690" cy="48450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70485" algn="ctr">
              <a:lnSpc>
                <a:spcPct val="100000"/>
              </a:lnSpc>
              <a:spcBef>
                <a:spcPts val="125"/>
              </a:spcBef>
            </a:pP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La</a:t>
            </a:r>
            <a:r>
              <a:rPr sz="1700" b="1" spc="3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rappresentanza</a:t>
            </a:r>
            <a:r>
              <a:rPr sz="1700" b="1" spc="4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nel</a:t>
            </a:r>
            <a:r>
              <a:rPr sz="1700" b="1" spc="2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diritto</a:t>
            </a:r>
            <a:r>
              <a:rPr sz="1700" b="1" spc="3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processuale</a:t>
            </a:r>
            <a:r>
              <a:rPr sz="1700" b="1" spc="6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5" dirty="0">
                <a:solidFill>
                  <a:srgbClr val="009999"/>
                </a:solidFill>
                <a:latin typeface="Tahoma"/>
                <a:cs typeface="Tahoma"/>
              </a:rPr>
              <a:t>civile</a:t>
            </a:r>
            <a:endParaRPr sz="17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>
              <a:latin typeface="Tahoma"/>
              <a:cs typeface="Tahoma"/>
            </a:endParaRPr>
          </a:p>
          <a:p>
            <a:pPr marL="12700" marR="5080" algn="just">
              <a:lnSpc>
                <a:spcPct val="101800"/>
              </a:lnSpc>
            </a:pPr>
            <a:r>
              <a:rPr sz="1700" spc="10" dirty="0">
                <a:latin typeface="Tahoma"/>
                <a:cs typeface="Tahoma"/>
              </a:rPr>
              <a:t>Nel </a:t>
            </a:r>
            <a:r>
              <a:rPr sz="1700" spc="5" dirty="0">
                <a:latin typeface="Tahoma"/>
                <a:cs typeface="Tahoma"/>
              </a:rPr>
              <a:t>processo </a:t>
            </a:r>
            <a:r>
              <a:rPr sz="1700" spc="10" dirty="0">
                <a:latin typeface="Tahoma"/>
                <a:cs typeface="Tahoma"/>
              </a:rPr>
              <a:t>civile </a:t>
            </a:r>
            <a:r>
              <a:rPr sz="1700" spc="5" dirty="0">
                <a:latin typeface="Tahoma"/>
                <a:cs typeface="Tahoma"/>
              </a:rPr>
              <a:t>la </a:t>
            </a:r>
            <a:r>
              <a:rPr sz="1700" b="1" spc="10" dirty="0">
                <a:latin typeface="Tahoma"/>
                <a:cs typeface="Tahoma"/>
              </a:rPr>
              <a:t>rappresentanza</a:t>
            </a:r>
            <a:r>
              <a:rPr sz="1700" spc="10" dirty="0">
                <a:latin typeface="Tahoma"/>
                <a:cs typeface="Tahoma"/>
              </a:rPr>
              <a:t>, è </a:t>
            </a:r>
            <a:r>
              <a:rPr sz="1700" spc="5" dirty="0">
                <a:latin typeface="Tahoma"/>
                <a:cs typeface="Tahoma"/>
              </a:rPr>
              <a:t>intesa </a:t>
            </a:r>
            <a:r>
              <a:rPr sz="1700" spc="10" dirty="0">
                <a:latin typeface="Tahoma"/>
                <a:cs typeface="Tahoma"/>
              </a:rPr>
              <a:t>quale </a:t>
            </a:r>
            <a:r>
              <a:rPr sz="1700" spc="5" dirty="0">
                <a:latin typeface="Tahoma"/>
                <a:cs typeface="Tahoma"/>
              </a:rPr>
              <a:t>potere </a:t>
            </a:r>
            <a:r>
              <a:rPr sz="1700" spc="10" dirty="0">
                <a:latin typeface="Tahoma"/>
                <a:cs typeface="Tahoma"/>
              </a:rPr>
              <a:t>di compiere un </a:t>
            </a:r>
            <a:r>
              <a:rPr sz="1700" spc="5" dirty="0">
                <a:latin typeface="Tahoma"/>
                <a:cs typeface="Tahoma"/>
              </a:rPr>
              <a:t>atto </a:t>
            </a:r>
            <a:r>
              <a:rPr sz="1700" spc="10" dirty="0">
                <a:latin typeface="Tahoma"/>
                <a:cs typeface="Tahoma"/>
              </a:rPr>
              <a:t>in </a:t>
            </a:r>
            <a:r>
              <a:rPr sz="1700" spc="15" dirty="0">
                <a:latin typeface="Tahoma"/>
                <a:cs typeface="Tahoma"/>
              </a:rPr>
              <a:t>nome </a:t>
            </a:r>
            <a:r>
              <a:rPr sz="1700" spc="10" dirty="0">
                <a:latin typeface="Tahoma"/>
                <a:cs typeface="Tahoma"/>
              </a:rPr>
              <a:t>e per 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conto</a:t>
            </a:r>
            <a:r>
              <a:rPr sz="1700" spc="2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altrui.</a:t>
            </a:r>
            <a:endParaRPr sz="17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50">
              <a:latin typeface="Tahoma"/>
              <a:cs typeface="Tahoma"/>
            </a:endParaRPr>
          </a:p>
          <a:p>
            <a:pPr marL="12700" marR="6985" algn="just">
              <a:lnSpc>
                <a:spcPct val="101800"/>
              </a:lnSpc>
            </a:pPr>
            <a:r>
              <a:rPr sz="1700" spc="5" dirty="0">
                <a:latin typeface="Tahoma"/>
                <a:cs typeface="Tahoma"/>
              </a:rPr>
              <a:t>Il </a:t>
            </a:r>
            <a:r>
              <a:rPr sz="1700" u="heavy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privato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15" dirty="0">
                <a:latin typeface="Tahoma"/>
                <a:cs typeface="Tahoma"/>
              </a:rPr>
              <a:t>può </a:t>
            </a:r>
            <a:r>
              <a:rPr sz="1700" spc="10" dirty="0">
                <a:latin typeface="Tahoma"/>
                <a:cs typeface="Tahoma"/>
              </a:rPr>
              <a:t>volontariamente </a:t>
            </a:r>
            <a:r>
              <a:rPr sz="1700" spc="5" dirty="0">
                <a:latin typeface="Tahoma"/>
                <a:cs typeface="Tahoma"/>
              </a:rPr>
              <a:t>farsi rappresentare </a:t>
            </a:r>
            <a:r>
              <a:rPr sz="1700" spc="10" dirty="0">
                <a:latin typeface="Tahoma"/>
                <a:cs typeface="Tahoma"/>
              </a:rPr>
              <a:t>nei </a:t>
            </a:r>
            <a:r>
              <a:rPr sz="1700" spc="5" dirty="0">
                <a:latin typeface="Tahoma"/>
                <a:cs typeface="Tahoma"/>
              </a:rPr>
              <a:t>negozi </a:t>
            </a:r>
            <a:r>
              <a:rPr sz="1700" spc="10" dirty="0">
                <a:latin typeface="Tahoma"/>
                <a:cs typeface="Tahoma"/>
              </a:rPr>
              <a:t>di </a:t>
            </a:r>
            <a:r>
              <a:rPr sz="1700" spc="5" dirty="0">
                <a:latin typeface="Tahoma"/>
                <a:cs typeface="Tahoma"/>
              </a:rPr>
              <a:t>diritto </a:t>
            </a:r>
            <a:r>
              <a:rPr sz="1700" spc="10" dirty="0">
                <a:latin typeface="Tahoma"/>
                <a:cs typeface="Tahoma"/>
              </a:rPr>
              <a:t>sostanziale, </a:t>
            </a:r>
            <a:r>
              <a:rPr sz="1700" spc="5" dirty="0">
                <a:latin typeface="Tahoma"/>
                <a:cs typeface="Tahoma"/>
              </a:rPr>
              <a:t>allo </a:t>
            </a:r>
            <a:r>
              <a:rPr sz="1700" spc="10" dirty="0">
                <a:latin typeface="Tahoma"/>
                <a:cs typeface="Tahoma"/>
              </a:rPr>
              <a:t>stesso </a:t>
            </a:r>
            <a:r>
              <a:rPr sz="1700" spc="15" dirty="0">
                <a:latin typeface="Tahoma"/>
                <a:cs typeface="Tahoma"/>
              </a:rPr>
              <a:t> modo può </a:t>
            </a:r>
            <a:r>
              <a:rPr sz="1700" spc="5" dirty="0">
                <a:latin typeface="Tahoma"/>
                <a:cs typeface="Tahoma"/>
              </a:rPr>
              <a:t>conferire </a:t>
            </a:r>
            <a:r>
              <a:rPr sz="1700" spc="15" dirty="0">
                <a:latin typeface="Tahoma"/>
                <a:cs typeface="Tahoma"/>
              </a:rPr>
              <a:t>ad </a:t>
            </a:r>
            <a:r>
              <a:rPr sz="1700" spc="5" dirty="0">
                <a:latin typeface="Tahoma"/>
                <a:cs typeface="Tahoma"/>
              </a:rPr>
              <a:t>altri (e </a:t>
            </a:r>
            <a:r>
              <a:rPr sz="1700" spc="10" dirty="0">
                <a:latin typeface="Tahoma"/>
                <a:cs typeface="Tahoma"/>
              </a:rPr>
              <a:t>per </a:t>
            </a:r>
            <a:r>
              <a:rPr sz="1700" spc="5" dirty="0">
                <a:latin typeface="Tahoma"/>
                <a:cs typeface="Tahoma"/>
              </a:rPr>
              <a:t>iscritto) potere rappresentativo </a:t>
            </a:r>
            <a:r>
              <a:rPr sz="1700" spc="10" dirty="0">
                <a:latin typeface="Tahoma"/>
                <a:cs typeface="Tahoma"/>
              </a:rPr>
              <a:t>per </a:t>
            </a:r>
            <a:r>
              <a:rPr sz="1700" dirty="0">
                <a:latin typeface="Tahoma"/>
                <a:cs typeface="Tahoma"/>
              </a:rPr>
              <a:t>il </a:t>
            </a:r>
            <a:r>
              <a:rPr sz="1700" spc="10" dirty="0">
                <a:latin typeface="Tahoma"/>
                <a:cs typeface="Tahoma"/>
              </a:rPr>
              <a:t>compimento di </a:t>
            </a:r>
            <a:r>
              <a:rPr sz="1700" spc="5" dirty="0">
                <a:latin typeface="Tahoma"/>
                <a:cs typeface="Tahoma"/>
              </a:rPr>
              <a:t>atti 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processuali, purché l’attribuzione </a:t>
            </a:r>
            <a:r>
              <a:rPr sz="1700" spc="10" dirty="0">
                <a:latin typeface="Tahoma"/>
                <a:cs typeface="Tahoma"/>
              </a:rPr>
              <a:t>cada su </a:t>
            </a:r>
            <a:r>
              <a:rPr sz="1700" spc="5" dirty="0">
                <a:latin typeface="Tahoma"/>
                <a:cs typeface="Tahoma"/>
              </a:rPr>
              <a:t>di </a:t>
            </a:r>
            <a:r>
              <a:rPr sz="1700" spc="10" dirty="0">
                <a:latin typeface="Tahoma"/>
                <a:cs typeface="Tahoma"/>
              </a:rPr>
              <a:t>un soggetto </a:t>
            </a:r>
            <a:r>
              <a:rPr sz="1700" spc="5" dirty="0">
                <a:latin typeface="Tahoma"/>
                <a:cs typeface="Tahoma"/>
              </a:rPr>
              <a:t>che </a:t>
            </a:r>
            <a:r>
              <a:rPr sz="1700" spc="10" dirty="0">
                <a:latin typeface="Tahoma"/>
                <a:cs typeface="Tahoma"/>
              </a:rPr>
              <a:t>nel </a:t>
            </a:r>
            <a:r>
              <a:rPr sz="1700" spc="15" dirty="0">
                <a:latin typeface="Tahoma"/>
                <a:cs typeface="Tahoma"/>
              </a:rPr>
              <a:t>campo </a:t>
            </a:r>
            <a:r>
              <a:rPr sz="1700" spc="10" dirty="0">
                <a:latin typeface="Tahoma"/>
                <a:cs typeface="Tahoma"/>
              </a:rPr>
              <a:t>sostanziale </a:t>
            </a:r>
            <a:r>
              <a:rPr sz="1700" spc="5" dirty="0">
                <a:latin typeface="Tahoma"/>
                <a:cs typeface="Tahoma"/>
              </a:rPr>
              <a:t>sia </a:t>
            </a:r>
            <a:r>
              <a:rPr sz="1700" spc="10" dirty="0">
                <a:latin typeface="Tahoma"/>
                <a:cs typeface="Tahoma"/>
              </a:rPr>
              <a:t>munito </a:t>
            </a:r>
            <a:r>
              <a:rPr sz="1700" spc="15" dirty="0">
                <a:latin typeface="Tahoma"/>
                <a:cs typeface="Tahoma"/>
              </a:rPr>
              <a:t>di 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analogo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potere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(art.</a:t>
            </a:r>
            <a:r>
              <a:rPr sz="1700" spc="15" dirty="0">
                <a:latin typeface="Tahoma"/>
                <a:cs typeface="Tahoma"/>
              </a:rPr>
              <a:t> 77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c.p.c.);</a:t>
            </a:r>
            <a:endParaRPr sz="17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50">
              <a:latin typeface="Tahoma"/>
              <a:cs typeface="Tahoma"/>
            </a:endParaRPr>
          </a:p>
          <a:p>
            <a:pPr marL="12700" marR="5080" algn="just">
              <a:lnSpc>
                <a:spcPct val="101800"/>
              </a:lnSpc>
            </a:pPr>
            <a:r>
              <a:rPr sz="1700" spc="10" dirty="0">
                <a:latin typeface="Tahoma"/>
                <a:cs typeface="Tahoma"/>
              </a:rPr>
              <a:t>Stesso discorso </a:t>
            </a:r>
            <a:r>
              <a:rPr sz="1700" dirty="0">
                <a:latin typeface="Tahoma"/>
                <a:cs typeface="Tahoma"/>
              </a:rPr>
              <a:t>vale </a:t>
            </a:r>
            <a:r>
              <a:rPr sz="1700" spc="10" dirty="0">
                <a:latin typeface="Tahoma"/>
                <a:cs typeface="Tahoma"/>
              </a:rPr>
              <a:t>per le </a:t>
            </a:r>
            <a:r>
              <a:rPr sz="1700" spc="5" dirty="0">
                <a:latin typeface="Tahoma"/>
                <a:cs typeface="Tahoma"/>
              </a:rPr>
              <a:t>persone giuridiche, </a:t>
            </a:r>
            <a:r>
              <a:rPr sz="1700" u="heavy" spc="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per </a:t>
            </a:r>
            <a:r>
              <a:rPr sz="1700" u="heavy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le </a:t>
            </a:r>
            <a:r>
              <a:rPr sz="1700" u="heavy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associazioni e </a:t>
            </a:r>
            <a:r>
              <a:rPr sz="1700" u="heavy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 </a:t>
            </a:r>
            <a:r>
              <a:rPr sz="1700" u="heavy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comitati non muniti di 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u="heavy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personalità </a:t>
            </a:r>
            <a:r>
              <a:rPr sz="1700" u="heavy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(art. </a:t>
            </a:r>
            <a:r>
              <a:rPr sz="1700" u="heavy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75, </a:t>
            </a:r>
            <a:r>
              <a:rPr sz="17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c.p.c.). </a:t>
            </a:r>
            <a:r>
              <a:rPr sz="1700" spc="5" dirty="0">
                <a:latin typeface="Tahoma"/>
                <a:cs typeface="Tahoma"/>
              </a:rPr>
              <a:t>, </a:t>
            </a:r>
            <a:r>
              <a:rPr sz="1700" spc="10" dirty="0">
                <a:latin typeface="Tahoma"/>
                <a:cs typeface="Tahoma"/>
              </a:rPr>
              <a:t>per le </a:t>
            </a:r>
            <a:r>
              <a:rPr sz="1700" spc="5" dirty="0">
                <a:latin typeface="Tahoma"/>
                <a:cs typeface="Tahoma"/>
              </a:rPr>
              <a:t>quali si ricorre alla tecnica </a:t>
            </a:r>
            <a:r>
              <a:rPr sz="1700" spc="10" dirty="0">
                <a:latin typeface="Tahoma"/>
                <a:cs typeface="Tahoma"/>
              </a:rPr>
              <a:t>della </a:t>
            </a:r>
            <a:r>
              <a:rPr sz="1700" b="1" spc="15" dirty="0">
                <a:latin typeface="Tahoma"/>
                <a:cs typeface="Tahoma"/>
              </a:rPr>
              <a:t>rappresentanza organica</a:t>
            </a:r>
            <a:r>
              <a:rPr sz="1700" spc="15" dirty="0">
                <a:latin typeface="Tahoma"/>
                <a:cs typeface="Tahoma"/>
              </a:rPr>
              <a:t>, 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Il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rappresentante</a:t>
            </a:r>
            <a:r>
              <a:rPr sz="1700" spc="-2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gode,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di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regola,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degli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stessi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poteri</a:t>
            </a:r>
            <a:r>
              <a:rPr sz="1700" spc="5" dirty="0">
                <a:latin typeface="Tahoma"/>
                <a:cs typeface="Tahoma"/>
              </a:rPr>
              <a:t> che</a:t>
            </a:r>
            <a:r>
              <a:rPr sz="1700" spc="10" dirty="0">
                <a:latin typeface="Tahoma"/>
                <a:cs typeface="Tahoma"/>
              </a:rPr>
              <a:t> spettano alla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parte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rappresentata.</a:t>
            </a:r>
            <a:endParaRPr sz="1700">
              <a:latin typeface="Tahoma"/>
              <a:cs typeface="Tahoma"/>
            </a:endParaRPr>
          </a:p>
          <a:p>
            <a:pPr marL="12700" marR="5080" algn="just">
              <a:lnSpc>
                <a:spcPts val="2080"/>
              </a:lnSpc>
              <a:spcBef>
                <a:spcPts val="480"/>
              </a:spcBef>
            </a:pPr>
            <a:r>
              <a:rPr sz="1700" spc="5" dirty="0">
                <a:latin typeface="Tahoma"/>
                <a:cs typeface="Tahoma"/>
              </a:rPr>
              <a:t>Il difetto </a:t>
            </a:r>
            <a:r>
              <a:rPr sz="1700" spc="10" dirty="0">
                <a:latin typeface="Tahoma"/>
                <a:cs typeface="Tahoma"/>
              </a:rPr>
              <a:t>di </a:t>
            </a:r>
            <a:r>
              <a:rPr sz="1700" spc="5" dirty="0">
                <a:latin typeface="Tahoma"/>
                <a:cs typeface="Tahoma"/>
              </a:rPr>
              <a:t>rappresentanza, inficiando </a:t>
            </a:r>
            <a:r>
              <a:rPr sz="1700" spc="10" dirty="0">
                <a:latin typeface="Tahoma"/>
                <a:cs typeface="Tahoma"/>
              </a:rPr>
              <a:t>la </a:t>
            </a:r>
            <a:r>
              <a:rPr sz="1700" spc="5" dirty="0">
                <a:latin typeface="Tahoma"/>
                <a:cs typeface="Tahoma"/>
              </a:rPr>
              <a:t>regolarità del processo ovvero </a:t>
            </a:r>
            <a:r>
              <a:rPr sz="1700" spc="15" dirty="0">
                <a:latin typeface="Tahoma"/>
                <a:cs typeface="Tahoma"/>
              </a:rPr>
              <a:t>impedendo </a:t>
            </a:r>
            <a:r>
              <a:rPr sz="1700" spc="10" dirty="0">
                <a:latin typeface="Tahoma"/>
                <a:cs typeface="Tahoma"/>
              </a:rPr>
              <a:t>la </a:t>
            </a:r>
            <a:r>
              <a:rPr sz="1700" spc="5" dirty="0">
                <a:latin typeface="Tahoma"/>
                <a:cs typeface="Tahoma"/>
              </a:rPr>
              <a:t>produzione </a:t>
            </a:r>
            <a:r>
              <a:rPr sz="1700" spc="10" dirty="0">
                <a:latin typeface="Tahoma"/>
                <a:cs typeface="Tahoma"/>
              </a:rPr>
              <a:t> di </a:t>
            </a:r>
            <a:r>
              <a:rPr sz="1700" dirty="0">
                <a:latin typeface="Tahoma"/>
                <a:cs typeface="Tahoma"/>
              </a:rPr>
              <a:t>effetti </a:t>
            </a:r>
            <a:r>
              <a:rPr sz="1700" spc="10" dirty="0">
                <a:latin typeface="Tahoma"/>
                <a:cs typeface="Tahoma"/>
              </a:rPr>
              <a:t>in </a:t>
            </a:r>
            <a:r>
              <a:rPr sz="1700" spc="5" dirty="0">
                <a:latin typeface="Tahoma"/>
                <a:cs typeface="Tahoma"/>
              </a:rPr>
              <a:t>capo </a:t>
            </a:r>
            <a:r>
              <a:rPr sz="1700" spc="10" dirty="0">
                <a:latin typeface="Tahoma"/>
                <a:cs typeface="Tahoma"/>
              </a:rPr>
              <a:t>al </a:t>
            </a:r>
            <a:r>
              <a:rPr sz="1700" spc="5" dirty="0">
                <a:latin typeface="Tahoma"/>
                <a:cs typeface="Tahoma"/>
              </a:rPr>
              <a:t>rappresentato, </a:t>
            </a:r>
            <a:r>
              <a:rPr sz="1700" spc="10" dirty="0">
                <a:latin typeface="Tahoma"/>
                <a:cs typeface="Tahoma"/>
              </a:rPr>
              <a:t>è </a:t>
            </a:r>
            <a:r>
              <a:rPr sz="1700" dirty="0">
                <a:latin typeface="Tahoma"/>
                <a:cs typeface="Tahoma"/>
              </a:rPr>
              <a:t>rilevabile </a:t>
            </a:r>
            <a:r>
              <a:rPr sz="1700" spc="5" dirty="0">
                <a:latin typeface="Tahoma"/>
                <a:cs typeface="Tahoma"/>
              </a:rPr>
              <a:t>d’ufficio </a:t>
            </a:r>
            <a:r>
              <a:rPr sz="1700" spc="10" dirty="0">
                <a:latin typeface="Tahoma"/>
                <a:cs typeface="Tahoma"/>
              </a:rPr>
              <a:t>in ogni stato e </a:t>
            </a:r>
            <a:r>
              <a:rPr sz="1700" spc="5" dirty="0">
                <a:latin typeface="Tahoma"/>
                <a:cs typeface="Tahoma"/>
              </a:rPr>
              <a:t>grado </a:t>
            </a:r>
            <a:r>
              <a:rPr sz="1700" spc="10" dirty="0">
                <a:latin typeface="Tahoma"/>
                <a:cs typeface="Tahoma"/>
              </a:rPr>
              <a:t>e la </a:t>
            </a:r>
            <a:r>
              <a:rPr sz="1700" dirty="0">
                <a:latin typeface="Tahoma"/>
                <a:cs typeface="Tahoma"/>
              </a:rPr>
              <a:t>relativa </a:t>
            </a:r>
            <a:r>
              <a:rPr sz="1700" spc="10" dirty="0">
                <a:latin typeface="Tahoma"/>
                <a:cs typeface="Tahoma"/>
              </a:rPr>
              <a:t>sanatoria </a:t>
            </a:r>
            <a:r>
              <a:rPr sz="1700" spc="-52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ha </a:t>
            </a:r>
            <a:r>
              <a:rPr sz="1700" dirty="0">
                <a:latin typeface="Tahoma"/>
                <a:cs typeface="Tahoma"/>
              </a:rPr>
              <a:t>effetto </a:t>
            </a:r>
            <a:r>
              <a:rPr sz="1800" i="1" spc="-40" dirty="0">
                <a:latin typeface="Tahoma"/>
                <a:cs typeface="Tahoma"/>
              </a:rPr>
              <a:t>ex </a:t>
            </a:r>
            <a:r>
              <a:rPr sz="1800" i="1" spc="-30" dirty="0">
                <a:latin typeface="Tahoma"/>
                <a:cs typeface="Tahoma"/>
              </a:rPr>
              <a:t>tunc</a:t>
            </a:r>
            <a:r>
              <a:rPr sz="1700" spc="-30" dirty="0">
                <a:latin typeface="Tahoma"/>
                <a:cs typeface="Tahoma"/>
              </a:rPr>
              <a:t>; </a:t>
            </a:r>
            <a:r>
              <a:rPr sz="1700" spc="10" dirty="0">
                <a:latin typeface="Tahoma"/>
                <a:cs typeface="Tahoma"/>
              </a:rPr>
              <a:t>in caso di </a:t>
            </a:r>
            <a:r>
              <a:rPr sz="1700" spc="5" dirty="0">
                <a:latin typeface="Tahoma"/>
                <a:cs typeface="Tahoma"/>
              </a:rPr>
              <a:t>falsa </a:t>
            </a:r>
            <a:r>
              <a:rPr sz="1700" spc="15" dirty="0">
                <a:latin typeface="Tahoma"/>
                <a:cs typeface="Tahoma"/>
              </a:rPr>
              <a:t>o </a:t>
            </a:r>
            <a:r>
              <a:rPr sz="1700" spc="5" dirty="0">
                <a:latin typeface="Tahoma"/>
                <a:cs typeface="Tahoma"/>
              </a:rPr>
              <a:t>irregolare rappresentanza, </a:t>
            </a:r>
            <a:r>
              <a:rPr sz="1700" u="heavy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viene comunque </a:t>
            </a:r>
            <a:r>
              <a:rPr sz="1700" u="heavy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fatta salva </a:t>
            </a:r>
            <a:r>
              <a:rPr sz="1700" u="heavy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la 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u="heavy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facoltà</a:t>
            </a:r>
            <a:r>
              <a:rPr sz="1700" u="heavy" spc="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700" u="heavy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dell’interessato</a:t>
            </a:r>
            <a:r>
              <a:rPr sz="1700" u="heavy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700" u="heavy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di </a:t>
            </a:r>
            <a:r>
              <a:rPr sz="1700" u="heavy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ratificare</a:t>
            </a:r>
            <a:r>
              <a:rPr sz="1700" u="heavy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700" u="heavy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gli </a:t>
            </a:r>
            <a:r>
              <a:rPr sz="1700" u="heavy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atti</a:t>
            </a:r>
            <a:r>
              <a:rPr sz="1700" u="heavy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700" u="heavy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compiuti</a:t>
            </a:r>
            <a:r>
              <a:rPr sz="1700" u="heavy" spc="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700" u="heavy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dal</a:t>
            </a:r>
            <a:r>
              <a:rPr sz="17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800" i="1" u="heavy" spc="-4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falsus</a:t>
            </a:r>
            <a:r>
              <a:rPr sz="1800" i="1" u="heavy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800" i="1" u="heavy" spc="-6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procurator.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57</a:t>
            </a:fld>
            <a:endParaRPr spc="15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4316" y="1412239"/>
            <a:ext cx="9457690" cy="4035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>
              <a:lnSpc>
                <a:spcPct val="100699"/>
              </a:lnSpc>
              <a:spcBef>
                <a:spcPts val="100"/>
              </a:spcBef>
            </a:pPr>
            <a:r>
              <a:rPr sz="1500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L’elemento</a:t>
            </a:r>
            <a:r>
              <a:rPr sz="1500" u="sng" spc="1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distintivo</a:t>
            </a:r>
            <a:r>
              <a:rPr sz="1500" u="sng" spc="1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tipico</a:t>
            </a:r>
            <a:r>
              <a:rPr sz="1500" u="sng" spc="14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della</a:t>
            </a:r>
            <a:r>
              <a:rPr sz="1500" u="sng" spc="13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rappresentanza</a:t>
            </a:r>
            <a:r>
              <a:rPr sz="1500" u="sng" spc="14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è</a:t>
            </a:r>
            <a:r>
              <a:rPr sz="1500" u="sng" spc="14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l’intervento</a:t>
            </a:r>
            <a:r>
              <a:rPr sz="1500" u="sng" spc="1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del</a:t>
            </a:r>
            <a:r>
              <a:rPr sz="1500" u="sng" spc="14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rappresentante</a:t>
            </a:r>
            <a:r>
              <a:rPr sz="1500" u="sng" spc="1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nella</a:t>
            </a:r>
            <a:r>
              <a:rPr sz="1500" u="sng" spc="14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gestione</a:t>
            </a:r>
            <a:r>
              <a:rPr sz="1500" u="sng" spc="14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dell’interesse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altrui.</a:t>
            </a:r>
            <a:endParaRPr sz="1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500" dirty="0">
                <a:latin typeface="Tahoma"/>
                <a:cs typeface="Tahoma"/>
              </a:rPr>
              <a:t>Il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potere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rappresentativo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può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essere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attribuito</a:t>
            </a:r>
            <a:r>
              <a:rPr sz="1500" spc="-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ad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un soggetto:</a:t>
            </a:r>
            <a:endParaRPr sz="1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>
              <a:latin typeface="Tahoma"/>
              <a:cs typeface="Tahoma"/>
            </a:endParaRPr>
          </a:p>
          <a:p>
            <a:pPr marL="321945" marR="7620" indent="-309880" algn="just">
              <a:lnSpc>
                <a:spcPct val="100699"/>
              </a:lnSpc>
              <a:spcBef>
                <a:spcPts val="5"/>
              </a:spcBef>
              <a:buFont typeface="Arial"/>
              <a:buChar char="•"/>
              <a:tabLst>
                <a:tab pos="322580" algn="l"/>
              </a:tabLst>
            </a:pPr>
            <a:r>
              <a:rPr sz="1500" dirty="0">
                <a:latin typeface="Tahoma"/>
                <a:cs typeface="Tahoma"/>
              </a:rPr>
              <a:t>direttamente </a:t>
            </a:r>
            <a:r>
              <a:rPr sz="1500" spc="5" dirty="0">
                <a:latin typeface="Tahoma"/>
                <a:cs typeface="Tahoma"/>
              </a:rPr>
              <a:t>dalla </a:t>
            </a:r>
            <a:r>
              <a:rPr sz="1500" dirty="0">
                <a:latin typeface="Tahoma"/>
                <a:cs typeface="Tahoma"/>
              </a:rPr>
              <a:t>legge </a:t>
            </a:r>
            <a:r>
              <a:rPr sz="1500" spc="5" dirty="0">
                <a:latin typeface="Tahoma"/>
                <a:cs typeface="Tahoma"/>
              </a:rPr>
              <a:t>(cd. </a:t>
            </a:r>
            <a:r>
              <a:rPr sz="1500" b="1" spc="5" dirty="0">
                <a:latin typeface="Tahoma"/>
                <a:cs typeface="Tahoma"/>
              </a:rPr>
              <a:t>rappresentanza legale</a:t>
            </a:r>
            <a:r>
              <a:rPr sz="1500" spc="5" dirty="0">
                <a:latin typeface="Tahoma"/>
                <a:cs typeface="Tahoma"/>
              </a:rPr>
              <a:t>) </a:t>
            </a:r>
            <a:r>
              <a:rPr sz="1500" dirty="0">
                <a:latin typeface="Tahoma"/>
                <a:cs typeface="Tahoma"/>
              </a:rPr>
              <a:t>riconosciuta pertanto al </a:t>
            </a:r>
            <a:r>
              <a:rPr sz="1500" spc="-5" dirty="0">
                <a:latin typeface="Tahoma"/>
                <a:cs typeface="Tahoma"/>
              </a:rPr>
              <a:t>curatore, </a:t>
            </a:r>
            <a:r>
              <a:rPr sz="1500" dirty="0">
                <a:latin typeface="Tahoma"/>
                <a:cs typeface="Tahoma"/>
              </a:rPr>
              <a:t>al </a:t>
            </a:r>
            <a:r>
              <a:rPr sz="1500" spc="-5" dirty="0">
                <a:latin typeface="Tahoma"/>
                <a:cs typeface="Tahoma"/>
              </a:rPr>
              <a:t>tutore </a:t>
            </a:r>
            <a:r>
              <a:rPr sz="1500" spc="5" dirty="0">
                <a:latin typeface="Tahoma"/>
                <a:cs typeface="Tahoma"/>
              </a:rPr>
              <a:t>ed 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all’amministratore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 sostegno</a:t>
            </a:r>
            <a:endParaRPr sz="1500">
              <a:latin typeface="Tahoma"/>
              <a:cs typeface="Tahoma"/>
            </a:endParaRPr>
          </a:p>
          <a:p>
            <a:pPr marL="321945" marR="5080" indent="-309880" algn="just">
              <a:lnSpc>
                <a:spcPct val="100800"/>
              </a:lnSpc>
              <a:spcBef>
                <a:spcPts val="365"/>
              </a:spcBef>
              <a:buFont typeface="Arial"/>
              <a:buChar char="•"/>
              <a:tabLst>
                <a:tab pos="322580" algn="l"/>
              </a:tabLst>
            </a:pPr>
            <a:r>
              <a:rPr sz="1500" dirty="0">
                <a:latin typeface="Tahoma"/>
                <a:cs typeface="Tahoma"/>
              </a:rPr>
              <a:t>dall’interessato</a:t>
            </a:r>
            <a:r>
              <a:rPr sz="1500" spc="5" dirty="0">
                <a:latin typeface="Tahoma"/>
                <a:cs typeface="Tahoma"/>
              </a:rPr>
              <a:t> (cd.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rappresentanza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volontaria</a:t>
            </a:r>
            <a:r>
              <a:rPr sz="1500" spc="5" dirty="0">
                <a:latin typeface="Tahoma"/>
                <a:cs typeface="Tahoma"/>
              </a:rPr>
              <a:t>)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attraverso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10" dirty="0">
                <a:latin typeface="Tahoma"/>
                <a:cs typeface="Tahoma"/>
              </a:rPr>
              <a:t>il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conferimento</a:t>
            </a:r>
            <a:r>
              <a:rPr sz="1500" spc="5" dirty="0">
                <a:latin typeface="Tahoma"/>
                <a:cs typeface="Tahoma"/>
              </a:rPr>
              <a:t> della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procura,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negozio 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giuridico</a:t>
            </a:r>
            <a:r>
              <a:rPr sz="1500" spc="114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mediante</a:t>
            </a:r>
            <a:r>
              <a:rPr sz="1500" spc="1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il</a:t>
            </a:r>
            <a:r>
              <a:rPr sz="1500" spc="1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quale</a:t>
            </a:r>
            <a:r>
              <a:rPr sz="1500" spc="114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un</a:t>
            </a:r>
            <a:r>
              <a:rPr sz="1500" spc="1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soggetto</a:t>
            </a:r>
            <a:r>
              <a:rPr sz="1500" spc="1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attribuisce</a:t>
            </a:r>
            <a:r>
              <a:rPr sz="1500" spc="114" dirty="0">
                <a:latin typeface="Tahoma"/>
                <a:cs typeface="Tahoma"/>
              </a:rPr>
              <a:t> </a:t>
            </a:r>
            <a:r>
              <a:rPr sz="1500" spc="10" dirty="0">
                <a:latin typeface="Tahoma"/>
                <a:cs typeface="Tahoma"/>
              </a:rPr>
              <a:t>ad</a:t>
            </a:r>
            <a:r>
              <a:rPr sz="1500" spc="1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un</a:t>
            </a:r>
            <a:r>
              <a:rPr sz="1500" spc="11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altro</a:t>
            </a:r>
            <a:r>
              <a:rPr sz="1500" spc="114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soggetto</a:t>
            </a:r>
            <a:r>
              <a:rPr sz="1500" spc="1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il</a:t>
            </a:r>
            <a:r>
              <a:rPr sz="1500" spc="114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potere</a:t>
            </a:r>
            <a:r>
              <a:rPr sz="1500" spc="1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</a:t>
            </a:r>
            <a:r>
              <a:rPr sz="1500" spc="1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rappresentarlo</a:t>
            </a:r>
            <a:r>
              <a:rPr sz="1500" spc="1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tramite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un </a:t>
            </a:r>
            <a:r>
              <a:rPr sz="1500" spc="-5" dirty="0">
                <a:latin typeface="Tahoma"/>
                <a:cs typeface="Tahoma"/>
              </a:rPr>
              <a:t>atto </a:t>
            </a:r>
            <a:r>
              <a:rPr sz="1500" dirty="0">
                <a:latin typeface="Tahoma"/>
                <a:cs typeface="Tahoma"/>
              </a:rPr>
              <a:t>unilaterale, recettizio ed autorizzativo. </a:t>
            </a:r>
            <a:r>
              <a:rPr sz="1500" spc="10" dirty="0">
                <a:latin typeface="Tahoma"/>
                <a:cs typeface="Tahoma"/>
              </a:rPr>
              <a:t>La </a:t>
            </a:r>
            <a:r>
              <a:rPr sz="1500" spc="-5" dirty="0">
                <a:latin typeface="Tahoma"/>
                <a:cs typeface="Tahoma"/>
              </a:rPr>
              <a:t>procura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a </a:t>
            </a:r>
            <a:r>
              <a:rPr sz="1500" dirty="0">
                <a:latin typeface="Tahoma"/>
                <a:cs typeface="Tahoma"/>
              </a:rPr>
              <a:t>sua </a:t>
            </a:r>
            <a:r>
              <a:rPr sz="1500" spc="5" dirty="0">
                <a:latin typeface="Tahoma"/>
                <a:cs typeface="Tahoma"/>
              </a:rPr>
              <a:t>volta </a:t>
            </a:r>
            <a:r>
              <a:rPr sz="1500" dirty="0">
                <a:latin typeface="Tahoma"/>
                <a:cs typeface="Tahoma"/>
              </a:rPr>
              <a:t>si distingue in </a:t>
            </a:r>
            <a:r>
              <a:rPr sz="1500" spc="5" dirty="0">
                <a:latin typeface="Tahoma"/>
                <a:cs typeface="Tahoma"/>
              </a:rPr>
              <a:t>speciale </a:t>
            </a:r>
            <a:r>
              <a:rPr sz="1500" dirty="0">
                <a:latin typeface="Tahoma"/>
                <a:cs typeface="Tahoma"/>
              </a:rPr>
              <a:t>quanto </a:t>
            </a:r>
            <a:r>
              <a:rPr sz="1500" spc="5" dirty="0">
                <a:latin typeface="Tahoma"/>
                <a:cs typeface="Tahoma"/>
              </a:rPr>
              <a:t>è 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conferita per il </a:t>
            </a:r>
            <a:r>
              <a:rPr sz="1500" spc="5" dirty="0">
                <a:latin typeface="Tahoma"/>
                <a:cs typeface="Tahoma"/>
              </a:rPr>
              <a:t>compimento </a:t>
            </a:r>
            <a:r>
              <a:rPr sz="1500" dirty="0">
                <a:latin typeface="Tahoma"/>
                <a:cs typeface="Tahoma"/>
              </a:rPr>
              <a:t>di uno </a:t>
            </a:r>
            <a:r>
              <a:rPr sz="1500" spc="5" dirty="0">
                <a:latin typeface="Tahoma"/>
                <a:cs typeface="Tahoma"/>
              </a:rPr>
              <a:t>o più </a:t>
            </a:r>
            <a:r>
              <a:rPr sz="1500" spc="-5" dirty="0">
                <a:latin typeface="Tahoma"/>
                <a:cs typeface="Tahoma"/>
              </a:rPr>
              <a:t>atti </a:t>
            </a:r>
            <a:r>
              <a:rPr sz="1500" dirty="0">
                <a:latin typeface="Tahoma"/>
                <a:cs typeface="Tahoma"/>
              </a:rPr>
              <a:t>determinati   </a:t>
            </a:r>
            <a:r>
              <a:rPr sz="1500" spc="5" dirty="0">
                <a:latin typeface="Tahoma"/>
                <a:cs typeface="Tahoma"/>
              </a:rPr>
              <a:t>e </a:t>
            </a:r>
            <a:r>
              <a:rPr sz="1500" dirty="0">
                <a:latin typeface="Tahoma"/>
                <a:cs typeface="Tahoma"/>
              </a:rPr>
              <a:t>generale </a:t>
            </a:r>
            <a:r>
              <a:rPr sz="1500" spc="5" dirty="0">
                <a:latin typeface="Tahoma"/>
                <a:cs typeface="Tahoma"/>
              </a:rPr>
              <a:t>quando </a:t>
            </a:r>
            <a:r>
              <a:rPr sz="1500" dirty="0">
                <a:latin typeface="Tahoma"/>
                <a:cs typeface="Tahoma"/>
              </a:rPr>
              <a:t>riguarda indistintamente </a:t>
            </a:r>
            <a:r>
              <a:rPr sz="1500" spc="-5" dirty="0">
                <a:latin typeface="Tahoma"/>
                <a:cs typeface="Tahoma"/>
              </a:rPr>
              <a:t>tutti </a:t>
            </a:r>
            <a:r>
              <a:rPr sz="1500" dirty="0">
                <a:latin typeface="Tahoma"/>
                <a:cs typeface="Tahoma"/>
              </a:rPr>
              <a:t> gli </a:t>
            </a:r>
            <a:r>
              <a:rPr sz="1500" spc="-5" dirty="0">
                <a:latin typeface="Tahoma"/>
                <a:cs typeface="Tahoma"/>
              </a:rPr>
              <a:t>affari </a:t>
            </a:r>
            <a:r>
              <a:rPr sz="1500" dirty="0">
                <a:latin typeface="Tahoma"/>
                <a:cs typeface="Tahoma"/>
              </a:rPr>
              <a:t>del </a:t>
            </a:r>
            <a:r>
              <a:rPr sz="1500" spc="-5" dirty="0">
                <a:latin typeface="Tahoma"/>
                <a:cs typeface="Tahoma"/>
              </a:rPr>
              <a:t>rappresentato. </a:t>
            </a:r>
            <a:r>
              <a:rPr sz="1500" spc="10" dirty="0">
                <a:latin typeface="Tahoma"/>
                <a:cs typeface="Tahoma"/>
              </a:rPr>
              <a:t>La </a:t>
            </a:r>
            <a:r>
              <a:rPr sz="1500" spc="-5" dirty="0">
                <a:latin typeface="Tahoma"/>
                <a:cs typeface="Tahoma"/>
              </a:rPr>
              <a:t>procura </a:t>
            </a:r>
            <a:r>
              <a:rPr sz="1500" dirty="0">
                <a:latin typeface="Tahoma"/>
                <a:cs typeface="Tahoma"/>
              </a:rPr>
              <a:t>non </a:t>
            </a:r>
            <a:r>
              <a:rPr sz="1500" spc="5" dirty="0">
                <a:latin typeface="Tahoma"/>
                <a:cs typeface="Tahoma"/>
              </a:rPr>
              <a:t>è </a:t>
            </a:r>
            <a:r>
              <a:rPr sz="1500" dirty="0">
                <a:latin typeface="Tahoma"/>
                <a:cs typeface="Tahoma"/>
              </a:rPr>
              <a:t>ammessa, in </a:t>
            </a:r>
            <a:r>
              <a:rPr sz="1500" spc="-5" dirty="0">
                <a:latin typeface="Tahoma"/>
                <a:cs typeface="Tahoma"/>
              </a:rPr>
              <a:t>tutti </a:t>
            </a:r>
            <a:r>
              <a:rPr sz="1500" dirty="0">
                <a:latin typeface="Tahoma"/>
                <a:cs typeface="Tahoma"/>
              </a:rPr>
              <a:t>quei negozi che per </a:t>
            </a:r>
            <a:r>
              <a:rPr sz="1500" spc="5" dirty="0">
                <a:latin typeface="Tahoma"/>
                <a:cs typeface="Tahoma"/>
              </a:rPr>
              <a:t>legge </a:t>
            </a:r>
            <a:r>
              <a:rPr sz="1500" dirty="0">
                <a:latin typeface="Tahoma"/>
                <a:cs typeface="Tahoma"/>
              </a:rPr>
              <a:t>possono essere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compiuti esclusivamente dal titolare del </a:t>
            </a:r>
            <a:r>
              <a:rPr sz="1500" spc="-5" dirty="0">
                <a:latin typeface="Tahoma"/>
                <a:cs typeface="Tahoma"/>
              </a:rPr>
              <a:t>diritto, </a:t>
            </a:r>
            <a:r>
              <a:rPr sz="1500" dirty="0">
                <a:latin typeface="Tahoma"/>
                <a:cs typeface="Tahoma"/>
              </a:rPr>
              <a:t>definiti personalissimi, </a:t>
            </a:r>
            <a:r>
              <a:rPr sz="1500" spc="5" dirty="0">
                <a:latin typeface="Tahoma"/>
                <a:cs typeface="Tahoma"/>
              </a:rPr>
              <a:t>e sono </a:t>
            </a:r>
            <a:r>
              <a:rPr sz="1500" spc="10" dirty="0">
                <a:latin typeface="Tahoma"/>
                <a:cs typeface="Tahoma"/>
              </a:rPr>
              <a:t>il </a:t>
            </a:r>
            <a:r>
              <a:rPr sz="1500" dirty="0">
                <a:latin typeface="Tahoma"/>
                <a:cs typeface="Tahoma"/>
              </a:rPr>
              <a:t>testamento, la </a:t>
            </a:r>
            <a:r>
              <a:rPr sz="1500" spc="5" dirty="0">
                <a:latin typeface="Tahoma"/>
                <a:cs typeface="Tahoma"/>
              </a:rPr>
              <a:t>donazione, </a:t>
            </a:r>
            <a:r>
              <a:rPr sz="1500" dirty="0">
                <a:latin typeface="Tahoma"/>
                <a:cs typeface="Tahoma"/>
              </a:rPr>
              <a:t>il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matrimonio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ed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negozi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familiari.</a:t>
            </a:r>
            <a:endParaRPr sz="1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>
              <a:latin typeface="Tahoma"/>
              <a:cs typeface="Tahoma"/>
            </a:endParaRPr>
          </a:p>
          <a:p>
            <a:pPr marL="312420">
              <a:lnSpc>
                <a:spcPct val="100000"/>
              </a:lnSpc>
            </a:pPr>
            <a:r>
              <a:rPr sz="1500" spc="-40" dirty="0">
                <a:latin typeface="Tahoma"/>
                <a:cs typeface="Tahoma"/>
              </a:rPr>
              <a:t>(v.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10" dirty="0">
                <a:latin typeface="Tahoma"/>
                <a:cs typeface="Tahoma"/>
              </a:rPr>
              <a:t>fac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simile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delega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per partecipazione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al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procedimento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mediazione)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58</a:t>
            </a:fld>
            <a:endParaRPr spc="15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26140" y="628903"/>
            <a:ext cx="3051175" cy="5392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La</a:t>
            </a:r>
            <a:r>
              <a:rPr sz="1700" b="1" spc="2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 err="1">
                <a:solidFill>
                  <a:srgbClr val="009999"/>
                </a:solidFill>
                <a:latin typeface="Tahoma"/>
                <a:cs typeface="Tahoma"/>
              </a:rPr>
              <a:t>rappresentanza</a:t>
            </a:r>
            <a:r>
              <a:rPr sz="1700" b="1" spc="3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dell</a:t>
            </a:r>
            <a:r>
              <a:rPr lang="it-IT" sz="1700" b="1" spc="10" dirty="0">
                <a:solidFill>
                  <a:srgbClr val="009999"/>
                </a:solidFill>
                <a:latin typeface="Tahoma"/>
                <a:cs typeface="Tahoma"/>
              </a:rPr>
              <a:t>’ente</a:t>
            </a:r>
            <a:endParaRPr sz="170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59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22594" y="1704847"/>
            <a:ext cx="9457055" cy="30230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00699"/>
              </a:lnSpc>
              <a:spcBef>
                <a:spcPts val="100"/>
              </a:spcBef>
            </a:pPr>
            <a:r>
              <a:rPr lang="it-IT" sz="1500" dirty="0">
                <a:latin typeface="Tahoma"/>
                <a:cs typeface="Tahoma"/>
              </a:rPr>
              <a:t>Un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ente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collettivo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costituente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un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centro</a:t>
            </a:r>
            <a:r>
              <a:rPr sz="1500" dirty="0">
                <a:latin typeface="Tahoma"/>
                <a:cs typeface="Tahoma"/>
              </a:rPr>
              <a:t> autonomo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interessi,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la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legittimazione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alla</a:t>
            </a:r>
            <a:r>
              <a:rPr sz="1500" u="sng" spc="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tutela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dei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rapporti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sociali</a:t>
            </a:r>
            <a:r>
              <a:rPr sz="1500" u="sng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non</a:t>
            </a:r>
            <a:r>
              <a:rPr sz="1500" u="sng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può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spettare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ai</a:t>
            </a:r>
            <a:r>
              <a:rPr sz="1500" u="sng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singoli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associati,</a:t>
            </a:r>
            <a:r>
              <a:rPr sz="1500" u="sng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ma</a:t>
            </a:r>
            <a:r>
              <a:rPr sz="1500" u="sng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soltanto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agli 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amministratori</a:t>
            </a:r>
            <a:r>
              <a:rPr sz="1500" dirty="0">
                <a:latin typeface="Tahoma"/>
                <a:cs typeface="Tahoma"/>
              </a:rPr>
              <a:t>.</a:t>
            </a:r>
          </a:p>
          <a:p>
            <a:pPr marL="12700" marR="7620" indent="-635" algn="just">
              <a:lnSpc>
                <a:spcPct val="100699"/>
              </a:lnSpc>
              <a:spcBef>
                <a:spcPts val="370"/>
              </a:spcBef>
            </a:pPr>
            <a:r>
              <a:rPr sz="1500" spc="-5" dirty="0">
                <a:latin typeface="Tahoma"/>
                <a:cs typeface="Tahoma"/>
              </a:rPr>
              <a:t>Altrettanto vale </a:t>
            </a:r>
            <a:r>
              <a:rPr sz="1500" spc="5" dirty="0">
                <a:latin typeface="Tahoma"/>
                <a:cs typeface="Tahoma"/>
              </a:rPr>
              <a:t>per </a:t>
            </a:r>
            <a:r>
              <a:rPr sz="1500" dirty="0">
                <a:latin typeface="Tahoma"/>
                <a:cs typeface="Tahoma"/>
              </a:rPr>
              <a:t>l'azione giudiziale, che può essere esercitata </a:t>
            </a:r>
            <a:r>
              <a:rPr sz="1500" spc="5" dirty="0">
                <a:latin typeface="Tahoma"/>
                <a:cs typeface="Tahoma"/>
              </a:rPr>
              <a:t>solo </a:t>
            </a:r>
            <a:r>
              <a:rPr sz="1500" spc="-5" dirty="0">
                <a:latin typeface="Tahoma"/>
                <a:cs typeface="Tahoma"/>
              </a:rPr>
              <a:t>tramite </a:t>
            </a:r>
            <a:r>
              <a:rPr sz="1500" dirty="0">
                <a:latin typeface="Tahoma"/>
                <a:cs typeface="Tahoma"/>
              </a:rPr>
              <a:t>i soggetti cui </a:t>
            </a:r>
            <a:r>
              <a:rPr sz="1500" spc="5" dirty="0">
                <a:latin typeface="Tahoma"/>
                <a:cs typeface="Tahoma"/>
              </a:rPr>
              <a:t>è </a:t>
            </a:r>
            <a:r>
              <a:rPr sz="1500" dirty="0">
                <a:latin typeface="Tahoma"/>
                <a:cs typeface="Tahoma"/>
              </a:rPr>
              <a:t>conferita la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direzione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e </a:t>
            </a:r>
            <a:r>
              <a:rPr sz="1500" dirty="0">
                <a:latin typeface="Tahoma"/>
                <a:cs typeface="Tahoma"/>
              </a:rPr>
              <a:t>la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rappresentanza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dell'ente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stesso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 dirty="0">
              <a:latin typeface="Tahoma"/>
              <a:cs typeface="Tahoma"/>
            </a:endParaRPr>
          </a:p>
          <a:p>
            <a:pPr marL="12700" marR="5080" algn="just">
              <a:lnSpc>
                <a:spcPct val="100699"/>
              </a:lnSpc>
              <a:spcBef>
                <a:spcPts val="5"/>
              </a:spcBef>
            </a:pPr>
            <a:r>
              <a:rPr sz="1500" b="1" spc="5" dirty="0">
                <a:latin typeface="Tahoma"/>
                <a:cs typeface="Tahoma"/>
              </a:rPr>
              <a:t>L’istituto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giuridico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della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rappresentanza</a:t>
            </a:r>
            <a:r>
              <a:rPr sz="1500" spc="5" dirty="0">
                <a:latin typeface="Tahoma"/>
                <a:cs typeface="Tahoma"/>
              </a:rPr>
              <a:t>, </a:t>
            </a:r>
            <a:r>
              <a:rPr sz="1500" spc="-5" dirty="0">
                <a:latin typeface="Tahoma"/>
                <a:cs typeface="Tahoma"/>
              </a:rPr>
              <a:t>attraverso</a:t>
            </a:r>
            <a:r>
              <a:rPr sz="1500" spc="45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la</a:t>
            </a:r>
            <a:r>
              <a:rPr sz="1500" spc="47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quale un determinato soggetto (rappresentante)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ha il potere di agire in </a:t>
            </a:r>
            <a:r>
              <a:rPr sz="1500" spc="5" dirty="0">
                <a:latin typeface="Tahoma"/>
                <a:cs typeface="Tahoma"/>
              </a:rPr>
              <a:t>nome e </a:t>
            </a:r>
            <a:r>
              <a:rPr sz="1500" dirty="0">
                <a:latin typeface="Tahoma"/>
                <a:cs typeface="Tahoma"/>
              </a:rPr>
              <a:t>per conto di un altro soggetto (rappresentato) </a:t>
            </a:r>
            <a:r>
              <a:rPr sz="1500" spc="5" dirty="0">
                <a:latin typeface="Tahoma"/>
                <a:cs typeface="Tahoma"/>
              </a:rPr>
              <a:t>e </a:t>
            </a:r>
            <a:r>
              <a:rPr sz="1500" dirty="0">
                <a:latin typeface="Tahoma"/>
                <a:cs typeface="Tahoma"/>
              </a:rPr>
              <a:t>gli </a:t>
            </a:r>
            <a:r>
              <a:rPr sz="1500" spc="-5" dirty="0">
                <a:latin typeface="Tahoma"/>
                <a:cs typeface="Tahoma"/>
              </a:rPr>
              <a:t>effetti </a:t>
            </a:r>
            <a:r>
              <a:rPr sz="1500" dirty="0">
                <a:latin typeface="Tahoma"/>
                <a:cs typeface="Tahoma"/>
              </a:rPr>
              <a:t>dei negozi </a:t>
            </a:r>
            <a:r>
              <a:rPr sz="1500" spc="5" dirty="0">
                <a:latin typeface="Tahoma"/>
                <a:cs typeface="Tahoma"/>
              </a:rPr>
              <a:t>giuridici 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compiuti </a:t>
            </a:r>
            <a:r>
              <a:rPr sz="1500" spc="5" dirty="0">
                <a:latin typeface="Tahoma"/>
                <a:cs typeface="Tahoma"/>
              </a:rPr>
              <a:t>dal </a:t>
            </a:r>
            <a:r>
              <a:rPr sz="1500" dirty="0">
                <a:latin typeface="Tahoma"/>
                <a:cs typeface="Tahoma"/>
              </a:rPr>
              <a:t>primo </a:t>
            </a:r>
            <a:r>
              <a:rPr sz="1500" spc="5" dirty="0">
                <a:latin typeface="Tahoma"/>
                <a:cs typeface="Tahoma"/>
              </a:rPr>
              <a:t>ricadono </a:t>
            </a:r>
            <a:r>
              <a:rPr sz="1500" dirty="0">
                <a:latin typeface="Tahoma"/>
                <a:cs typeface="Tahoma"/>
              </a:rPr>
              <a:t>direttamente </a:t>
            </a:r>
            <a:r>
              <a:rPr sz="1500" spc="5" dirty="0">
                <a:latin typeface="Tahoma"/>
                <a:cs typeface="Tahoma"/>
              </a:rPr>
              <a:t>nella </a:t>
            </a:r>
            <a:r>
              <a:rPr sz="1500" spc="-5" dirty="0">
                <a:latin typeface="Tahoma"/>
                <a:cs typeface="Tahoma"/>
              </a:rPr>
              <a:t>sfera </a:t>
            </a:r>
            <a:r>
              <a:rPr sz="1500" dirty="0">
                <a:latin typeface="Tahoma"/>
                <a:cs typeface="Tahoma"/>
              </a:rPr>
              <a:t>giuridica del secondo, </a:t>
            </a:r>
            <a:r>
              <a:rPr sz="1500" spc="-10" dirty="0">
                <a:latin typeface="Tahoma"/>
                <a:cs typeface="Tahoma"/>
              </a:rPr>
              <a:t>trova </a:t>
            </a:r>
            <a:r>
              <a:rPr sz="1500" spc="10" dirty="0">
                <a:latin typeface="Tahoma"/>
                <a:cs typeface="Tahoma"/>
              </a:rPr>
              <a:t>la </a:t>
            </a:r>
            <a:r>
              <a:rPr sz="1500" dirty="0">
                <a:latin typeface="Tahoma"/>
                <a:cs typeface="Tahoma"/>
              </a:rPr>
              <a:t>propria </a:t>
            </a:r>
            <a:r>
              <a:rPr sz="1500" spc="5" dirty="0">
                <a:latin typeface="Tahoma"/>
                <a:cs typeface="Tahoma"/>
              </a:rPr>
              <a:t>disciplina </a:t>
            </a:r>
            <a:r>
              <a:rPr sz="1500" dirty="0">
                <a:latin typeface="Tahoma"/>
                <a:cs typeface="Tahoma"/>
              </a:rPr>
              <a:t>normativa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negli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articoli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1387</a:t>
            </a:r>
            <a:r>
              <a:rPr sz="1500" spc="-1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e </a:t>
            </a:r>
            <a:r>
              <a:rPr sz="1500" dirty="0">
                <a:latin typeface="Tahoma"/>
                <a:cs typeface="Tahoma"/>
              </a:rPr>
              <a:t>seguenti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codice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civile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 dirty="0">
              <a:latin typeface="Tahoma"/>
              <a:cs typeface="Tahoma"/>
            </a:endParaRPr>
          </a:p>
          <a:p>
            <a:pPr marL="12700" marR="6350" algn="just">
              <a:lnSpc>
                <a:spcPct val="100699"/>
              </a:lnSpc>
            </a:pPr>
            <a:r>
              <a:rPr sz="1500" dirty="0">
                <a:latin typeface="Tahoma"/>
                <a:cs typeface="Tahoma"/>
              </a:rPr>
              <a:t>Ipotesi particolare </a:t>
            </a:r>
            <a:r>
              <a:rPr sz="1500" spc="5" dirty="0">
                <a:latin typeface="Tahoma"/>
                <a:cs typeface="Tahoma"/>
              </a:rPr>
              <a:t>è quella della </a:t>
            </a:r>
            <a:r>
              <a:rPr sz="1500" b="1" spc="5" dirty="0">
                <a:latin typeface="Tahoma"/>
                <a:cs typeface="Tahoma"/>
              </a:rPr>
              <a:t>rappresentanza organica, stabilita a favore </a:t>
            </a:r>
            <a:r>
              <a:rPr sz="1500" b="1" dirty="0">
                <a:latin typeface="Tahoma"/>
                <a:cs typeface="Tahoma"/>
              </a:rPr>
              <a:t>di </a:t>
            </a:r>
            <a:r>
              <a:rPr sz="1500" b="1" spc="5" dirty="0">
                <a:latin typeface="Tahoma"/>
                <a:cs typeface="Tahoma"/>
              </a:rPr>
              <a:t>un ente e attribuita </a:t>
            </a:r>
            <a:r>
              <a:rPr sz="1500" b="1" dirty="0">
                <a:latin typeface="Tahoma"/>
                <a:cs typeface="Tahoma"/>
              </a:rPr>
              <a:t>ad </a:t>
            </a:r>
            <a:r>
              <a:rPr sz="1500" b="1" spc="5" dirty="0">
                <a:latin typeface="Tahoma"/>
                <a:cs typeface="Tahoma"/>
              </a:rPr>
              <a:t> un organo </a:t>
            </a:r>
            <a:r>
              <a:rPr sz="1500" b="1" dirty="0">
                <a:latin typeface="Tahoma"/>
                <a:cs typeface="Tahoma"/>
              </a:rPr>
              <a:t>apposito</a:t>
            </a:r>
            <a:r>
              <a:rPr sz="1500" b="1" spc="4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(19,</a:t>
            </a:r>
            <a:r>
              <a:rPr sz="1500" spc="-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38,</a:t>
            </a:r>
            <a:r>
              <a:rPr sz="1500" spc="-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2266,</a:t>
            </a:r>
            <a:r>
              <a:rPr sz="1500" spc="-1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2298,</a:t>
            </a:r>
            <a:r>
              <a:rPr sz="1500" spc="-2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2384</a:t>
            </a:r>
            <a:r>
              <a:rPr sz="1500" spc="-15" dirty="0">
                <a:latin typeface="Tahoma"/>
                <a:cs typeface="Tahoma"/>
              </a:rPr>
              <a:t> c.c.).</a:t>
            </a:r>
            <a:endParaRPr sz="15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31068" y="596899"/>
            <a:ext cx="3444240" cy="3549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50" dirty="0"/>
              <a:t>Normativa</a:t>
            </a:r>
            <a:r>
              <a:rPr sz="2150" spc="-10" dirty="0"/>
              <a:t> </a:t>
            </a:r>
            <a:r>
              <a:rPr sz="2150" dirty="0"/>
              <a:t>di</a:t>
            </a:r>
            <a:r>
              <a:rPr sz="2150" spc="10" dirty="0"/>
              <a:t> </a:t>
            </a:r>
            <a:r>
              <a:rPr sz="2150" dirty="0"/>
              <a:t>riferimento</a:t>
            </a:r>
            <a:endParaRPr sz="215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6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22688" y="1838959"/>
            <a:ext cx="9455785" cy="31290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9060" algn="just">
              <a:lnSpc>
                <a:spcPct val="99700"/>
              </a:lnSpc>
              <a:spcBef>
                <a:spcPts val="100"/>
              </a:spcBef>
            </a:pPr>
            <a:r>
              <a:rPr sz="1950" spc="-10" dirty="0">
                <a:latin typeface="Tahoma"/>
                <a:cs typeface="Tahoma"/>
              </a:rPr>
              <a:t>Il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decreto</a:t>
            </a:r>
            <a:r>
              <a:rPr sz="1950" spc="3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legislativo</a:t>
            </a:r>
            <a:r>
              <a:rPr sz="1950" spc="-3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4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marzo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2010,</a:t>
            </a:r>
            <a:r>
              <a:rPr sz="1950" spc="2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n.28</a:t>
            </a:r>
            <a:r>
              <a:rPr sz="1950" spc="-2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(pubblicato</a:t>
            </a:r>
            <a:r>
              <a:rPr sz="1950" spc="-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nella</a:t>
            </a:r>
            <a:r>
              <a:rPr sz="1950" spc="2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G.U.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n.53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del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5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5" dirty="0">
                <a:latin typeface="Tahoma"/>
                <a:cs typeface="Tahoma"/>
              </a:rPr>
              <a:t>marzo </a:t>
            </a:r>
            <a:r>
              <a:rPr sz="1950" spc="-59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2010)</a:t>
            </a:r>
            <a:r>
              <a:rPr sz="1950" spc="4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sulla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mediazione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in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materia</a:t>
            </a:r>
            <a:r>
              <a:rPr sz="1950" spc="2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civile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e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commerciale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regola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il</a:t>
            </a:r>
            <a:r>
              <a:rPr sz="1950" spc="-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procedimento</a:t>
            </a:r>
            <a:r>
              <a:rPr sz="1950" spc="2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di </a:t>
            </a:r>
            <a:r>
              <a:rPr sz="1950" spc="-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composizione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stragiudiziale</a:t>
            </a:r>
            <a:r>
              <a:rPr sz="1950" spc="-5" dirty="0">
                <a:latin typeface="Tahoma"/>
                <a:cs typeface="Tahoma"/>
              </a:rPr>
              <a:t> delle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controversie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vertenti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su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diritti</a:t>
            </a:r>
            <a:r>
              <a:rPr sz="1950" spc="2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disponibili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ad </a:t>
            </a:r>
            <a:r>
              <a:rPr sz="1950" spc="-5" dirty="0">
                <a:latin typeface="Tahoma"/>
                <a:cs typeface="Tahoma"/>
              </a:rPr>
              <a:t> </a:t>
            </a:r>
            <a:r>
              <a:rPr sz="1950" spc="-15" dirty="0">
                <a:latin typeface="Tahoma"/>
                <a:cs typeface="Tahoma"/>
              </a:rPr>
              <a:t>opera</a:t>
            </a:r>
            <a:r>
              <a:rPr sz="1950" spc="1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delle</a:t>
            </a:r>
            <a:r>
              <a:rPr sz="1950" spc="1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parti,</a:t>
            </a:r>
            <a:r>
              <a:rPr sz="1950" spc="3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attuando,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al</a:t>
            </a:r>
            <a:r>
              <a:rPr sz="1950" spc="-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contempo,</a:t>
            </a:r>
            <a:r>
              <a:rPr sz="1950" spc="2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la</a:t>
            </a:r>
            <a:r>
              <a:rPr sz="1950" spc="-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direttiva</a:t>
            </a:r>
            <a:r>
              <a:rPr sz="1950" spc="-5" dirty="0">
                <a:latin typeface="Tahoma"/>
                <a:cs typeface="Tahoma"/>
              </a:rPr>
              <a:t> dell’Unione</a:t>
            </a:r>
            <a:r>
              <a:rPr sz="1950" spc="-2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europea</a:t>
            </a:r>
            <a:r>
              <a:rPr sz="1950" spc="5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n.</a:t>
            </a:r>
            <a:endParaRPr sz="1950" dirty="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</a:pPr>
            <a:r>
              <a:rPr sz="1950" spc="-10" dirty="0">
                <a:latin typeface="Tahoma"/>
                <a:cs typeface="Tahoma"/>
              </a:rPr>
              <a:t>52</a:t>
            </a:r>
            <a:r>
              <a:rPr sz="1950" spc="-2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del</a:t>
            </a:r>
            <a:r>
              <a:rPr sz="1950" spc="-1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2008.</a:t>
            </a:r>
            <a:endParaRPr sz="195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700" dirty="0">
              <a:latin typeface="Tahoma"/>
              <a:cs typeface="Tahoma"/>
            </a:endParaRPr>
          </a:p>
          <a:p>
            <a:pPr marL="12700" marR="5080" algn="just">
              <a:lnSpc>
                <a:spcPct val="99700"/>
              </a:lnSpc>
            </a:pPr>
            <a:r>
              <a:rPr sz="1950" spc="-5" dirty="0">
                <a:latin typeface="Tahoma"/>
                <a:cs typeface="Tahoma"/>
              </a:rPr>
              <a:t>Il decreto-legge </a:t>
            </a:r>
            <a:r>
              <a:rPr sz="1950" dirty="0">
                <a:latin typeface="Tahoma"/>
                <a:cs typeface="Tahoma"/>
              </a:rPr>
              <a:t>21 </a:t>
            </a:r>
            <a:r>
              <a:rPr sz="1950" spc="-10" dirty="0">
                <a:latin typeface="Tahoma"/>
                <a:cs typeface="Tahoma"/>
              </a:rPr>
              <a:t>giugno </a:t>
            </a:r>
            <a:r>
              <a:rPr sz="1950" spc="-5" dirty="0">
                <a:latin typeface="Tahoma"/>
                <a:cs typeface="Tahoma"/>
              </a:rPr>
              <a:t>2013, n. </a:t>
            </a:r>
            <a:r>
              <a:rPr sz="1950" spc="-10" dirty="0">
                <a:latin typeface="Tahoma"/>
                <a:cs typeface="Tahoma"/>
              </a:rPr>
              <a:t>69 (decreto </a:t>
            </a:r>
            <a:r>
              <a:rPr sz="1950" spc="-5" dirty="0">
                <a:latin typeface="Tahoma"/>
                <a:cs typeface="Tahoma"/>
              </a:rPr>
              <a:t>“del </a:t>
            </a:r>
            <a:r>
              <a:rPr sz="1950" spc="-45" dirty="0">
                <a:latin typeface="Tahoma"/>
                <a:cs typeface="Tahoma"/>
              </a:rPr>
              <a:t>fare”, </a:t>
            </a:r>
            <a:r>
              <a:rPr sz="1950" spc="-10" dirty="0">
                <a:latin typeface="Tahoma"/>
                <a:cs typeface="Tahoma"/>
              </a:rPr>
              <a:t>convertito </a:t>
            </a:r>
            <a:r>
              <a:rPr sz="1950" spc="-5" dirty="0">
                <a:latin typeface="Tahoma"/>
                <a:cs typeface="Tahoma"/>
              </a:rPr>
              <a:t>in legge 9 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agosto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2013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n.</a:t>
            </a:r>
            <a:r>
              <a:rPr sz="1950" spc="-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98)</a:t>
            </a:r>
            <a:r>
              <a:rPr sz="1950" spc="-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ha</a:t>
            </a:r>
            <a:r>
              <a:rPr sz="1950" spc="-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ripristinato</a:t>
            </a:r>
            <a:r>
              <a:rPr sz="1950" spc="-5" dirty="0">
                <a:latin typeface="Tahoma"/>
                <a:cs typeface="Tahoma"/>
              </a:rPr>
              <a:t> il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procedimento</a:t>
            </a:r>
            <a:r>
              <a:rPr sz="1950" spc="-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di</a:t>
            </a:r>
            <a:r>
              <a:rPr sz="1950" spc="-5" dirty="0">
                <a:latin typeface="Tahoma"/>
                <a:cs typeface="Tahoma"/>
              </a:rPr>
              <a:t> mediazione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quale 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condizione di procedibilità </a:t>
            </a:r>
            <a:r>
              <a:rPr sz="1950" spc="-5" dirty="0">
                <a:latin typeface="Tahoma"/>
                <a:cs typeface="Tahoma"/>
              </a:rPr>
              <a:t>della </a:t>
            </a:r>
            <a:r>
              <a:rPr sz="1950" spc="-10" dirty="0">
                <a:latin typeface="Tahoma"/>
                <a:cs typeface="Tahoma"/>
              </a:rPr>
              <a:t>domanda giudiziale </a:t>
            </a:r>
            <a:r>
              <a:rPr sz="1950" spc="-5" dirty="0">
                <a:latin typeface="Tahoma"/>
                <a:cs typeface="Tahoma"/>
              </a:rPr>
              <a:t>nelle </a:t>
            </a:r>
            <a:r>
              <a:rPr sz="1950" spc="-10" dirty="0">
                <a:latin typeface="Tahoma"/>
                <a:cs typeface="Tahoma"/>
              </a:rPr>
              <a:t>materie </a:t>
            </a:r>
            <a:r>
              <a:rPr sz="1950" spc="-5" dirty="0">
                <a:latin typeface="Tahoma"/>
                <a:cs typeface="Tahoma"/>
              </a:rPr>
              <a:t>elencate 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dall'articolo</a:t>
            </a:r>
            <a:r>
              <a:rPr sz="1950" spc="-25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5,</a:t>
            </a:r>
            <a:r>
              <a:rPr sz="1950" spc="-5" dirty="0">
                <a:latin typeface="Tahoma"/>
                <a:cs typeface="Tahoma"/>
              </a:rPr>
              <a:t> </a:t>
            </a:r>
            <a:r>
              <a:rPr sz="1950" spc="-15" dirty="0">
                <a:latin typeface="Tahoma"/>
                <a:cs typeface="Tahoma"/>
              </a:rPr>
              <a:t>comma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5" dirty="0">
                <a:latin typeface="Tahoma"/>
                <a:cs typeface="Tahoma"/>
              </a:rPr>
              <a:t>1</a:t>
            </a:r>
            <a:r>
              <a:rPr sz="1950" dirty="0">
                <a:latin typeface="Tahoma"/>
                <a:cs typeface="Tahoma"/>
              </a:rPr>
              <a:t> </a:t>
            </a:r>
            <a:r>
              <a:rPr sz="1950" spc="-10" dirty="0">
                <a:latin typeface="Tahoma"/>
                <a:cs typeface="Tahoma"/>
              </a:rPr>
              <a:t>del </a:t>
            </a:r>
            <a:r>
              <a:rPr sz="1950" spc="-5" dirty="0">
                <a:latin typeface="Tahoma"/>
                <a:cs typeface="Tahoma"/>
              </a:rPr>
              <a:t>d.lgs. </a:t>
            </a:r>
            <a:r>
              <a:rPr sz="1950" spc="-10" dirty="0">
                <a:latin typeface="Tahoma"/>
                <a:cs typeface="Tahoma"/>
              </a:rPr>
              <a:t>28/2010.</a:t>
            </a:r>
            <a:endParaRPr sz="195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35896" y="497839"/>
            <a:ext cx="5433060" cy="5524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Capacità</a:t>
            </a:r>
            <a:r>
              <a:rPr sz="1700" b="1" spc="3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di</a:t>
            </a:r>
            <a:r>
              <a:rPr sz="1700" b="1" spc="2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stare</a:t>
            </a:r>
            <a:r>
              <a:rPr sz="1700" b="1" spc="3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in</a:t>
            </a:r>
            <a:r>
              <a:rPr sz="1700" b="1" spc="2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giudizio</a:t>
            </a:r>
            <a:r>
              <a:rPr sz="1700" b="1" spc="4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5" dirty="0">
                <a:solidFill>
                  <a:srgbClr val="009999"/>
                </a:solidFill>
                <a:latin typeface="Tahoma"/>
                <a:cs typeface="Tahoma"/>
              </a:rPr>
              <a:t>–</a:t>
            </a:r>
            <a:r>
              <a:rPr sz="1700" b="1" spc="2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Persone</a:t>
            </a:r>
            <a:r>
              <a:rPr sz="1700" b="1" spc="2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Giuridiche</a:t>
            </a:r>
            <a:endParaRPr sz="17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1700" spc="10" dirty="0">
                <a:solidFill>
                  <a:srgbClr val="009999"/>
                </a:solidFill>
                <a:latin typeface="Tahoma"/>
                <a:cs typeface="Tahoma"/>
              </a:rPr>
              <a:t>art.</a:t>
            </a:r>
            <a:r>
              <a:rPr sz="1700" spc="-1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15" dirty="0">
                <a:solidFill>
                  <a:srgbClr val="009999"/>
                </a:solidFill>
                <a:latin typeface="Tahoma"/>
                <a:cs typeface="Tahoma"/>
              </a:rPr>
              <a:t>75</a:t>
            </a:r>
            <a:r>
              <a:rPr sz="1700" spc="10" dirty="0">
                <a:solidFill>
                  <a:srgbClr val="009999"/>
                </a:solidFill>
                <a:latin typeface="Tahoma"/>
                <a:cs typeface="Tahoma"/>
              </a:rPr>
              <a:t> Codice</a:t>
            </a:r>
            <a:r>
              <a:rPr sz="1700" spc="1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10" dirty="0">
                <a:solidFill>
                  <a:srgbClr val="009999"/>
                </a:solidFill>
                <a:latin typeface="Tahoma"/>
                <a:cs typeface="Tahoma"/>
              </a:rPr>
              <a:t>di</a:t>
            </a:r>
            <a:r>
              <a:rPr sz="1700" spc="-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5" dirty="0">
                <a:solidFill>
                  <a:srgbClr val="009999"/>
                </a:solidFill>
                <a:latin typeface="Tahoma"/>
                <a:cs typeface="Tahoma"/>
              </a:rPr>
              <a:t>Procedura</a:t>
            </a:r>
            <a:r>
              <a:rPr sz="1700" spc="1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5" dirty="0">
                <a:solidFill>
                  <a:srgbClr val="009999"/>
                </a:solidFill>
                <a:latin typeface="Tahoma"/>
                <a:cs typeface="Tahoma"/>
              </a:rPr>
              <a:t>Civile</a:t>
            </a:r>
            <a:r>
              <a:rPr sz="1700" spc="-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15" dirty="0">
                <a:solidFill>
                  <a:srgbClr val="009999"/>
                </a:solidFill>
                <a:latin typeface="Tahoma"/>
                <a:cs typeface="Tahoma"/>
              </a:rPr>
              <a:t>–</a:t>
            </a:r>
            <a:r>
              <a:rPr sz="170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10" dirty="0">
                <a:solidFill>
                  <a:srgbClr val="009999"/>
                </a:solidFill>
                <a:latin typeface="Tahoma"/>
                <a:cs typeface="Tahoma"/>
              </a:rPr>
              <a:t>3°</a:t>
            </a:r>
            <a:r>
              <a:rPr sz="1700" spc="-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15" dirty="0">
                <a:solidFill>
                  <a:srgbClr val="009999"/>
                </a:solidFill>
                <a:latin typeface="Tahoma"/>
                <a:cs typeface="Tahoma"/>
              </a:rPr>
              <a:t>comma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60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22688" y="1838959"/>
            <a:ext cx="9457055" cy="37661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342265">
              <a:lnSpc>
                <a:spcPct val="101800"/>
              </a:lnSpc>
              <a:spcBef>
                <a:spcPts val="90"/>
              </a:spcBef>
            </a:pPr>
            <a:r>
              <a:rPr sz="1700" u="heavy" spc="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Le </a:t>
            </a:r>
            <a:r>
              <a:rPr sz="1700" u="heavy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persone giuridiche stanno in giudizio </a:t>
            </a:r>
            <a:r>
              <a:rPr sz="1700" u="heavy" spc="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per </a:t>
            </a:r>
            <a:r>
              <a:rPr sz="1700" u="heavy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mezzo di </a:t>
            </a:r>
            <a:r>
              <a:rPr sz="1700" u="heavy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chi </a:t>
            </a:r>
            <a:r>
              <a:rPr sz="1700" u="heavy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le </a:t>
            </a:r>
            <a:r>
              <a:rPr sz="1700" u="heavy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rappresenta </a:t>
            </a:r>
            <a:r>
              <a:rPr sz="1700" u="heavy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 norma della </a:t>
            </a:r>
            <a:r>
              <a:rPr sz="1700" u="heavy" spc="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legge o </a:t>
            </a:r>
            <a:r>
              <a:rPr sz="1700" spc="-520" dirty="0">
                <a:latin typeface="Tahoma"/>
                <a:cs typeface="Tahoma"/>
              </a:rPr>
              <a:t> </a:t>
            </a:r>
            <a:r>
              <a:rPr sz="1700" u="heavy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dello</a:t>
            </a:r>
            <a:r>
              <a:rPr sz="1700" u="heavy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700" u="heavy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statuto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.</a:t>
            </a:r>
            <a:endParaRPr sz="17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Tahoma"/>
              <a:cs typeface="Tahoma"/>
            </a:endParaRPr>
          </a:p>
          <a:p>
            <a:pPr marL="12700" marR="6350" algn="just">
              <a:lnSpc>
                <a:spcPct val="100699"/>
              </a:lnSpc>
            </a:pPr>
            <a:r>
              <a:rPr sz="1500" dirty="0">
                <a:latin typeface="Tahoma"/>
                <a:cs typeface="Tahoma"/>
              </a:rPr>
              <a:t>Il </a:t>
            </a:r>
            <a:r>
              <a:rPr sz="1500" spc="5" dirty="0">
                <a:latin typeface="Tahoma"/>
                <a:cs typeface="Tahoma"/>
              </a:rPr>
              <a:t>3° comma </a:t>
            </a:r>
            <a:r>
              <a:rPr sz="1500" dirty="0">
                <a:latin typeface="Tahoma"/>
                <a:cs typeface="Tahoma"/>
              </a:rPr>
              <a:t>dell'articolo in esame individua l'istituto della c.d. </a:t>
            </a:r>
            <a:r>
              <a:rPr sz="1500" b="1" spc="5" dirty="0">
                <a:latin typeface="Tahoma"/>
                <a:cs typeface="Tahoma"/>
              </a:rPr>
              <a:t>rappresentanza processuale organica o 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istituzionale.  </a:t>
            </a:r>
            <a:r>
              <a:rPr sz="1500" dirty="0">
                <a:latin typeface="Tahoma"/>
                <a:cs typeface="Tahoma"/>
              </a:rPr>
              <a:t>Questa non </a:t>
            </a:r>
            <a:r>
              <a:rPr sz="1500" spc="5" dirty="0">
                <a:latin typeface="Tahoma"/>
                <a:cs typeface="Tahoma"/>
              </a:rPr>
              <a:t>è </a:t>
            </a:r>
            <a:r>
              <a:rPr sz="1500" dirty="0">
                <a:latin typeface="Tahoma"/>
                <a:cs typeface="Tahoma"/>
              </a:rPr>
              <a:t>considerata una </a:t>
            </a:r>
            <a:r>
              <a:rPr sz="1500" spc="-10" dirty="0">
                <a:latin typeface="Tahoma"/>
                <a:cs typeface="Tahoma"/>
              </a:rPr>
              <a:t>vera </a:t>
            </a:r>
            <a:r>
              <a:rPr sz="1500" spc="5" dirty="0">
                <a:latin typeface="Tahoma"/>
                <a:cs typeface="Tahoma"/>
              </a:rPr>
              <a:t>e </a:t>
            </a:r>
            <a:r>
              <a:rPr sz="1500" dirty="0">
                <a:latin typeface="Tahoma"/>
                <a:cs typeface="Tahoma"/>
              </a:rPr>
              <a:t>propria forma di rappresentanza in quanto </a:t>
            </a:r>
            <a:r>
              <a:rPr sz="1500" spc="5" dirty="0">
                <a:latin typeface="Tahoma"/>
                <a:cs typeface="Tahoma"/>
              </a:rPr>
              <a:t>con </a:t>
            </a:r>
            <a:r>
              <a:rPr sz="1500" dirty="0">
                <a:latin typeface="Tahoma"/>
                <a:cs typeface="Tahoma"/>
              </a:rPr>
              <a:t>tale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termine si </a:t>
            </a:r>
            <a:r>
              <a:rPr sz="1500" spc="-10" dirty="0">
                <a:latin typeface="Tahoma"/>
                <a:cs typeface="Tahoma"/>
              </a:rPr>
              <a:t>fa </a:t>
            </a:r>
            <a:r>
              <a:rPr sz="1500" dirty="0">
                <a:latin typeface="Tahoma"/>
                <a:cs typeface="Tahoma"/>
              </a:rPr>
              <a:t>riferimento agli organi </a:t>
            </a:r>
            <a:r>
              <a:rPr sz="1500" spc="5" dirty="0">
                <a:latin typeface="Tahoma"/>
                <a:cs typeface="Tahoma"/>
              </a:rPr>
              <a:t>delle </a:t>
            </a:r>
            <a:r>
              <a:rPr sz="1500" dirty="0">
                <a:latin typeface="Tahoma"/>
                <a:cs typeface="Tahoma"/>
              </a:rPr>
              <a:t>persone giuridiche che hanno </a:t>
            </a:r>
            <a:r>
              <a:rPr sz="1500" spc="10" dirty="0">
                <a:latin typeface="Tahoma"/>
                <a:cs typeface="Tahoma"/>
              </a:rPr>
              <a:t>la </a:t>
            </a:r>
            <a:r>
              <a:rPr sz="1500" dirty="0">
                <a:latin typeface="Tahoma"/>
                <a:cs typeface="Tahoma"/>
              </a:rPr>
              <a:t>funzione di esternare </a:t>
            </a:r>
            <a:r>
              <a:rPr sz="1500" spc="10" dirty="0">
                <a:latin typeface="Tahoma"/>
                <a:cs typeface="Tahoma"/>
              </a:rPr>
              <a:t>la </a:t>
            </a:r>
            <a:r>
              <a:rPr sz="1500" dirty="0">
                <a:latin typeface="Tahoma"/>
                <a:cs typeface="Tahoma"/>
              </a:rPr>
              <a:t>volontà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dell'ente,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la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quale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non</a:t>
            </a:r>
            <a:r>
              <a:rPr sz="1500" spc="-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potrebbe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esprimersi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in</a:t>
            </a:r>
            <a:r>
              <a:rPr sz="1500" spc="-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alcun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altro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modo.</a:t>
            </a:r>
            <a:endParaRPr sz="1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ahoma"/>
              <a:cs typeface="Tahoma"/>
            </a:endParaRPr>
          </a:p>
          <a:p>
            <a:pPr marL="12700" marR="5080" algn="just">
              <a:lnSpc>
                <a:spcPct val="100699"/>
              </a:lnSpc>
            </a:pPr>
            <a:r>
              <a:rPr sz="1500" b="1" spc="5" dirty="0">
                <a:latin typeface="Tahoma"/>
                <a:cs typeface="Tahoma"/>
              </a:rPr>
              <a:t>L'attività dell'organo rappresentativo, che è immedesimato con la struttura dell'ente, </a:t>
            </a:r>
            <a:r>
              <a:rPr sz="1500" b="1" spc="10" dirty="0">
                <a:latin typeface="Tahoma"/>
                <a:cs typeface="Tahoma"/>
              </a:rPr>
              <a:t>va intesa </a:t>
            </a:r>
            <a:r>
              <a:rPr sz="1500" b="1" spc="15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quindi come </a:t>
            </a:r>
            <a:r>
              <a:rPr sz="1500" b="1" spc="5" dirty="0">
                <a:latin typeface="Tahoma"/>
                <a:cs typeface="Tahoma"/>
              </a:rPr>
              <a:t>attività propria </a:t>
            </a:r>
            <a:r>
              <a:rPr sz="1500" b="1" dirty="0">
                <a:latin typeface="Tahoma"/>
                <a:cs typeface="Tahoma"/>
              </a:rPr>
              <a:t>di </a:t>
            </a:r>
            <a:r>
              <a:rPr sz="1500" b="1" spc="5" dirty="0">
                <a:latin typeface="Tahoma"/>
                <a:cs typeface="Tahoma"/>
              </a:rPr>
              <a:t>una parte della persona </a:t>
            </a:r>
            <a:r>
              <a:rPr sz="1500" b="1" dirty="0">
                <a:latin typeface="Tahoma"/>
                <a:cs typeface="Tahoma"/>
              </a:rPr>
              <a:t>giuridica </a:t>
            </a:r>
            <a:r>
              <a:rPr sz="1500" b="1" spc="5" dirty="0">
                <a:latin typeface="Tahoma"/>
                <a:cs typeface="Tahoma"/>
              </a:rPr>
              <a:t>e </a:t>
            </a:r>
            <a:r>
              <a:rPr sz="1500" b="1" dirty="0">
                <a:latin typeface="Tahoma"/>
                <a:cs typeface="Tahoma"/>
              </a:rPr>
              <a:t>come </a:t>
            </a:r>
            <a:r>
              <a:rPr sz="1500" b="1" spc="5" dirty="0">
                <a:latin typeface="Tahoma"/>
                <a:cs typeface="Tahoma"/>
              </a:rPr>
              <a:t>tale viene imputata 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all'ente</a:t>
            </a:r>
            <a:r>
              <a:rPr sz="1500" b="1" spc="4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stesso.</a:t>
            </a:r>
            <a:endParaRPr sz="1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>
              <a:latin typeface="Tahoma"/>
              <a:cs typeface="Tahoma"/>
            </a:endParaRPr>
          </a:p>
          <a:p>
            <a:pPr marL="12700" marR="5080" algn="just">
              <a:lnSpc>
                <a:spcPct val="101000"/>
              </a:lnSpc>
              <a:spcBef>
                <a:spcPts val="5"/>
              </a:spcBef>
            </a:pPr>
            <a:r>
              <a:rPr sz="1500" spc="-15" dirty="0">
                <a:latin typeface="Tahoma"/>
                <a:cs typeface="Tahoma"/>
              </a:rPr>
              <a:t>Per </a:t>
            </a:r>
            <a:r>
              <a:rPr sz="1500" dirty="0">
                <a:latin typeface="Tahoma"/>
                <a:cs typeface="Tahoma"/>
              </a:rPr>
              <a:t>quanto riguarda ad </a:t>
            </a:r>
            <a:r>
              <a:rPr sz="1500" spc="5" dirty="0">
                <a:latin typeface="Tahoma"/>
                <a:cs typeface="Tahoma"/>
              </a:rPr>
              <a:t>esempio </a:t>
            </a:r>
            <a:r>
              <a:rPr sz="1500" dirty="0">
                <a:latin typeface="Tahoma"/>
                <a:cs typeface="Tahoma"/>
              </a:rPr>
              <a:t>le persone </a:t>
            </a:r>
            <a:r>
              <a:rPr sz="1500" spc="5" dirty="0">
                <a:latin typeface="Tahoma"/>
                <a:cs typeface="Tahoma"/>
              </a:rPr>
              <a:t>giuridiche </a:t>
            </a:r>
            <a:r>
              <a:rPr sz="1500" spc="-5" dirty="0">
                <a:latin typeface="Tahoma"/>
                <a:cs typeface="Tahoma"/>
              </a:rPr>
              <a:t>private </a:t>
            </a:r>
            <a:r>
              <a:rPr sz="1500" spc="5" dirty="0">
                <a:latin typeface="Tahoma"/>
                <a:cs typeface="Tahoma"/>
              </a:rPr>
              <a:t>e </a:t>
            </a:r>
            <a:r>
              <a:rPr sz="1500" dirty="0">
                <a:latin typeface="Tahoma"/>
                <a:cs typeface="Tahoma"/>
              </a:rPr>
              <a:t>in particolare </a:t>
            </a:r>
            <a:r>
              <a:rPr sz="1500" spc="10" dirty="0">
                <a:latin typeface="Tahoma"/>
                <a:cs typeface="Tahoma"/>
              </a:rPr>
              <a:t>le </a:t>
            </a:r>
            <a:r>
              <a:rPr sz="1500" dirty="0">
                <a:latin typeface="Tahoma"/>
                <a:cs typeface="Tahoma"/>
              </a:rPr>
              <a:t>società di capitali, stanno in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giudizio </a:t>
            </a:r>
            <a:r>
              <a:rPr sz="1500" spc="-5" dirty="0">
                <a:latin typeface="Tahoma"/>
                <a:cs typeface="Tahoma"/>
              </a:rPr>
              <a:t>tramite </a:t>
            </a:r>
            <a:r>
              <a:rPr sz="1500" spc="5" dirty="0">
                <a:latin typeface="Tahoma"/>
                <a:cs typeface="Tahoma"/>
              </a:rPr>
              <a:t>gli </a:t>
            </a:r>
            <a:r>
              <a:rPr sz="1500" dirty="0">
                <a:latin typeface="Tahoma"/>
                <a:cs typeface="Tahoma"/>
              </a:rPr>
              <a:t>amministratori </a:t>
            </a:r>
            <a:r>
              <a:rPr sz="1500" spc="5" dirty="0">
                <a:latin typeface="Tahoma"/>
                <a:cs typeface="Tahoma"/>
              </a:rPr>
              <a:t>che </a:t>
            </a:r>
            <a:r>
              <a:rPr sz="1500" dirty="0">
                <a:latin typeface="Tahoma"/>
                <a:cs typeface="Tahoma"/>
              </a:rPr>
              <a:t>ne hanno la </a:t>
            </a:r>
            <a:r>
              <a:rPr sz="1500" spc="-5" dirty="0">
                <a:latin typeface="Tahoma"/>
                <a:cs typeface="Tahoma"/>
              </a:rPr>
              <a:t>rappresentanza </a:t>
            </a:r>
            <a:r>
              <a:rPr sz="1500" spc="-40" dirty="0">
                <a:latin typeface="Tahoma"/>
                <a:cs typeface="Tahoma"/>
              </a:rPr>
              <a:t>(v.</a:t>
            </a:r>
            <a:r>
              <a:rPr sz="1500" spc="38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2384 </a:t>
            </a:r>
            <a:r>
              <a:rPr sz="1500" spc="-15" dirty="0">
                <a:latin typeface="Tahoma"/>
                <a:cs typeface="Tahoma"/>
              </a:rPr>
              <a:t>c.c.) </a:t>
            </a:r>
            <a:r>
              <a:rPr sz="1500" spc="5" dirty="0">
                <a:latin typeface="Tahoma"/>
                <a:cs typeface="Tahoma"/>
              </a:rPr>
              <a:t>e </a:t>
            </a:r>
            <a:r>
              <a:rPr sz="1500" spc="-5" dirty="0">
                <a:latin typeface="Tahoma"/>
                <a:cs typeface="Tahoma"/>
              </a:rPr>
              <a:t>attraverso </a:t>
            </a:r>
            <a:r>
              <a:rPr sz="1500" dirty="0">
                <a:latin typeface="Tahoma"/>
                <a:cs typeface="Tahoma"/>
              </a:rPr>
              <a:t>i liquidatori, </a:t>
            </a:r>
            <a:r>
              <a:rPr sz="1500" spc="10" dirty="0">
                <a:latin typeface="Tahoma"/>
                <a:cs typeface="Tahoma"/>
              </a:rPr>
              <a:t>in 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caso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liquidazione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40" dirty="0">
                <a:latin typeface="Tahoma"/>
                <a:cs typeface="Tahoma"/>
              </a:rPr>
              <a:t>(v.</a:t>
            </a:r>
            <a:r>
              <a:rPr sz="1500" spc="-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2452</a:t>
            </a:r>
            <a:r>
              <a:rPr sz="1500" spc="-10" dirty="0">
                <a:latin typeface="Tahoma"/>
                <a:cs typeface="Tahoma"/>
              </a:rPr>
              <a:t> </a:t>
            </a:r>
            <a:r>
              <a:rPr sz="1500" spc="-15" dirty="0">
                <a:latin typeface="Tahoma"/>
                <a:cs typeface="Tahoma"/>
              </a:rPr>
              <a:t>c.c.).</a:t>
            </a:r>
            <a:endParaRPr sz="1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389" y="3549395"/>
            <a:ext cx="9431020" cy="13970"/>
          </a:xfrm>
          <a:custGeom>
            <a:avLst/>
            <a:gdLst/>
            <a:ahLst/>
            <a:cxnLst/>
            <a:rect l="l" t="t" r="r" b="b"/>
            <a:pathLst>
              <a:path w="9431020" h="13970">
                <a:moveTo>
                  <a:pt x="9430508" y="13715"/>
                </a:moveTo>
                <a:lnTo>
                  <a:pt x="9430508" y="0"/>
                </a:lnTo>
                <a:lnTo>
                  <a:pt x="0" y="0"/>
                </a:lnTo>
                <a:lnTo>
                  <a:pt x="0" y="13715"/>
                </a:lnTo>
                <a:lnTo>
                  <a:pt x="9430508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5389" y="4707635"/>
            <a:ext cx="9431020" cy="13970"/>
          </a:xfrm>
          <a:custGeom>
            <a:avLst/>
            <a:gdLst/>
            <a:ahLst/>
            <a:cxnLst/>
            <a:rect l="l" t="t" r="r" b="b"/>
            <a:pathLst>
              <a:path w="9431020" h="13970">
                <a:moveTo>
                  <a:pt x="9430508" y="13715"/>
                </a:moveTo>
                <a:lnTo>
                  <a:pt x="9430508" y="0"/>
                </a:lnTo>
                <a:lnTo>
                  <a:pt x="0" y="0"/>
                </a:lnTo>
                <a:lnTo>
                  <a:pt x="0" y="13715"/>
                </a:lnTo>
                <a:lnTo>
                  <a:pt x="9430508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5389" y="4971288"/>
            <a:ext cx="9431020" cy="13970"/>
          </a:xfrm>
          <a:custGeom>
            <a:avLst/>
            <a:gdLst/>
            <a:ahLst/>
            <a:cxnLst/>
            <a:rect l="l" t="t" r="r" b="b"/>
            <a:pathLst>
              <a:path w="9431020" h="13970">
                <a:moveTo>
                  <a:pt x="9430508" y="13715"/>
                </a:moveTo>
                <a:lnTo>
                  <a:pt x="9430508" y="0"/>
                </a:lnTo>
                <a:lnTo>
                  <a:pt x="0" y="0"/>
                </a:lnTo>
                <a:lnTo>
                  <a:pt x="0" y="13715"/>
                </a:lnTo>
                <a:lnTo>
                  <a:pt x="9430508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5389" y="5234939"/>
            <a:ext cx="9431020" cy="13970"/>
          </a:xfrm>
          <a:custGeom>
            <a:avLst/>
            <a:gdLst/>
            <a:ahLst/>
            <a:cxnLst/>
            <a:rect l="l" t="t" r="r" b="b"/>
            <a:pathLst>
              <a:path w="9431020" h="13970">
                <a:moveTo>
                  <a:pt x="9430508" y="13715"/>
                </a:moveTo>
                <a:lnTo>
                  <a:pt x="9430508" y="0"/>
                </a:lnTo>
                <a:lnTo>
                  <a:pt x="0" y="0"/>
                </a:lnTo>
                <a:lnTo>
                  <a:pt x="0" y="13715"/>
                </a:lnTo>
                <a:lnTo>
                  <a:pt x="9430508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22586" y="586232"/>
            <a:ext cx="9458960" cy="57924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70485" algn="ctr">
              <a:lnSpc>
                <a:spcPct val="100000"/>
              </a:lnSpc>
              <a:spcBef>
                <a:spcPts val="125"/>
              </a:spcBef>
            </a:pP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Persone</a:t>
            </a:r>
            <a:r>
              <a:rPr sz="1700" b="1" spc="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giuridiche</a:t>
            </a:r>
            <a:r>
              <a:rPr sz="1700" b="1" spc="5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private</a:t>
            </a:r>
            <a:endParaRPr sz="1700">
              <a:latin typeface="Tahoma"/>
              <a:cs typeface="Tahoma"/>
            </a:endParaRPr>
          </a:p>
          <a:p>
            <a:pPr marL="69215" algn="ctr">
              <a:lnSpc>
                <a:spcPct val="100000"/>
              </a:lnSpc>
              <a:spcBef>
                <a:spcPts val="35"/>
              </a:spcBef>
            </a:pPr>
            <a:r>
              <a:rPr sz="1700" spc="5" dirty="0">
                <a:solidFill>
                  <a:srgbClr val="009999"/>
                </a:solidFill>
                <a:latin typeface="Tahoma"/>
                <a:cs typeface="Tahoma"/>
              </a:rPr>
              <a:t>Articolo</a:t>
            </a:r>
            <a:r>
              <a:rPr sz="1700" spc="1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15" dirty="0">
                <a:solidFill>
                  <a:srgbClr val="009999"/>
                </a:solidFill>
                <a:latin typeface="Tahoma"/>
                <a:cs typeface="Tahoma"/>
              </a:rPr>
              <a:t>12</a:t>
            </a:r>
            <a:r>
              <a:rPr sz="1700" spc="-1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10" dirty="0">
                <a:solidFill>
                  <a:srgbClr val="009999"/>
                </a:solidFill>
                <a:latin typeface="Tahoma"/>
                <a:cs typeface="Tahoma"/>
              </a:rPr>
              <a:t>Codice</a:t>
            </a:r>
            <a:r>
              <a:rPr sz="1700" spc="5" dirty="0">
                <a:solidFill>
                  <a:srgbClr val="009999"/>
                </a:solidFill>
                <a:latin typeface="Tahoma"/>
                <a:cs typeface="Tahoma"/>
              </a:rPr>
              <a:t> Civile</a:t>
            </a:r>
            <a:endParaRPr sz="17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00">
              <a:latin typeface="Tahoma"/>
              <a:cs typeface="Tahoma"/>
            </a:endParaRPr>
          </a:p>
          <a:p>
            <a:pPr marL="12700" marR="5080" algn="just">
              <a:lnSpc>
                <a:spcPct val="101800"/>
              </a:lnSpc>
            </a:pPr>
            <a:r>
              <a:rPr sz="1700" spc="15" dirty="0">
                <a:latin typeface="Tahoma"/>
                <a:cs typeface="Tahoma"/>
              </a:rPr>
              <a:t>La </a:t>
            </a:r>
            <a:r>
              <a:rPr sz="1700" dirty="0">
                <a:latin typeface="Tahoma"/>
                <a:cs typeface="Tahoma"/>
              </a:rPr>
              <a:t>caratteristica </a:t>
            </a:r>
            <a:r>
              <a:rPr sz="1700" spc="5" dirty="0">
                <a:latin typeface="Tahoma"/>
                <a:cs typeface="Tahoma"/>
              </a:rPr>
              <a:t>principale </a:t>
            </a:r>
            <a:r>
              <a:rPr sz="1700" spc="10" dirty="0">
                <a:latin typeface="Tahoma"/>
                <a:cs typeface="Tahoma"/>
              </a:rPr>
              <a:t>delle persone </a:t>
            </a:r>
            <a:r>
              <a:rPr sz="1700" spc="5" dirty="0">
                <a:latin typeface="Tahoma"/>
                <a:cs typeface="Tahoma"/>
              </a:rPr>
              <a:t>giuridiche consiste </a:t>
            </a:r>
            <a:r>
              <a:rPr sz="1700" spc="10" dirty="0">
                <a:latin typeface="Tahoma"/>
                <a:cs typeface="Tahoma"/>
              </a:rPr>
              <a:t>nella </a:t>
            </a:r>
            <a:r>
              <a:rPr sz="1700" b="1" spc="5" dirty="0">
                <a:latin typeface="Tahoma"/>
                <a:cs typeface="Tahoma"/>
              </a:rPr>
              <a:t>totale </a:t>
            </a:r>
            <a:r>
              <a:rPr sz="1700" b="1" spc="15" dirty="0">
                <a:latin typeface="Tahoma"/>
                <a:cs typeface="Tahoma"/>
              </a:rPr>
              <a:t>separazione tra </a:t>
            </a:r>
            <a:r>
              <a:rPr sz="1700" b="1" spc="5" dirty="0">
                <a:latin typeface="Tahoma"/>
                <a:cs typeface="Tahoma"/>
              </a:rPr>
              <a:t>l’ente </a:t>
            </a:r>
            <a:r>
              <a:rPr sz="1700" b="1" spc="-484" dirty="0">
                <a:latin typeface="Tahoma"/>
                <a:cs typeface="Tahoma"/>
              </a:rPr>
              <a:t> </a:t>
            </a:r>
            <a:r>
              <a:rPr sz="1700" b="1" spc="10" dirty="0">
                <a:latin typeface="Tahoma"/>
                <a:cs typeface="Tahoma"/>
              </a:rPr>
              <a:t>che</a:t>
            </a:r>
            <a:r>
              <a:rPr sz="1700" b="1" spc="20" dirty="0">
                <a:latin typeface="Tahoma"/>
                <a:cs typeface="Tahoma"/>
              </a:rPr>
              <a:t> </a:t>
            </a:r>
            <a:r>
              <a:rPr sz="1700" b="1" spc="10" dirty="0">
                <a:latin typeface="Tahoma"/>
                <a:cs typeface="Tahoma"/>
              </a:rPr>
              <a:t>viene</a:t>
            </a:r>
            <a:r>
              <a:rPr sz="1700" b="1" spc="25" dirty="0">
                <a:latin typeface="Tahoma"/>
                <a:cs typeface="Tahoma"/>
              </a:rPr>
              <a:t> </a:t>
            </a:r>
            <a:r>
              <a:rPr sz="1700" b="1" spc="10" dirty="0">
                <a:latin typeface="Tahoma"/>
                <a:cs typeface="Tahoma"/>
              </a:rPr>
              <a:t>creato</a:t>
            </a:r>
            <a:r>
              <a:rPr sz="1700" b="1" spc="25" dirty="0">
                <a:latin typeface="Tahoma"/>
                <a:cs typeface="Tahoma"/>
              </a:rPr>
              <a:t> </a:t>
            </a:r>
            <a:r>
              <a:rPr sz="1700" b="1" spc="15" dirty="0">
                <a:latin typeface="Tahoma"/>
                <a:cs typeface="Tahoma"/>
              </a:rPr>
              <a:t>e </a:t>
            </a:r>
            <a:r>
              <a:rPr sz="1700" b="1" spc="10" dirty="0">
                <a:latin typeface="Tahoma"/>
                <a:cs typeface="Tahoma"/>
              </a:rPr>
              <a:t>le</a:t>
            </a:r>
            <a:r>
              <a:rPr sz="1700" b="1" spc="20" dirty="0">
                <a:latin typeface="Tahoma"/>
                <a:cs typeface="Tahoma"/>
              </a:rPr>
              <a:t> </a:t>
            </a:r>
            <a:r>
              <a:rPr sz="1700" b="1" spc="10" dirty="0">
                <a:latin typeface="Tahoma"/>
                <a:cs typeface="Tahoma"/>
              </a:rPr>
              <a:t>persone</a:t>
            </a:r>
            <a:r>
              <a:rPr sz="1700" b="1" spc="35" dirty="0">
                <a:latin typeface="Tahoma"/>
                <a:cs typeface="Tahoma"/>
              </a:rPr>
              <a:t> </a:t>
            </a:r>
            <a:r>
              <a:rPr sz="1700" b="1" spc="10" dirty="0">
                <a:latin typeface="Tahoma"/>
                <a:cs typeface="Tahoma"/>
              </a:rPr>
              <a:t>che</a:t>
            </a:r>
            <a:r>
              <a:rPr sz="1700" b="1" spc="25" dirty="0">
                <a:latin typeface="Tahoma"/>
                <a:cs typeface="Tahoma"/>
              </a:rPr>
              <a:t> </a:t>
            </a:r>
            <a:r>
              <a:rPr sz="1700" b="1" spc="10" dirty="0">
                <a:latin typeface="Tahoma"/>
                <a:cs typeface="Tahoma"/>
              </a:rPr>
              <a:t>lo</a:t>
            </a:r>
            <a:r>
              <a:rPr sz="1700" b="1" spc="15" dirty="0">
                <a:latin typeface="Tahoma"/>
                <a:cs typeface="Tahoma"/>
              </a:rPr>
              <a:t> </a:t>
            </a:r>
            <a:r>
              <a:rPr sz="1700" b="1" spc="10" dirty="0">
                <a:latin typeface="Tahoma"/>
                <a:cs typeface="Tahoma"/>
              </a:rPr>
              <a:t>hanno</a:t>
            </a:r>
            <a:r>
              <a:rPr sz="1700" b="1" spc="30" dirty="0">
                <a:latin typeface="Tahoma"/>
                <a:cs typeface="Tahoma"/>
              </a:rPr>
              <a:t> </a:t>
            </a:r>
            <a:r>
              <a:rPr sz="1700" b="1" spc="10" dirty="0">
                <a:latin typeface="Tahoma"/>
                <a:cs typeface="Tahoma"/>
              </a:rPr>
              <a:t>composto</a:t>
            </a:r>
            <a:r>
              <a:rPr sz="1700" spc="10" dirty="0">
                <a:latin typeface="Tahoma"/>
                <a:cs typeface="Tahoma"/>
              </a:rPr>
              <a:t>.</a:t>
            </a:r>
            <a:endParaRPr sz="17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00">
              <a:latin typeface="Tahoma"/>
              <a:cs typeface="Tahoma"/>
            </a:endParaRPr>
          </a:p>
          <a:p>
            <a:pPr marL="12700" marR="27940" algn="just">
              <a:lnSpc>
                <a:spcPct val="101800"/>
              </a:lnSpc>
            </a:pPr>
            <a:r>
              <a:rPr sz="1700" b="1" spc="10" dirty="0">
                <a:latin typeface="Tahoma"/>
                <a:cs typeface="Tahoma"/>
              </a:rPr>
              <a:t>L’associazione riconosciuta </a:t>
            </a:r>
            <a:r>
              <a:rPr sz="1700" b="1" spc="15" dirty="0">
                <a:latin typeface="Tahoma"/>
                <a:cs typeface="Tahoma"/>
              </a:rPr>
              <a:t>o </a:t>
            </a:r>
            <a:r>
              <a:rPr sz="1700" b="1" spc="10" dirty="0">
                <a:latin typeface="Tahoma"/>
                <a:cs typeface="Tahoma"/>
              </a:rPr>
              <a:t>la fondazione operano, dal punto di vista giuridico, in </a:t>
            </a:r>
            <a:r>
              <a:rPr sz="1700" b="1" spc="15" dirty="0">
                <a:latin typeface="Tahoma"/>
                <a:cs typeface="Tahoma"/>
              </a:rPr>
              <a:t> </a:t>
            </a:r>
            <a:r>
              <a:rPr sz="1700" b="1" spc="10" dirty="0">
                <a:latin typeface="Tahoma"/>
                <a:cs typeface="Tahoma"/>
              </a:rPr>
              <a:t>maniera</a:t>
            </a:r>
            <a:r>
              <a:rPr sz="1700" b="1" spc="60" dirty="0">
                <a:latin typeface="Tahoma"/>
                <a:cs typeface="Tahoma"/>
              </a:rPr>
              <a:t> </a:t>
            </a:r>
            <a:r>
              <a:rPr sz="1700" b="1" spc="15" dirty="0">
                <a:latin typeface="Tahoma"/>
                <a:cs typeface="Tahoma"/>
              </a:rPr>
              <a:t>pienamente</a:t>
            </a:r>
            <a:r>
              <a:rPr sz="1700" b="1" spc="35" dirty="0">
                <a:latin typeface="Tahoma"/>
                <a:cs typeface="Tahoma"/>
              </a:rPr>
              <a:t> </a:t>
            </a:r>
            <a:r>
              <a:rPr sz="1700" b="1" spc="10" dirty="0">
                <a:latin typeface="Tahoma"/>
                <a:cs typeface="Tahoma"/>
              </a:rPr>
              <a:t>autonoma,</a:t>
            </a:r>
            <a:r>
              <a:rPr sz="1700" b="1" spc="3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ancorché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poi</a:t>
            </a:r>
            <a:r>
              <a:rPr sz="1700" spc="3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si</a:t>
            </a:r>
            <a:r>
              <a:rPr sz="1700" spc="10" dirty="0">
                <a:latin typeface="Tahoma"/>
                <a:cs typeface="Tahoma"/>
              </a:rPr>
              <a:t> avvalgano</a:t>
            </a:r>
            <a:r>
              <a:rPr sz="1700" spc="5" dirty="0">
                <a:latin typeface="Tahoma"/>
                <a:cs typeface="Tahoma"/>
              </a:rPr>
              <a:t> concretamente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di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persone </a:t>
            </a:r>
            <a:r>
              <a:rPr sz="1700" spc="5" dirty="0">
                <a:latin typeface="Tahoma"/>
                <a:cs typeface="Tahoma"/>
              </a:rPr>
              <a:t>fisiche.</a:t>
            </a:r>
            <a:endParaRPr sz="17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50">
              <a:latin typeface="Tahoma"/>
              <a:cs typeface="Tahoma"/>
            </a:endParaRPr>
          </a:p>
          <a:p>
            <a:pPr marL="12700" marR="6350" algn="just">
              <a:lnSpc>
                <a:spcPct val="101800"/>
              </a:lnSpc>
              <a:spcBef>
                <a:spcPts val="5"/>
              </a:spcBef>
            </a:pPr>
            <a:r>
              <a:rPr sz="1700" spc="15" dirty="0">
                <a:latin typeface="Tahoma"/>
                <a:cs typeface="Tahoma"/>
              </a:rPr>
              <a:t>Le </a:t>
            </a:r>
            <a:r>
              <a:rPr sz="1700" spc="5" dirty="0">
                <a:latin typeface="Tahoma"/>
                <a:cs typeface="Tahoma"/>
              </a:rPr>
              <a:t>associazioni, </a:t>
            </a:r>
            <a:r>
              <a:rPr sz="1700" spc="10" dirty="0">
                <a:latin typeface="Tahoma"/>
                <a:cs typeface="Tahoma"/>
              </a:rPr>
              <a:t>le </a:t>
            </a:r>
            <a:r>
              <a:rPr sz="1700" spc="5" dirty="0">
                <a:latin typeface="Tahoma"/>
                <a:cs typeface="Tahoma"/>
              </a:rPr>
              <a:t>fondazioni </a:t>
            </a:r>
            <a:r>
              <a:rPr sz="1700" spc="10" dirty="0">
                <a:latin typeface="Tahoma"/>
                <a:cs typeface="Tahoma"/>
              </a:rPr>
              <a:t>e </a:t>
            </a:r>
            <a:r>
              <a:rPr sz="1700" spc="5" dirty="0">
                <a:latin typeface="Tahoma"/>
                <a:cs typeface="Tahoma"/>
              </a:rPr>
              <a:t>le altre istituzioni </a:t>
            </a:r>
            <a:r>
              <a:rPr sz="1700" spc="10" dirty="0">
                <a:latin typeface="Tahoma"/>
                <a:cs typeface="Tahoma"/>
              </a:rPr>
              <a:t>di </a:t>
            </a:r>
            <a:r>
              <a:rPr sz="1700" dirty="0">
                <a:latin typeface="Tahoma"/>
                <a:cs typeface="Tahoma"/>
              </a:rPr>
              <a:t>carattere </a:t>
            </a:r>
            <a:r>
              <a:rPr sz="1700" spc="5" dirty="0">
                <a:latin typeface="Tahoma"/>
                <a:cs typeface="Tahoma"/>
              </a:rPr>
              <a:t>privato </a:t>
            </a:r>
            <a:r>
              <a:rPr sz="1700" spc="10" dirty="0">
                <a:latin typeface="Tahoma"/>
                <a:cs typeface="Tahoma"/>
              </a:rPr>
              <a:t>acquistano la </a:t>
            </a:r>
            <a:r>
              <a:rPr sz="1700" spc="5" dirty="0">
                <a:latin typeface="Tahoma"/>
                <a:cs typeface="Tahoma"/>
              </a:rPr>
              <a:t>personalità 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u="heavy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giuridica</a:t>
            </a:r>
            <a:r>
              <a:rPr sz="17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700" u="heavy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mediante</a:t>
            </a:r>
            <a:r>
              <a:rPr sz="17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700" u="heavy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il</a:t>
            </a:r>
            <a:r>
              <a:rPr sz="1700" u="heavy" spc="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700" u="heavy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riconoscimento</a:t>
            </a:r>
            <a:r>
              <a:rPr sz="1700" u="heavy" spc="4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700" u="heavy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concesso</a:t>
            </a:r>
            <a:r>
              <a:rPr sz="1700" u="heavy" spc="4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700" u="heavy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con</a:t>
            </a:r>
            <a:r>
              <a:rPr sz="1700" u="heavy" spc="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700" u="heavy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decreto</a:t>
            </a:r>
            <a:r>
              <a:rPr sz="1700" u="heavy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del </a:t>
            </a:r>
            <a:r>
              <a:rPr sz="1700" u="heavy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Presidente </a:t>
            </a:r>
            <a:r>
              <a:rPr sz="1700" u="heavy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della</a:t>
            </a:r>
            <a:r>
              <a:rPr sz="1700" u="heavy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700" u="heavy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Repubblica</a:t>
            </a:r>
            <a:r>
              <a:rPr sz="1700" spc="5" dirty="0">
                <a:latin typeface="Tahoma"/>
                <a:cs typeface="Tahoma"/>
              </a:rPr>
              <a:t>.</a:t>
            </a:r>
            <a:endParaRPr sz="1700">
              <a:latin typeface="Tahoma"/>
              <a:cs typeface="Tahoma"/>
            </a:endParaRPr>
          </a:p>
          <a:p>
            <a:pPr marL="12700" marR="5080" algn="just">
              <a:lnSpc>
                <a:spcPct val="101800"/>
              </a:lnSpc>
              <a:spcBef>
                <a:spcPts val="405"/>
              </a:spcBef>
            </a:pPr>
            <a:r>
              <a:rPr sz="1700" spc="-5" dirty="0">
                <a:latin typeface="Tahoma"/>
                <a:cs typeface="Tahoma"/>
              </a:rPr>
              <a:t>Per </a:t>
            </a:r>
            <a:r>
              <a:rPr sz="1700" spc="10" dirty="0">
                <a:latin typeface="Tahoma"/>
                <a:cs typeface="Tahoma"/>
              </a:rPr>
              <a:t>determinare categorie </a:t>
            </a:r>
            <a:r>
              <a:rPr sz="1700" spc="5" dirty="0">
                <a:latin typeface="Tahoma"/>
                <a:cs typeface="Tahoma"/>
              </a:rPr>
              <a:t>di enti che esercitano </a:t>
            </a:r>
            <a:r>
              <a:rPr sz="1700" spc="10" dirty="0">
                <a:latin typeface="Tahoma"/>
                <a:cs typeface="Tahoma"/>
              </a:rPr>
              <a:t>la </a:t>
            </a:r>
            <a:r>
              <a:rPr sz="1700" spc="5" dirty="0">
                <a:latin typeface="Tahoma"/>
                <a:cs typeface="Tahoma"/>
              </a:rPr>
              <a:t>loro attività </a:t>
            </a:r>
            <a:r>
              <a:rPr sz="1700" spc="10" dirty="0">
                <a:latin typeface="Tahoma"/>
                <a:cs typeface="Tahoma"/>
              </a:rPr>
              <a:t>nell'ambito della </a:t>
            </a:r>
            <a:r>
              <a:rPr sz="1700" spc="5" dirty="0">
                <a:latin typeface="Tahoma"/>
                <a:cs typeface="Tahoma"/>
              </a:rPr>
              <a:t>provincia, il 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Governo </a:t>
            </a:r>
            <a:r>
              <a:rPr sz="1700" spc="15" dirty="0">
                <a:latin typeface="Tahoma"/>
                <a:cs typeface="Tahoma"/>
              </a:rPr>
              <a:t>può </a:t>
            </a:r>
            <a:r>
              <a:rPr sz="1700" spc="10" dirty="0">
                <a:latin typeface="Tahoma"/>
                <a:cs typeface="Tahoma"/>
              </a:rPr>
              <a:t>delegare</a:t>
            </a:r>
            <a:r>
              <a:rPr sz="1700" spc="-2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ai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prefetti</a:t>
            </a:r>
            <a:r>
              <a:rPr sz="1700" spc="-1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la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facoltà</a:t>
            </a:r>
            <a:r>
              <a:rPr sz="1700" spc="25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di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riconoscerli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con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loro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decreto.</a:t>
            </a:r>
            <a:endParaRPr sz="1700">
              <a:latin typeface="Tahoma"/>
              <a:cs typeface="Tahoma"/>
            </a:endParaRPr>
          </a:p>
          <a:p>
            <a:pPr marL="12700" marR="7620" indent="-635" algn="just">
              <a:lnSpc>
                <a:spcPct val="101600"/>
              </a:lnSpc>
              <a:spcBef>
                <a:spcPts val="409"/>
              </a:spcBef>
            </a:pPr>
            <a:r>
              <a:rPr sz="1700" spc="5" dirty="0">
                <a:latin typeface="Tahoma"/>
                <a:cs typeface="Tahoma"/>
              </a:rPr>
              <a:t>Associazioni, fondazioni </a:t>
            </a:r>
            <a:r>
              <a:rPr sz="1700" spc="10" dirty="0">
                <a:latin typeface="Tahoma"/>
                <a:cs typeface="Tahoma"/>
              </a:rPr>
              <a:t>e </a:t>
            </a:r>
            <a:r>
              <a:rPr sz="1700" spc="5" dirty="0">
                <a:latin typeface="Tahoma"/>
                <a:cs typeface="Tahoma"/>
              </a:rPr>
              <a:t>altre istituzioni </a:t>
            </a:r>
            <a:r>
              <a:rPr sz="1700" spc="10" dirty="0">
                <a:latin typeface="Tahoma"/>
                <a:cs typeface="Tahoma"/>
              </a:rPr>
              <a:t>di </a:t>
            </a:r>
            <a:r>
              <a:rPr sz="1700" dirty="0">
                <a:latin typeface="Tahoma"/>
                <a:cs typeface="Tahoma"/>
              </a:rPr>
              <a:t>carattere privato, </a:t>
            </a:r>
            <a:r>
              <a:rPr sz="1700" spc="5" dirty="0">
                <a:latin typeface="Tahoma"/>
                <a:cs typeface="Tahoma"/>
              </a:rPr>
              <a:t>che operano nelle materie attribuite </a:t>
            </a:r>
            <a:r>
              <a:rPr sz="1700" spc="-520" dirty="0">
                <a:latin typeface="Tahoma"/>
                <a:cs typeface="Tahoma"/>
              </a:rPr>
              <a:t> </a:t>
            </a:r>
            <a:r>
              <a:rPr sz="1700" spc="15" dirty="0">
                <a:latin typeface="Tahoma"/>
                <a:cs typeface="Tahoma"/>
              </a:rPr>
              <a:t>per </a:t>
            </a:r>
            <a:r>
              <a:rPr sz="1700" spc="10" dirty="0">
                <a:latin typeface="Tahoma"/>
                <a:cs typeface="Tahoma"/>
              </a:rPr>
              <a:t>competenza a </a:t>
            </a:r>
            <a:r>
              <a:rPr sz="1700" spc="5" dirty="0">
                <a:latin typeface="Tahoma"/>
                <a:cs typeface="Tahoma"/>
              </a:rPr>
              <a:t>Regione </a:t>
            </a:r>
            <a:r>
              <a:rPr sz="1700" spc="10" dirty="0">
                <a:latin typeface="Tahoma"/>
                <a:cs typeface="Tahoma"/>
              </a:rPr>
              <a:t>Lombardia e </a:t>
            </a:r>
            <a:r>
              <a:rPr sz="1700" spc="5" dirty="0">
                <a:latin typeface="Tahoma"/>
                <a:cs typeface="Tahoma"/>
              </a:rPr>
              <a:t>le cui finalità statutarie si esauriscono </a:t>
            </a:r>
            <a:r>
              <a:rPr sz="1700" spc="10" dirty="0">
                <a:latin typeface="Tahoma"/>
                <a:cs typeface="Tahoma"/>
              </a:rPr>
              <a:t>nel </a:t>
            </a:r>
            <a:r>
              <a:rPr sz="1700" spc="5" dirty="0">
                <a:latin typeface="Tahoma"/>
                <a:cs typeface="Tahoma"/>
              </a:rPr>
              <a:t>territorio 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lombardo, </a:t>
            </a:r>
            <a:r>
              <a:rPr sz="1700" spc="10" dirty="0">
                <a:latin typeface="Tahoma"/>
                <a:cs typeface="Tahoma"/>
              </a:rPr>
              <a:t>acquistano la </a:t>
            </a:r>
            <a:r>
              <a:rPr sz="1700" spc="5" dirty="0">
                <a:latin typeface="Tahoma"/>
                <a:cs typeface="Tahoma"/>
              </a:rPr>
              <a:t>personalità giuridica </a:t>
            </a:r>
            <a:r>
              <a:rPr sz="1700" spc="10" dirty="0">
                <a:latin typeface="Tahoma"/>
                <a:cs typeface="Tahoma"/>
              </a:rPr>
              <a:t>mediante </a:t>
            </a:r>
            <a:r>
              <a:rPr sz="1700" spc="5" dirty="0">
                <a:latin typeface="Tahoma"/>
                <a:cs typeface="Tahoma"/>
              </a:rPr>
              <a:t>iscrizione al </a:t>
            </a:r>
            <a:r>
              <a:rPr sz="1700" dirty="0">
                <a:latin typeface="Tahoma"/>
                <a:cs typeface="Tahoma"/>
              </a:rPr>
              <a:t>Registro </a:t>
            </a:r>
            <a:r>
              <a:rPr sz="1700" spc="5" dirty="0">
                <a:latin typeface="Tahoma"/>
                <a:cs typeface="Tahoma"/>
              </a:rPr>
              <a:t>Regionale </a:t>
            </a:r>
            <a:r>
              <a:rPr sz="1700" spc="10" dirty="0">
                <a:latin typeface="Tahoma"/>
                <a:cs typeface="Tahoma"/>
              </a:rPr>
              <a:t>delle 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u="heavy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Persone </a:t>
            </a:r>
            <a:r>
              <a:rPr sz="1700" u="heavy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Giuridiche</a:t>
            </a:r>
            <a:r>
              <a:rPr sz="1700" u="heavy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700" u="heavy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Private</a:t>
            </a:r>
            <a:endParaRPr sz="17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50">
              <a:latin typeface="Tahoma"/>
              <a:cs typeface="Tahoma"/>
            </a:endParaRPr>
          </a:p>
          <a:p>
            <a:pPr marL="12700" marR="5715" algn="just">
              <a:lnSpc>
                <a:spcPct val="101200"/>
              </a:lnSpc>
            </a:pPr>
            <a:r>
              <a:rPr sz="1700" dirty="0">
                <a:latin typeface="Tahoma"/>
                <a:cs typeface="Tahoma"/>
              </a:rPr>
              <a:t>L'iscrizione </a:t>
            </a:r>
            <a:r>
              <a:rPr sz="1700" spc="10" dirty="0">
                <a:latin typeface="Tahoma"/>
                <a:cs typeface="Tahoma"/>
              </a:rPr>
              <a:t>al </a:t>
            </a:r>
            <a:r>
              <a:rPr sz="1700" spc="5" dirty="0">
                <a:latin typeface="Tahoma"/>
                <a:cs typeface="Tahoma"/>
              </a:rPr>
              <a:t>Registro Regionale </a:t>
            </a:r>
            <a:r>
              <a:rPr sz="1700" spc="10" dirty="0">
                <a:latin typeface="Tahoma"/>
                <a:cs typeface="Tahoma"/>
              </a:rPr>
              <a:t>ha, </a:t>
            </a:r>
            <a:r>
              <a:rPr sz="1700" spc="5" dirty="0">
                <a:latin typeface="Tahoma"/>
                <a:cs typeface="Tahoma"/>
              </a:rPr>
              <a:t>così, </a:t>
            </a:r>
            <a:r>
              <a:rPr sz="1700" dirty="0">
                <a:latin typeface="Tahoma"/>
                <a:cs typeface="Tahoma"/>
              </a:rPr>
              <a:t>effetto </a:t>
            </a:r>
            <a:r>
              <a:rPr sz="1700" spc="5" dirty="0">
                <a:latin typeface="Tahoma"/>
                <a:cs typeface="Tahoma"/>
              </a:rPr>
              <a:t>costitutivo </a:t>
            </a:r>
            <a:r>
              <a:rPr sz="1700" spc="15" dirty="0">
                <a:latin typeface="Tahoma"/>
                <a:cs typeface="Tahoma"/>
              </a:rPr>
              <a:t>(ai </a:t>
            </a:r>
            <a:r>
              <a:rPr sz="1700" spc="5" dirty="0">
                <a:latin typeface="Tahoma"/>
                <a:cs typeface="Tahoma"/>
              </a:rPr>
              <a:t>sensi dell’art. </a:t>
            </a:r>
            <a:r>
              <a:rPr sz="1700" spc="15" dirty="0">
                <a:latin typeface="Tahoma"/>
                <a:cs typeface="Tahoma"/>
              </a:rPr>
              <a:t>1 </a:t>
            </a:r>
            <a:r>
              <a:rPr sz="1700" spc="5" dirty="0">
                <a:latin typeface="Tahoma"/>
                <a:cs typeface="Tahoma"/>
              </a:rPr>
              <a:t>del </a:t>
            </a:r>
            <a:r>
              <a:rPr sz="1700" spc="10" dirty="0">
                <a:latin typeface="Tahoma"/>
                <a:cs typeface="Tahoma"/>
              </a:rPr>
              <a:t>DPR </a:t>
            </a:r>
            <a:r>
              <a:rPr sz="1700" spc="15" dirty="0">
                <a:latin typeface="Tahoma"/>
                <a:cs typeface="Tahoma"/>
              </a:rPr>
              <a:t>361 </a:t>
            </a:r>
            <a:r>
              <a:rPr sz="1700" spc="5" dirty="0">
                <a:latin typeface="Tahoma"/>
                <a:cs typeface="Tahoma"/>
              </a:rPr>
              <a:t>del </a:t>
            </a:r>
            <a:r>
              <a:rPr sz="1700" spc="10" dirty="0">
                <a:latin typeface="Tahoma"/>
                <a:cs typeface="Tahoma"/>
              </a:rPr>
              <a:t> 10/02/2000).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61</a:t>
            </a:fld>
            <a:endParaRPr spc="15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688" y="497839"/>
            <a:ext cx="9457690" cy="485965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25"/>
              </a:spcBef>
            </a:pP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Limitazioni</a:t>
            </a:r>
            <a:r>
              <a:rPr sz="1700" b="1" spc="4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5" dirty="0">
                <a:solidFill>
                  <a:srgbClr val="009999"/>
                </a:solidFill>
                <a:latin typeface="Tahoma"/>
                <a:cs typeface="Tahoma"/>
              </a:rPr>
              <a:t>del potere</a:t>
            </a:r>
            <a:r>
              <a:rPr sz="1700" b="1" spc="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di</a:t>
            </a:r>
            <a:r>
              <a:rPr sz="1700" b="1" spc="1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rappresentanza</a:t>
            </a:r>
            <a:endParaRPr sz="1700">
              <a:latin typeface="Tahoma"/>
              <a:cs typeface="Tahoma"/>
            </a:endParaRPr>
          </a:p>
          <a:p>
            <a:pPr marL="635" algn="ctr">
              <a:lnSpc>
                <a:spcPct val="100000"/>
              </a:lnSpc>
              <a:spcBef>
                <a:spcPts val="40"/>
              </a:spcBef>
            </a:pPr>
            <a:r>
              <a:rPr sz="1700" spc="5" dirty="0">
                <a:solidFill>
                  <a:srgbClr val="009999"/>
                </a:solidFill>
                <a:latin typeface="Tahoma"/>
                <a:cs typeface="Tahoma"/>
              </a:rPr>
              <a:t>Articolo</a:t>
            </a:r>
            <a:r>
              <a:rPr sz="1700" spc="15" dirty="0">
                <a:solidFill>
                  <a:srgbClr val="009999"/>
                </a:solidFill>
                <a:latin typeface="Tahoma"/>
                <a:cs typeface="Tahoma"/>
              </a:rPr>
              <a:t> 19</a:t>
            </a:r>
            <a:r>
              <a:rPr sz="1700" spc="-1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10" dirty="0">
                <a:solidFill>
                  <a:srgbClr val="009999"/>
                </a:solidFill>
                <a:latin typeface="Tahoma"/>
                <a:cs typeface="Tahoma"/>
              </a:rPr>
              <a:t>Codice </a:t>
            </a:r>
            <a:r>
              <a:rPr sz="1700" spc="5" dirty="0">
                <a:solidFill>
                  <a:srgbClr val="009999"/>
                </a:solidFill>
                <a:latin typeface="Tahoma"/>
                <a:cs typeface="Tahoma"/>
              </a:rPr>
              <a:t>Civile</a:t>
            </a:r>
            <a:endParaRPr sz="17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00">
              <a:latin typeface="Tahoma"/>
              <a:cs typeface="Tahoma"/>
            </a:endParaRPr>
          </a:p>
          <a:p>
            <a:pPr marL="12700" marR="8890" algn="just">
              <a:lnSpc>
                <a:spcPct val="101800"/>
              </a:lnSpc>
            </a:pPr>
            <a:r>
              <a:rPr sz="1700" spc="15" dirty="0">
                <a:latin typeface="Tahoma"/>
                <a:cs typeface="Tahoma"/>
              </a:rPr>
              <a:t>Le </a:t>
            </a:r>
            <a:r>
              <a:rPr sz="1700" spc="5" dirty="0">
                <a:latin typeface="Tahoma"/>
                <a:cs typeface="Tahoma"/>
              </a:rPr>
              <a:t>limitazioni del potere </a:t>
            </a:r>
            <a:r>
              <a:rPr sz="1700" spc="10" dirty="0">
                <a:latin typeface="Tahoma"/>
                <a:cs typeface="Tahoma"/>
              </a:rPr>
              <a:t>di </a:t>
            </a:r>
            <a:r>
              <a:rPr sz="1700" spc="5" dirty="0">
                <a:latin typeface="Tahoma"/>
                <a:cs typeface="Tahoma"/>
              </a:rPr>
              <a:t>rappresentanza, che </a:t>
            </a:r>
            <a:r>
              <a:rPr sz="1700" spc="10" dirty="0">
                <a:latin typeface="Tahoma"/>
                <a:cs typeface="Tahoma"/>
              </a:rPr>
              <a:t>non </a:t>
            </a:r>
            <a:r>
              <a:rPr sz="1700" spc="5" dirty="0">
                <a:latin typeface="Tahoma"/>
                <a:cs typeface="Tahoma"/>
              </a:rPr>
              <a:t>risultano </a:t>
            </a:r>
            <a:r>
              <a:rPr sz="1700" spc="15" dirty="0">
                <a:latin typeface="Tahoma"/>
                <a:cs typeface="Tahoma"/>
              </a:rPr>
              <a:t>dal </a:t>
            </a:r>
            <a:r>
              <a:rPr sz="1700" b="1" spc="10" dirty="0">
                <a:latin typeface="Tahoma"/>
                <a:cs typeface="Tahoma"/>
              </a:rPr>
              <a:t>Registro delle </a:t>
            </a:r>
            <a:r>
              <a:rPr sz="1700" b="1" spc="15" dirty="0">
                <a:latin typeface="Tahoma"/>
                <a:cs typeface="Tahoma"/>
              </a:rPr>
              <a:t>Persone </a:t>
            </a:r>
            <a:r>
              <a:rPr sz="1700" b="1" spc="20" dirty="0">
                <a:latin typeface="Tahoma"/>
                <a:cs typeface="Tahoma"/>
              </a:rPr>
              <a:t> </a:t>
            </a:r>
            <a:r>
              <a:rPr sz="1700" b="1" spc="15" dirty="0">
                <a:latin typeface="Tahoma"/>
                <a:cs typeface="Tahoma"/>
              </a:rPr>
              <a:t>Giuridiche </a:t>
            </a:r>
            <a:r>
              <a:rPr sz="1700" spc="10" dirty="0">
                <a:latin typeface="Tahoma"/>
                <a:cs typeface="Tahoma"/>
              </a:rPr>
              <a:t>(1), non possono </a:t>
            </a:r>
            <a:r>
              <a:rPr sz="1700" spc="5" dirty="0">
                <a:latin typeface="Tahoma"/>
                <a:cs typeface="Tahoma"/>
              </a:rPr>
              <a:t>essere </a:t>
            </a:r>
            <a:r>
              <a:rPr sz="1700" spc="10" dirty="0">
                <a:latin typeface="Tahoma"/>
                <a:cs typeface="Tahoma"/>
              </a:rPr>
              <a:t>opposte ai </a:t>
            </a:r>
            <a:r>
              <a:rPr sz="1700" spc="5" dirty="0">
                <a:latin typeface="Tahoma"/>
                <a:cs typeface="Tahoma"/>
              </a:rPr>
              <a:t>terzi, salvo che si provi </a:t>
            </a:r>
            <a:r>
              <a:rPr sz="1700" spc="10" dirty="0">
                <a:latin typeface="Tahoma"/>
                <a:cs typeface="Tahoma"/>
              </a:rPr>
              <a:t>che </a:t>
            </a:r>
            <a:r>
              <a:rPr sz="1700" spc="5" dirty="0">
                <a:latin typeface="Tahoma"/>
                <a:cs typeface="Tahoma"/>
              </a:rPr>
              <a:t>essi ne </a:t>
            </a:r>
            <a:r>
              <a:rPr sz="1700" dirty="0">
                <a:latin typeface="Tahoma"/>
                <a:cs typeface="Tahoma"/>
              </a:rPr>
              <a:t>erano </a:t>
            </a:r>
            <a:r>
              <a:rPr sz="1700" spc="10" dirty="0">
                <a:latin typeface="Tahoma"/>
                <a:cs typeface="Tahoma"/>
              </a:rPr>
              <a:t>a 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conoscenza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.</a:t>
            </a:r>
            <a:endParaRPr sz="17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00">
              <a:latin typeface="Tahoma"/>
              <a:cs typeface="Tahoma"/>
            </a:endParaRPr>
          </a:p>
          <a:p>
            <a:pPr marL="12700" marR="5080" algn="just">
              <a:lnSpc>
                <a:spcPct val="101600"/>
              </a:lnSpc>
            </a:pPr>
            <a:r>
              <a:rPr sz="1700" spc="10" dirty="0">
                <a:latin typeface="Tahoma"/>
                <a:cs typeface="Tahoma"/>
              </a:rPr>
              <a:t>Nel </a:t>
            </a:r>
            <a:r>
              <a:rPr sz="1700" b="1" spc="10" dirty="0">
                <a:latin typeface="Tahoma"/>
                <a:cs typeface="Tahoma"/>
              </a:rPr>
              <a:t>Registro </a:t>
            </a:r>
            <a:r>
              <a:rPr sz="1700" spc="10" dirty="0">
                <a:latin typeface="Tahoma"/>
                <a:cs typeface="Tahoma"/>
              </a:rPr>
              <a:t>devono </a:t>
            </a:r>
            <a:r>
              <a:rPr sz="1700" spc="5" dirty="0">
                <a:latin typeface="Tahoma"/>
                <a:cs typeface="Tahoma"/>
              </a:rPr>
              <a:t>essere indicati </a:t>
            </a:r>
            <a:r>
              <a:rPr sz="1700" spc="10" dirty="0">
                <a:latin typeface="Tahoma"/>
                <a:cs typeface="Tahoma"/>
              </a:rPr>
              <a:t>la data </a:t>
            </a:r>
            <a:r>
              <a:rPr sz="1700" spc="5" dirty="0">
                <a:latin typeface="Tahoma"/>
                <a:cs typeface="Tahoma"/>
              </a:rPr>
              <a:t>dell'atto costitutivo, </a:t>
            </a:r>
            <a:r>
              <a:rPr sz="1700" spc="10" dirty="0">
                <a:latin typeface="Tahoma"/>
                <a:cs typeface="Tahoma"/>
              </a:rPr>
              <a:t>la denominazione, lo </a:t>
            </a:r>
            <a:r>
              <a:rPr sz="1700" spc="5" dirty="0">
                <a:latin typeface="Tahoma"/>
                <a:cs typeface="Tahoma"/>
              </a:rPr>
              <a:t>scopo, </a:t>
            </a:r>
            <a:r>
              <a:rPr sz="1700" spc="10" dirty="0">
                <a:latin typeface="Tahoma"/>
                <a:cs typeface="Tahoma"/>
              </a:rPr>
              <a:t>il 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patrimonio, </a:t>
            </a:r>
            <a:r>
              <a:rPr sz="1700" spc="10" dirty="0">
                <a:latin typeface="Tahoma"/>
                <a:cs typeface="Tahoma"/>
              </a:rPr>
              <a:t>la </a:t>
            </a:r>
            <a:r>
              <a:rPr sz="1700" spc="5" dirty="0">
                <a:latin typeface="Tahoma"/>
                <a:cs typeface="Tahoma"/>
              </a:rPr>
              <a:t>durata, qualora </a:t>
            </a:r>
            <a:r>
              <a:rPr sz="1700" dirty="0">
                <a:latin typeface="Tahoma"/>
                <a:cs typeface="Tahoma"/>
              </a:rPr>
              <a:t>sia </a:t>
            </a:r>
            <a:r>
              <a:rPr sz="1700" spc="10" dirty="0">
                <a:latin typeface="Tahoma"/>
                <a:cs typeface="Tahoma"/>
              </a:rPr>
              <a:t>stata determinata, la </a:t>
            </a:r>
            <a:r>
              <a:rPr sz="1700" spc="5" dirty="0">
                <a:latin typeface="Tahoma"/>
                <a:cs typeface="Tahoma"/>
              </a:rPr>
              <a:t>sede della </a:t>
            </a:r>
            <a:r>
              <a:rPr sz="1700" spc="10" dirty="0">
                <a:latin typeface="Tahoma"/>
                <a:cs typeface="Tahoma"/>
              </a:rPr>
              <a:t>persona </a:t>
            </a:r>
            <a:r>
              <a:rPr sz="1700" spc="5" dirty="0">
                <a:latin typeface="Tahoma"/>
                <a:cs typeface="Tahoma"/>
              </a:rPr>
              <a:t>giuridica </a:t>
            </a:r>
            <a:r>
              <a:rPr sz="1700" spc="10" dirty="0">
                <a:latin typeface="Tahoma"/>
                <a:cs typeface="Tahoma"/>
              </a:rPr>
              <a:t>e </a:t>
            </a:r>
            <a:r>
              <a:rPr sz="1700" spc="5" dirty="0">
                <a:latin typeface="Tahoma"/>
                <a:cs typeface="Tahoma"/>
              </a:rPr>
              <a:t>il </a:t>
            </a:r>
            <a:r>
              <a:rPr sz="1700" spc="10" dirty="0">
                <a:latin typeface="Tahoma"/>
                <a:cs typeface="Tahoma"/>
              </a:rPr>
              <a:t>cognome, </a:t>
            </a:r>
            <a:r>
              <a:rPr sz="1700" spc="-520" dirty="0">
                <a:latin typeface="Tahoma"/>
                <a:cs typeface="Tahoma"/>
              </a:rPr>
              <a:t> </a:t>
            </a:r>
            <a:r>
              <a:rPr sz="1700" b="1" spc="10" dirty="0">
                <a:latin typeface="Tahoma"/>
                <a:cs typeface="Tahoma"/>
              </a:rPr>
              <a:t>il </a:t>
            </a:r>
            <a:r>
              <a:rPr sz="1700" b="1" spc="15" dirty="0">
                <a:latin typeface="Tahoma"/>
                <a:cs typeface="Tahoma"/>
              </a:rPr>
              <a:t>nome e </a:t>
            </a:r>
            <a:r>
              <a:rPr sz="1700" b="1" spc="10" dirty="0">
                <a:latin typeface="Tahoma"/>
                <a:cs typeface="Tahoma"/>
              </a:rPr>
              <a:t>il </a:t>
            </a:r>
            <a:r>
              <a:rPr sz="1700" b="1" spc="15" dirty="0">
                <a:latin typeface="Tahoma"/>
                <a:cs typeface="Tahoma"/>
              </a:rPr>
              <a:t>codice fiscale degli </a:t>
            </a:r>
            <a:r>
              <a:rPr sz="1700" b="1" spc="10" dirty="0">
                <a:latin typeface="Tahoma"/>
                <a:cs typeface="Tahoma"/>
              </a:rPr>
              <a:t>amministratori, </a:t>
            </a:r>
            <a:r>
              <a:rPr sz="1700" b="1" spc="15" dirty="0">
                <a:latin typeface="Tahoma"/>
                <a:cs typeface="Tahoma"/>
              </a:rPr>
              <a:t>con </a:t>
            </a:r>
            <a:r>
              <a:rPr sz="1700" b="1" spc="10" dirty="0">
                <a:latin typeface="Tahoma"/>
                <a:cs typeface="Tahoma"/>
              </a:rPr>
              <a:t>menzione </a:t>
            </a:r>
            <a:r>
              <a:rPr sz="1700" b="1" spc="20" dirty="0">
                <a:latin typeface="Tahoma"/>
                <a:cs typeface="Tahoma"/>
              </a:rPr>
              <a:t>di </a:t>
            </a:r>
            <a:r>
              <a:rPr sz="1700" b="1" spc="10" dirty="0">
                <a:latin typeface="Tahoma"/>
                <a:cs typeface="Tahoma"/>
              </a:rPr>
              <a:t>quelli </a:t>
            </a:r>
            <a:r>
              <a:rPr sz="1700" b="1" spc="15" dirty="0">
                <a:latin typeface="Tahoma"/>
                <a:cs typeface="Tahoma"/>
              </a:rPr>
              <a:t>ai quali </a:t>
            </a:r>
            <a:r>
              <a:rPr sz="1700" b="1" spc="10" dirty="0">
                <a:latin typeface="Tahoma"/>
                <a:cs typeface="Tahoma"/>
              </a:rPr>
              <a:t>e' </a:t>
            </a:r>
            <a:r>
              <a:rPr sz="1700" b="1" spc="15" dirty="0">
                <a:latin typeface="Tahoma"/>
                <a:cs typeface="Tahoma"/>
              </a:rPr>
              <a:t> </a:t>
            </a:r>
            <a:r>
              <a:rPr sz="1700" b="1" spc="10" dirty="0">
                <a:latin typeface="Tahoma"/>
                <a:cs typeface="Tahoma"/>
              </a:rPr>
              <a:t>attribuita</a:t>
            </a:r>
            <a:r>
              <a:rPr sz="1700" b="1" spc="50" dirty="0">
                <a:latin typeface="Tahoma"/>
                <a:cs typeface="Tahoma"/>
              </a:rPr>
              <a:t> </a:t>
            </a:r>
            <a:r>
              <a:rPr sz="1700" b="1" spc="10" dirty="0">
                <a:latin typeface="Tahoma"/>
                <a:cs typeface="Tahoma"/>
              </a:rPr>
              <a:t>la</a:t>
            </a:r>
            <a:r>
              <a:rPr sz="1700" b="1" spc="25" dirty="0">
                <a:latin typeface="Tahoma"/>
                <a:cs typeface="Tahoma"/>
              </a:rPr>
              <a:t> </a:t>
            </a:r>
            <a:r>
              <a:rPr sz="1700" b="1" spc="10" dirty="0">
                <a:latin typeface="Tahoma"/>
                <a:cs typeface="Tahoma"/>
              </a:rPr>
              <a:t>rappresentanza.</a:t>
            </a:r>
            <a:r>
              <a:rPr sz="1700" b="1" spc="40" dirty="0">
                <a:latin typeface="Tahoma"/>
                <a:cs typeface="Tahoma"/>
              </a:rPr>
              <a:t> </a:t>
            </a:r>
            <a:r>
              <a:rPr sz="1700" spc="10" dirty="0">
                <a:latin typeface="Tahoma"/>
                <a:cs typeface="Tahoma"/>
              </a:rPr>
              <a:t>(2)</a:t>
            </a:r>
            <a:endParaRPr sz="17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50">
              <a:latin typeface="Tahoma"/>
              <a:cs typeface="Tahoma"/>
            </a:endParaRPr>
          </a:p>
          <a:p>
            <a:pPr marL="382905" marR="8890" indent="-370840" algn="just">
              <a:lnSpc>
                <a:spcPct val="103499"/>
              </a:lnSpc>
              <a:buAutoNum type="arabicParenBoth"/>
              <a:tabLst>
                <a:tab pos="383540" algn="l"/>
              </a:tabLst>
            </a:pPr>
            <a:r>
              <a:rPr sz="1150" spc="20" dirty="0">
                <a:latin typeface="Tahoma"/>
                <a:cs typeface="Tahoma"/>
              </a:rPr>
              <a:t>Come</a:t>
            </a:r>
            <a:r>
              <a:rPr sz="1150" spc="25" dirty="0">
                <a:latin typeface="Tahoma"/>
                <a:cs typeface="Tahoma"/>
              </a:rPr>
              <a:t> </a:t>
            </a:r>
            <a:r>
              <a:rPr sz="1150" spc="20" dirty="0">
                <a:latin typeface="Tahoma"/>
                <a:cs typeface="Tahoma"/>
              </a:rPr>
              <a:t>da </a:t>
            </a:r>
            <a:r>
              <a:rPr sz="1150" spc="15" dirty="0">
                <a:latin typeface="Tahoma"/>
                <a:cs typeface="Tahoma"/>
              </a:rPr>
              <a:t>modifiche apportate dal</a:t>
            </a:r>
            <a:r>
              <a:rPr sz="1150" spc="20" dirty="0">
                <a:latin typeface="Tahoma"/>
                <a:cs typeface="Tahoma"/>
              </a:rPr>
              <a:t> </a:t>
            </a:r>
            <a:r>
              <a:rPr sz="1150" spc="15" dirty="0">
                <a:latin typeface="Tahoma"/>
                <a:cs typeface="Tahoma"/>
              </a:rPr>
              <a:t>Regolamento </a:t>
            </a:r>
            <a:r>
              <a:rPr sz="1150" spc="20" dirty="0">
                <a:latin typeface="Tahoma"/>
                <a:cs typeface="Tahoma"/>
              </a:rPr>
              <a:t>D.P.R.</a:t>
            </a:r>
            <a:r>
              <a:rPr sz="1150" spc="25" dirty="0">
                <a:latin typeface="Tahoma"/>
                <a:cs typeface="Tahoma"/>
              </a:rPr>
              <a:t> </a:t>
            </a:r>
            <a:r>
              <a:rPr sz="1150" spc="15" dirty="0">
                <a:latin typeface="Tahoma"/>
                <a:cs typeface="Tahoma"/>
              </a:rPr>
              <a:t>10 febbraio </a:t>
            </a:r>
            <a:r>
              <a:rPr sz="1150" spc="10" dirty="0">
                <a:latin typeface="Tahoma"/>
                <a:cs typeface="Tahoma"/>
              </a:rPr>
              <a:t>2000,</a:t>
            </a:r>
            <a:r>
              <a:rPr sz="1150" spc="15" dirty="0">
                <a:latin typeface="Tahoma"/>
                <a:cs typeface="Tahoma"/>
              </a:rPr>
              <a:t> n.361</a:t>
            </a:r>
            <a:r>
              <a:rPr sz="1150" spc="20" dirty="0">
                <a:latin typeface="Tahoma"/>
                <a:cs typeface="Tahoma"/>
              </a:rPr>
              <a:t> e </a:t>
            </a:r>
            <a:r>
              <a:rPr sz="1150" spc="15" dirty="0">
                <a:latin typeface="Tahoma"/>
                <a:cs typeface="Tahoma"/>
              </a:rPr>
              <a:t>tenuto presso le </a:t>
            </a:r>
            <a:r>
              <a:rPr sz="1150" spc="10" dirty="0">
                <a:latin typeface="Tahoma"/>
                <a:cs typeface="Tahoma"/>
              </a:rPr>
              <a:t>prefetture</a:t>
            </a:r>
            <a:r>
              <a:rPr sz="1150" spc="15" dirty="0">
                <a:latin typeface="Tahoma"/>
                <a:cs typeface="Tahoma"/>
              </a:rPr>
              <a:t> (ora U.T.G.),  </a:t>
            </a:r>
            <a:r>
              <a:rPr sz="1150" spc="20" dirty="0">
                <a:latin typeface="Tahoma"/>
                <a:cs typeface="Tahoma"/>
              </a:rPr>
              <a:t>o </a:t>
            </a:r>
            <a:r>
              <a:rPr sz="1150" spc="15" dirty="0">
                <a:latin typeface="Tahoma"/>
                <a:cs typeface="Tahoma"/>
              </a:rPr>
              <a:t>in </a:t>
            </a:r>
            <a:r>
              <a:rPr sz="1150" spc="20" dirty="0">
                <a:latin typeface="Tahoma"/>
                <a:cs typeface="Tahoma"/>
              </a:rPr>
              <a:t> </a:t>
            </a:r>
            <a:r>
              <a:rPr sz="1150" spc="10" dirty="0">
                <a:latin typeface="Tahoma"/>
                <a:cs typeface="Tahoma"/>
              </a:rPr>
              <a:t>alternativa</a:t>
            </a:r>
            <a:r>
              <a:rPr sz="1150" spc="-15" dirty="0">
                <a:latin typeface="Tahoma"/>
                <a:cs typeface="Tahoma"/>
              </a:rPr>
              <a:t> </a:t>
            </a:r>
            <a:r>
              <a:rPr sz="1150" spc="10" dirty="0">
                <a:latin typeface="Tahoma"/>
                <a:cs typeface="Tahoma"/>
              </a:rPr>
              <a:t>al</a:t>
            </a:r>
            <a:r>
              <a:rPr sz="1150" spc="15" dirty="0">
                <a:latin typeface="Tahoma"/>
                <a:cs typeface="Tahoma"/>
              </a:rPr>
              <a:t> </a:t>
            </a:r>
            <a:r>
              <a:rPr sz="1150" spc="10" dirty="0">
                <a:latin typeface="Tahoma"/>
                <a:cs typeface="Tahoma"/>
              </a:rPr>
              <a:t>registro</a:t>
            </a:r>
            <a:r>
              <a:rPr sz="1150" spc="15" dirty="0">
                <a:latin typeface="Tahoma"/>
                <a:cs typeface="Tahoma"/>
              </a:rPr>
              <a:t> regionale</a:t>
            </a:r>
            <a:r>
              <a:rPr sz="1150" dirty="0">
                <a:latin typeface="Tahoma"/>
                <a:cs typeface="Tahoma"/>
              </a:rPr>
              <a:t> </a:t>
            </a:r>
            <a:r>
              <a:rPr sz="1150" spc="15" dirty="0">
                <a:latin typeface="Tahoma"/>
                <a:cs typeface="Tahoma"/>
              </a:rPr>
              <a:t>per </a:t>
            </a:r>
            <a:r>
              <a:rPr sz="1150" spc="10" dirty="0">
                <a:latin typeface="Tahoma"/>
                <a:cs typeface="Tahoma"/>
              </a:rPr>
              <a:t>gli</a:t>
            </a:r>
            <a:r>
              <a:rPr sz="1150" spc="15" dirty="0">
                <a:latin typeface="Tahoma"/>
                <a:cs typeface="Tahoma"/>
              </a:rPr>
              <a:t> </a:t>
            </a:r>
            <a:r>
              <a:rPr sz="1150" spc="10" dirty="0">
                <a:latin typeface="Tahoma"/>
                <a:cs typeface="Tahoma"/>
              </a:rPr>
              <a:t>enti</a:t>
            </a:r>
            <a:r>
              <a:rPr sz="1150" spc="5" dirty="0">
                <a:latin typeface="Tahoma"/>
                <a:cs typeface="Tahoma"/>
              </a:rPr>
              <a:t> </a:t>
            </a:r>
            <a:r>
              <a:rPr sz="1150" spc="15" dirty="0">
                <a:latin typeface="Tahoma"/>
                <a:cs typeface="Tahoma"/>
              </a:rPr>
              <a:t>che</a:t>
            </a:r>
            <a:r>
              <a:rPr sz="1150" spc="20" dirty="0">
                <a:latin typeface="Tahoma"/>
                <a:cs typeface="Tahoma"/>
              </a:rPr>
              <a:t> </a:t>
            </a:r>
            <a:r>
              <a:rPr sz="1150" spc="15" dirty="0">
                <a:latin typeface="Tahoma"/>
                <a:cs typeface="Tahoma"/>
              </a:rPr>
              <a:t>operano </a:t>
            </a:r>
            <a:r>
              <a:rPr sz="1150" spc="10" dirty="0">
                <a:latin typeface="Tahoma"/>
                <a:cs typeface="Tahoma"/>
              </a:rPr>
              <a:t>in </a:t>
            </a:r>
            <a:r>
              <a:rPr sz="1150" spc="15" dirty="0">
                <a:latin typeface="Tahoma"/>
                <a:cs typeface="Tahoma"/>
              </a:rPr>
              <a:t>materie</a:t>
            </a:r>
            <a:r>
              <a:rPr sz="1150" dirty="0">
                <a:latin typeface="Tahoma"/>
                <a:cs typeface="Tahoma"/>
              </a:rPr>
              <a:t> </a:t>
            </a:r>
            <a:r>
              <a:rPr sz="1150" spc="10" dirty="0">
                <a:latin typeface="Tahoma"/>
                <a:cs typeface="Tahoma"/>
              </a:rPr>
              <a:t>di</a:t>
            </a:r>
            <a:r>
              <a:rPr sz="1150" spc="15" dirty="0">
                <a:latin typeface="Tahoma"/>
                <a:cs typeface="Tahoma"/>
              </a:rPr>
              <a:t> competenza regionale.</a:t>
            </a:r>
            <a:endParaRPr sz="11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ahoma"/>
              <a:buAutoNum type="arabicParenBoth"/>
            </a:pPr>
            <a:endParaRPr sz="1650">
              <a:latin typeface="Tahoma"/>
              <a:cs typeface="Tahoma"/>
            </a:endParaRPr>
          </a:p>
          <a:p>
            <a:pPr marL="382905" marR="5715" indent="-370840" algn="just">
              <a:lnSpc>
                <a:spcPct val="103200"/>
              </a:lnSpc>
              <a:buAutoNum type="arabicParenBoth"/>
              <a:tabLst>
                <a:tab pos="383540" algn="l"/>
              </a:tabLst>
            </a:pPr>
            <a:r>
              <a:rPr sz="1150" spc="15" dirty="0">
                <a:latin typeface="Tahoma"/>
                <a:cs typeface="Tahoma"/>
              </a:rPr>
              <a:t>Per espressa previsione </a:t>
            </a:r>
            <a:r>
              <a:rPr sz="1150" spc="10" dirty="0">
                <a:latin typeface="Tahoma"/>
                <a:cs typeface="Tahoma"/>
              </a:rPr>
              <a:t>legislativa, il Registro </a:t>
            </a:r>
            <a:r>
              <a:rPr sz="1150" spc="15" dirty="0">
                <a:latin typeface="Tahoma"/>
                <a:cs typeface="Tahoma"/>
              </a:rPr>
              <a:t>ed </a:t>
            </a:r>
            <a:r>
              <a:rPr sz="1150" spc="5" dirty="0">
                <a:latin typeface="Tahoma"/>
                <a:cs typeface="Tahoma"/>
              </a:rPr>
              <a:t>i </a:t>
            </a:r>
            <a:r>
              <a:rPr sz="1150" spc="10" dirty="0">
                <a:latin typeface="Tahoma"/>
                <a:cs typeface="Tahoma"/>
              </a:rPr>
              <a:t>relativi </a:t>
            </a:r>
            <a:r>
              <a:rPr sz="1150" spc="15" dirty="0">
                <a:latin typeface="Tahoma"/>
                <a:cs typeface="Tahoma"/>
              </a:rPr>
              <a:t>documenti, possono </a:t>
            </a:r>
            <a:r>
              <a:rPr sz="1150" spc="10" dirty="0">
                <a:latin typeface="Tahoma"/>
                <a:cs typeface="Tahoma"/>
              </a:rPr>
              <a:t>essere </a:t>
            </a:r>
            <a:r>
              <a:rPr sz="1150" spc="15" dirty="0">
                <a:latin typeface="Tahoma"/>
                <a:cs typeface="Tahoma"/>
              </a:rPr>
              <a:t>esaminati </a:t>
            </a:r>
            <a:r>
              <a:rPr sz="1150" spc="20" dirty="0">
                <a:latin typeface="Tahoma"/>
                <a:cs typeface="Tahoma"/>
              </a:rPr>
              <a:t>da </a:t>
            </a:r>
            <a:r>
              <a:rPr sz="1150" spc="15" dirty="0">
                <a:latin typeface="Tahoma"/>
                <a:cs typeface="Tahoma"/>
              </a:rPr>
              <a:t>chiunque </a:t>
            </a:r>
            <a:r>
              <a:rPr sz="1150" spc="25" dirty="0">
                <a:latin typeface="Tahoma"/>
                <a:cs typeface="Tahoma"/>
              </a:rPr>
              <a:t>ne </a:t>
            </a:r>
            <a:r>
              <a:rPr sz="1150" spc="15" dirty="0">
                <a:latin typeface="Tahoma"/>
                <a:cs typeface="Tahoma"/>
              </a:rPr>
              <a:t>faccia </a:t>
            </a:r>
            <a:r>
              <a:rPr sz="1150" spc="10" dirty="0">
                <a:latin typeface="Tahoma"/>
                <a:cs typeface="Tahoma"/>
              </a:rPr>
              <a:t>richiesta </a:t>
            </a:r>
            <a:r>
              <a:rPr sz="1150" spc="20" dirty="0">
                <a:latin typeface="Tahoma"/>
                <a:cs typeface="Tahoma"/>
              </a:rPr>
              <a:t>e </a:t>
            </a:r>
            <a:r>
              <a:rPr sz="1150" spc="5" dirty="0">
                <a:latin typeface="Tahoma"/>
                <a:cs typeface="Tahoma"/>
              </a:rPr>
              <a:t>i </a:t>
            </a:r>
            <a:r>
              <a:rPr sz="1150" spc="10" dirty="0">
                <a:latin typeface="Tahoma"/>
                <a:cs typeface="Tahoma"/>
              </a:rPr>
              <a:t> soggetti interessati </a:t>
            </a:r>
            <a:r>
              <a:rPr sz="1150" spc="15" dirty="0">
                <a:latin typeface="Tahoma"/>
                <a:cs typeface="Tahoma"/>
              </a:rPr>
              <a:t>hanno </a:t>
            </a:r>
            <a:r>
              <a:rPr sz="1150" spc="10" dirty="0">
                <a:latin typeface="Tahoma"/>
                <a:cs typeface="Tahoma"/>
              </a:rPr>
              <a:t>il diritto di ottenere estratti </a:t>
            </a:r>
            <a:r>
              <a:rPr sz="1150" spc="20" dirty="0">
                <a:latin typeface="Tahoma"/>
                <a:cs typeface="Tahoma"/>
              </a:rPr>
              <a:t>e </a:t>
            </a:r>
            <a:r>
              <a:rPr sz="1150" spc="10" dirty="0">
                <a:latin typeface="Tahoma"/>
                <a:cs typeface="Tahoma"/>
              </a:rPr>
              <a:t>certificati. </a:t>
            </a:r>
            <a:r>
              <a:rPr sz="1150" spc="15" dirty="0">
                <a:latin typeface="Tahoma"/>
                <a:cs typeface="Tahoma"/>
              </a:rPr>
              <a:t>Per completezza </a:t>
            </a:r>
            <a:r>
              <a:rPr sz="1150" spc="10" dirty="0">
                <a:latin typeface="Tahoma"/>
                <a:cs typeface="Tahoma"/>
              </a:rPr>
              <a:t>si sottolinea </a:t>
            </a:r>
            <a:r>
              <a:rPr sz="1150" spc="15" dirty="0">
                <a:latin typeface="Tahoma"/>
                <a:cs typeface="Tahoma"/>
              </a:rPr>
              <a:t>che </a:t>
            </a:r>
            <a:r>
              <a:rPr sz="1150" spc="20" dirty="0">
                <a:latin typeface="Tahoma"/>
                <a:cs typeface="Tahoma"/>
              </a:rPr>
              <a:t>D.P.R. </a:t>
            </a:r>
            <a:r>
              <a:rPr sz="1150" spc="10" dirty="0">
                <a:latin typeface="Tahoma"/>
                <a:cs typeface="Tahoma"/>
              </a:rPr>
              <a:t>n. </a:t>
            </a:r>
            <a:r>
              <a:rPr sz="1150" spc="15" dirty="0">
                <a:latin typeface="Tahoma"/>
                <a:cs typeface="Tahoma"/>
              </a:rPr>
              <a:t>361/2000 </a:t>
            </a:r>
            <a:r>
              <a:rPr sz="1150" spc="10" dirty="0">
                <a:latin typeface="Tahoma"/>
                <a:cs typeface="Tahoma"/>
              </a:rPr>
              <a:t>attribuisce alle </a:t>
            </a:r>
            <a:r>
              <a:rPr sz="1150" spc="15" dirty="0">
                <a:latin typeface="Tahoma"/>
                <a:cs typeface="Tahoma"/>
              </a:rPr>
              <a:t> </a:t>
            </a:r>
            <a:r>
              <a:rPr sz="1150" spc="10" dirty="0">
                <a:latin typeface="Tahoma"/>
                <a:cs typeface="Tahoma"/>
              </a:rPr>
              <a:t>Prefetture</a:t>
            </a:r>
            <a:r>
              <a:rPr sz="1150" spc="70" dirty="0">
                <a:latin typeface="Tahoma"/>
                <a:cs typeface="Tahoma"/>
              </a:rPr>
              <a:t> </a:t>
            </a:r>
            <a:r>
              <a:rPr sz="1150" spc="15" dirty="0">
                <a:latin typeface="Tahoma"/>
                <a:cs typeface="Tahoma"/>
              </a:rPr>
              <a:t>(e</a:t>
            </a:r>
            <a:r>
              <a:rPr sz="1150" spc="70" dirty="0">
                <a:latin typeface="Tahoma"/>
                <a:cs typeface="Tahoma"/>
              </a:rPr>
              <a:t> </a:t>
            </a:r>
            <a:r>
              <a:rPr sz="1150" spc="10" dirty="0">
                <a:latin typeface="Tahoma"/>
                <a:cs typeface="Tahoma"/>
              </a:rPr>
              <a:t>alle</a:t>
            </a:r>
            <a:r>
              <a:rPr sz="1150" spc="70" dirty="0">
                <a:latin typeface="Tahoma"/>
                <a:cs typeface="Tahoma"/>
              </a:rPr>
              <a:t> </a:t>
            </a:r>
            <a:r>
              <a:rPr sz="1150" spc="15" dirty="0">
                <a:latin typeface="Tahoma"/>
                <a:cs typeface="Tahoma"/>
              </a:rPr>
              <a:t>Regioni)</a:t>
            </a:r>
            <a:r>
              <a:rPr sz="1150" spc="70" dirty="0">
                <a:latin typeface="Tahoma"/>
                <a:cs typeface="Tahoma"/>
              </a:rPr>
              <a:t> </a:t>
            </a:r>
            <a:r>
              <a:rPr sz="1150" spc="15" dirty="0">
                <a:latin typeface="Tahoma"/>
                <a:cs typeface="Tahoma"/>
              </a:rPr>
              <a:t>oltre</a:t>
            </a:r>
            <a:r>
              <a:rPr sz="1150" spc="70" dirty="0">
                <a:latin typeface="Tahoma"/>
                <a:cs typeface="Tahoma"/>
              </a:rPr>
              <a:t> </a:t>
            </a:r>
            <a:r>
              <a:rPr sz="1150" spc="10" dirty="0">
                <a:latin typeface="Tahoma"/>
                <a:cs typeface="Tahoma"/>
              </a:rPr>
              <a:t>alle</a:t>
            </a:r>
            <a:r>
              <a:rPr sz="1150" spc="70" dirty="0">
                <a:latin typeface="Tahoma"/>
                <a:cs typeface="Tahoma"/>
              </a:rPr>
              <a:t> </a:t>
            </a:r>
            <a:r>
              <a:rPr sz="1150" spc="10" dirty="0">
                <a:latin typeface="Tahoma"/>
                <a:cs typeface="Tahoma"/>
              </a:rPr>
              <a:t>funzioni</a:t>
            </a:r>
            <a:r>
              <a:rPr sz="1150" spc="75" dirty="0">
                <a:latin typeface="Tahoma"/>
                <a:cs typeface="Tahoma"/>
              </a:rPr>
              <a:t> </a:t>
            </a:r>
            <a:r>
              <a:rPr sz="1150" spc="5" dirty="0">
                <a:latin typeface="Tahoma"/>
                <a:cs typeface="Tahoma"/>
              </a:rPr>
              <a:t>in</a:t>
            </a:r>
            <a:r>
              <a:rPr sz="1150" spc="70" dirty="0">
                <a:latin typeface="Tahoma"/>
                <a:cs typeface="Tahoma"/>
              </a:rPr>
              <a:t> </a:t>
            </a:r>
            <a:r>
              <a:rPr sz="1150" spc="15" dirty="0">
                <a:latin typeface="Tahoma"/>
                <a:cs typeface="Tahoma"/>
              </a:rPr>
              <a:t>materia</a:t>
            </a:r>
            <a:r>
              <a:rPr sz="1150" spc="70" dirty="0">
                <a:latin typeface="Tahoma"/>
                <a:cs typeface="Tahoma"/>
              </a:rPr>
              <a:t> </a:t>
            </a:r>
            <a:r>
              <a:rPr sz="1150" spc="10" dirty="0">
                <a:latin typeface="Tahoma"/>
                <a:cs typeface="Tahoma"/>
              </a:rPr>
              <a:t>di</a:t>
            </a:r>
            <a:r>
              <a:rPr sz="1150" spc="75" dirty="0">
                <a:latin typeface="Tahoma"/>
                <a:cs typeface="Tahoma"/>
              </a:rPr>
              <a:t> </a:t>
            </a:r>
            <a:r>
              <a:rPr sz="1150" spc="10" dirty="0">
                <a:latin typeface="Tahoma"/>
                <a:cs typeface="Tahoma"/>
              </a:rPr>
              <a:t>tenuta</a:t>
            </a:r>
            <a:r>
              <a:rPr sz="1150" spc="70" dirty="0">
                <a:latin typeface="Tahoma"/>
                <a:cs typeface="Tahoma"/>
              </a:rPr>
              <a:t> </a:t>
            </a:r>
            <a:r>
              <a:rPr sz="1150" spc="10" dirty="0">
                <a:latin typeface="Tahoma"/>
                <a:cs typeface="Tahoma"/>
              </a:rPr>
              <a:t>del</a:t>
            </a:r>
            <a:r>
              <a:rPr sz="1150" spc="65" dirty="0">
                <a:latin typeface="Tahoma"/>
                <a:cs typeface="Tahoma"/>
              </a:rPr>
              <a:t> </a:t>
            </a:r>
            <a:r>
              <a:rPr sz="1150" spc="10" dirty="0">
                <a:latin typeface="Tahoma"/>
                <a:cs typeface="Tahoma"/>
              </a:rPr>
              <a:t>Registro,</a:t>
            </a:r>
            <a:r>
              <a:rPr sz="1150" spc="75" dirty="0">
                <a:latin typeface="Tahoma"/>
                <a:cs typeface="Tahoma"/>
              </a:rPr>
              <a:t> </a:t>
            </a:r>
            <a:r>
              <a:rPr sz="1150" spc="15" dirty="0">
                <a:latin typeface="Tahoma"/>
                <a:cs typeface="Tahoma"/>
              </a:rPr>
              <a:t>anche</a:t>
            </a:r>
            <a:r>
              <a:rPr sz="1150" spc="70" dirty="0">
                <a:latin typeface="Tahoma"/>
                <a:cs typeface="Tahoma"/>
              </a:rPr>
              <a:t> </a:t>
            </a:r>
            <a:r>
              <a:rPr sz="1150" spc="15" dirty="0">
                <a:latin typeface="Tahoma"/>
                <a:cs typeface="Tahoma"/>
              </a:rPr>
              <a:t>le</a:t>
            </a:r>
            <a:r>
              <a:rPr sz="1150" spc="70" dirty="0">
                <a:latin typeface="Tahoma"/>
                <a:cs typeface="Tahoma"/>
              </a:rPr>
              <a:t> </a:t>
            </a:r>
            <a:r>
              <a:rPr sz="1150" spc="15" dirty="0">
                <a:latin typeface="Tahoma"/>
                <a:cs typeface="Tahoma"/>
              </a:rPr>
              <a:t>quelle</a:t>
            </a:r>
            <a:r>
              <a:rPr sz="1150" spc="70" dirty="0">
                <a:latin typeface="Tahoma"/>
                <a:cs typeface="Tahoma"/>
              </a:rPr>
              <a:t> </a:t>
            </a:r>
            <a:r>
              <a:rPr sz="1150" spc="10" dirty="0">
                <a:latin typeface="Tahoma"/>
                <a:cs typeface="Tahoma"/>
              </a:rPr>
              <a:t>amministrative</a:t>
            </a:r>
            <a:r>
              <a:rPr sz="1150" spc="70" dirty="0">
                <a:latin typeface="Tahoma"/>
                <a:cs typeface="Tahoma"/>
              </a:rPr>
              <a:t> </a:t>
            </a:r>
            <a:r>
              <a:rPr sz="1150" spc="15" dirty="0">
                <a:latin typeface="Tahoma"/>
                <a:cs typeface="Tahoma"/>
              </a:rPr>
              <a:t>che</a:t>
            </a:r>
            <a:r>
              <a:rPr sz="1150" spc="55" dirty="0">
                <a:latin typeface="Tahoma"/>
                <a:cs typeface="Tahoma"/>
              </a:rPr>
              <a:t> </a:t>
            </a:r>
            <a:r>
              <a:rPr sz="1150" spc="10" dirty="0">
                <a:latin typeface="Tahoma"/>
                <a:cs typeface="Tahoma"/>
              </a:rPr>
              <a:t>il</a:t>
            </a:r>
            <a:r>
              <a:rPr sz="1150" spc="70" dirty="0">
                <a:latin typeface="Tahoma"/>
                <a:cs typeface="Tahoma"/>
              </a:rPr>
              <a:t> </a:t>
            </a:r>
            <a:r>
              <a:rPr sz="1150" spc="15" dirty="0">
                <a:latin typeface="Tahoma"/>
                <a:cs typeface="Tahoma"/>
              </a:rPr>
              <a:t>Codice</a:t>
            </a:r>
            <a:r>
              <a:rPr sz="1150" spc="70" dirty="0">
                <a:latin typeface="Tahoma"/>
                <a:cs typeface="Tahoma"/>
              </a:rPr>
              <a:t> </a:t>
            </a:r>
            <a:r>
              <a:rPr sz="1150" spc="15" dirty="0">
                <a:latin typeface="Tahoma"/>
                <a:cs typeface="Tahoma"/>
              </a:rPr>
              <a:t>Civile</a:t>
            </a:r>
            <a:r>
              <a:rPr sz="1150" spc="70" dirty="0">
                <a:latin typeface="Tahoma"/>
                <a:cs typeface="Tahoma"/>
              </a:rPr>
              <a:t> </a:t>
            </a:r>
            <a:r>
              <a:rPr sz="1150" spc="15" dirty="0">
                <a:latin typeface="Tahoma"/>
                <a:cs typeface="Tahoma"/>
              </a:rPr>
              <a:t>(Libro </a:t>
            </a:r>
            <a:r>
              <a:rPr sz="1150" spc="-345" dirty="0">
                <a:latin typeface="Tahoma"/>
                <a:cs typeface="Tahoma"/>
              </a:rPr>
              <a:t> </a:t>
            </a:r>
            <a:r>
              <a:rPr sz="1150" spc="10" dirty="0">
                <a:latin typeface="Tahoma"/>
                <a:cs typeface="Tahoma"/>
              </a:rPr>
              <a:t>I,</a:t>
            </a:r>
            <a:r>
              <a:rPr sz="1150" spc="20" dirty="0">
                <a:latin typeface="Tahoma"/>
                <a:cs typeface="Tahoma"/>
              </a:rPr>
              <a:t> </a:t>
            </a:r>
            <a:r>
              <a:rPr sz="1150" spc="15" dirty="0">
                <a:latin typeface="Tahoma"/>
                <a:cs typeface="Tahoma"/>
              </a:rPr>
              <a:t>Titolo</a:t>
            </a:r>
            <a:r>
              <a:rPr sz="1150" spc="5" dirty="0">
                <a:latin typeface="Tahoma"/>
                <a:cs typeface="Tahoma"/>
              </a:rPr>
              <a:t> </a:t>
            </a:r>
            <a:r>
              <a:rPr sz="1150" spc="10" dirty="0">
                <a:latin typeface="Tahoma"/>
                <a:cs typeface="Tahoma"/>
              </a:rPr>
              <a:t>II,</a:t>
            </a:r>
            <a:r>
              <a:rPr sz="1150" spc="20" dirty="0">
                <a:latin typeface="Tahoma"/>
                <a:cs typeface="Tahoma"/>
              </a:rPr>
              <a:t> </a:t>
            </a:r>
            <a:r>
              <a:rPr sz="1150" spc="15" dirty="0">
                <a:latin typeface="Tahoma"/>
                <a:cs typeface="Tahoma"/>
              </a:rPr>
              <a:t>Capi </a:t>
            </a:r>
            <a:r>
              <a:rPr sz="1150" spc="10" dirty="0">
                <a:latin typeface="Tahoma"/>
                <a:cs typeface="Tahoma"/>
              </a:rPr>
              <a:t>II)</a:t>
            </a:r>
            <a:r>
              <a:rPr sz="1150" spc="25" dirty="0">
                <a:latin typeface="Tahoma"/>
                <a:cs typeface="Tahoma"/>
              </a:rPr>
              <a:t> </a:t>
            </a:r>
            <a:r>
              <a:rPr sz="1150" spc="15" dirty="0">
                <a:latin typeface="Tahoma"/>
                <a:cs typeface="Tahoma"/>
              </a:rPr>
              <a:t>conferisce</a:t>
            </a:r>
            <a:r>
              <a:rPr sz="1150" spc="-5" dirty="0">
                <a:latin typeface="Tahoma"/>
                <a:cs typeface="Tahoma"/>
              </a:rPr>
              <a:t> </a:t>
            </a:r>
            <a:r>
              <a:rPr sz="1150" spc="10" dirty="0">
                <a:latin typeface="Tahoma"/>
                <a:cs typeface="Tahoma"/>
              </a:rPr>
              <a:t>all'autorità</a:t>
            </a:r>
            <a:r>
              <a:rPr sz="1150" spc="-10" dirty="0">
                <a:latin typeface="Tahoma"/>
                <a:cs typeface="Tahoma"/>
              </a:rPr>
              <a:t> </a:t>
            </a:r>
            <a:r>
              <a:rPr sz="1150" spc="15" dirty="0">
                <a:latin typeface="Tahoma"/>
                <a:cs typeface="Tahoma"/>
              </a:rPr>
              <a:t>governativa</a:t>
            </a:r>
            <a:endParaRPr sz="115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62</a:t>
            </a:fld>
            <a:endParaRPr spc="15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17366" y="497839"/>
            <a:ext cx="4469765" cy="5524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7810" marR="5080" indent="-245745">
              <a:lnSpc>
                <a:spcPct val="101800"/>
              </a:lnSpc>
              <a:spcBef>
                <a:spcPts val="90"/>
              </a:spcBef>
              <a:tabLst>
                <a:tab pos="1495425" algn="l"/>
              </a:tabLst>
            </a:pP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Associazioni</a:t>
            </a:r>
            <a:r>
              <a:rPr sz="1700" spc="10" dirty="0">
                <a:solidFill>
                  <a:srgbClr val="009999"/>
                </a:solidFill>
                <a:latin typeface="Times New Roman"/>
                <a:cs typeface="Times New Roman"/>
              </a:rPr>
              <a:t>	</a:t>
            </a:r>
            <a:r>
              <a:rPr sz="1700" b="1" spc="15" dirty="0">
                <a:solidFill>
                  <a:srgbClr val="009999"/>
                </a:solidFill>
                <a:latin typeface="Tahoma"/>
                <a:cs typeface="Tahoma"/>
              </a:rPr>
              <a:t>e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Comitati </a:t>
            </a:r>
            <a:r>
              <a:rPr sz="1700" b="1" spc="15" dirty="0">
                <a:solidFill>
                  <a:srgbClr val="009999"/>
                </a:solidFill>
                <a:latin typeface="Tahoma"/>
                <a:cs typeface="Tahoma"/>
              </a:rPr>
              <a:t>non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riconosciuti </a:t>
            </a:r>
            <a:r>
              <a:rPr sz="1700" b="1" spc="-49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che</a:t>
            </a:r>
            <a:r>
              <a:rPr sz="1700" b="1" spc="15" dirty="0">
                <a:solidFill>
                  <a:srgbClr val="009999"/>
                </a:solidFill>
                <a:latin typeface="Tahoma"/>
                <a:cs typeface="Tahoma"/>
              </a:rPr>
              <a:t> non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 hanno</a:t>
            </a:r>
            <a:r>
              <a:rPr sz="1700" b="1" spc="2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personalità</a:t>
            </a:r>
            <a:r>
              <a:rPr sz="1700" b="1" spc="6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giuridica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63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22594" y="2116327"/>
            <a:ext cx="9282430" cy="251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450" indent="-635">
              <a:lnSpc>
                <a:spcPct val="100699"/>
              </a:lnSpc>
              <a:spcBef>
                <a:spcPts val="100"/>
              </a:spcBef>
            </a:pPr>
            <a:r>
              <a:rPr sz="1500" b="1" dirty="0">
                <a:latin typeface="Tahoma"/>
                <a:cs typeface="Tahoma"/>
              </a:rPr>
              <a:t>Associazioni</a:t>
            </a:r>
            <a:r>
              <a:rPr sz="1500" b="1" spc="4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e</a:t>
            </a:r>
            <a:r>
              <a:rPr sz="1500" b="1" spc="30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comitati</a:t>
            </a:r>
            <a:r>
              <a:rPr sz="1500" b="1" spc="55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privi</a:t>
            </a:r>
            <a:r>
              <a:rPr sz="1500" b="1" spc="30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del</a:t>
            </a:r>
            <a:r>
              <a:rPr sz="1500" b="1" spc="15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riconoscimento</a:t>
            </a:r>
            <a:r>
              <a:rPr sz="1500" b="1" spc="45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non</a:t>
            </a:r>
            <a:r>
              <a:rPr sz="1500" b="1" spc="2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sono</a:t>
            </a:r>
            <a:r>
              <a:rPr sz="1500" b="1" spc="20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invece</a:t>
            </a:r>
            <a:r>
              <a:rPr sz="1500" b="1" spc="3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persone</a:t>
            </a:r>
            <a:r>
              <a:rPr sz="1500" b="1" spc="30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giuridiche</a:t>
            </a:r>
            <a:r>
              <a:rPr sz="1500" dirty="0">
                <a:latin typeface="Tahoma"/>
                <a:cs typeface="Tahoma"/>
              </a:rPr>
              <a:t>,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ma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vengono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comunque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considerati</a:t>
            </a:r>
            <a:r>
              <a:rPr sz="1500" u="sng" spc="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soggetti di</a:t>
            </a:r>
            <a:r>
              <a:rPr sz="1500" u="sng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diritto</a:t>
            </a:r>
            <a:endParaRPr sz="1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>
              <a:latin typeface="Tahoma"/>
              <a:cs typeface="Tahoma"/>
            </a:endParaRPr>
          </a:p>
          <a:p>
            <a:pPr marL="12700" marR="5080">
              <a:lnSpc>
                <a:spcPct val="100699"/>
              </a:lnSpc>
            </a:pPr>
            <a:r>
              <a:rPr sz="1500" spc="-5" dirty="0">
                <a:latin typeface="Tahoma"/>
                <a:cs typeface="Tahoma"/>
              </a:rPr>
              <a:t>Possono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quindi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essere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parti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rapporti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giuridici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(ad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esempio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un'associazione</a:t>
            </a:r>
            <a:r>
              <a:rPr sz="1500" spc="4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non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riconosciuta</a:t>
            </a:r>
            <a:r>
              <a:rPr sz="1500" spc="4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può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acquistare </a:t>
            </a:r>
            <a:r>
              <a:rPr sz="1500" dirty="0">
                <a:latin typeface="Tahoma"/>
                <a:cs typeface="Tahoma"/>
              </a:rPr>
              <a:t> un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immobile):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mancando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però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la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separazione</a:t>
            </a:r>
            <a:r>
              <a:rPr sz="1500" spc="5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assoluta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dei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patrimoni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rappresentanti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dell’ente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possono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in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casi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determinati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essere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chiamati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a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rispondere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in proprio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delle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obbligazioni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assunte,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non </a:t>
            </a:r>
            <a:r>
              <a:rPr sz="1500" spc="-5" dirty="0">
                <a:latin typeface="Tahoma"/>
                <a:cs typeface="Tahoma"/>
              </a:rPr>
              <a:t>operano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quindi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benefici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conseguenti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all’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autonomia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patrimoniale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propri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degli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enti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riconosciuti.</a:t>
            </a:r>
            <a:endParaRPr sz="15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100">
              <a:latin typeface="Tahoma"/>
              <a:cs typeface="Tahoma"/>
            </a:endParaRPr>
          </a:p>
          <a:p>
            <a:pPr marL="12700" marR="307975">
              <a:lnSpc>
                <a:spcPct val="101299"/>
              </a:lnSpc>
            </a:pPr>
            <a:r>
              <a:rPr sz="1500" spc="-10" dirty="0">
                <a:latin typeface="Tahoma"/>
                <a:cs typeface="Tahoma"/>
              </a:rPr>
              <a:t>L’associazione</a:t>
            </a:r>
            <a:r>
              <a:rPr sz="1500" spc="5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non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riconosciuta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è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un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ente giuridico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dotato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capacità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giuridica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parziale,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limitata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ad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aspetti </a:t>
            </a:r>
            <a:r>
              <a:rPr sz="1500" spc="-45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sostanziali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e </a:t>
            </a:r>
            <a:r>
              <a:rPr sz="1500" dirty="0">
                <a:latin typeface="Tahoma"/>
                <a:cs typeface="Tahoma"/>
              </a:rPr>
              <a:t>processuali.</a:t>
            </a:r>
            <a:endParaRPr sz="1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4816" y="497839"/>
            <a:ext cx="8934450" cy="5524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Capacità</a:t>
            </a:r>
            <a:r>
              <a:rPr sz="1700" b="1" spc="3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di</a:t>
            </a:r>
            <a:r>
              <a:rPr sz="1700" b="1" spc="2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stare</a:t>
            </a:r>
            <a:r>
              <a:rPr sz="1700" b="1" spc="3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in</a:t>
            </a:r>
            <a:r>
              <a:rPr sz="1700" b="1" spc="2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giudizio</a:t>
            </a:r>
            <a:r>
              <a:rPr sz="1700" b="1" spc="4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5" dirty="0">
                <a:solidFill>
                  <a:srgbClr val="009999"/>
                </a:solidFill>
                <a:latin typeface="Tahoma"/>
                <a:cs typeface="Tahoma"/>
              </a:rPr>
              <a:t>–</a:t>
            </a:r>
            <a:r>
              <a:rPr sz="1700" b="1" spc="2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Associazioni</a:t>
            </a:r>
            <a:r>
              <a:rPr sz="1700" b="1" spc="4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5" dirty="0">
                <a:solidFill>
                  <a:srgbClr val="009999"/>
                </a:solidFill>
                <a:latin typeface="Tahoma"/>
                <a:cs typeface="Tahoma"/>
              </a:rPr>
              <a:t>e</a:t>
            </a:r>
            <a:r>
              <a:rPr sz="1700" b="1" spc="2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Comitati</a:t>
            </a:r>
            <a:r>
              <a:rPr sz="1700" b="1" spc="2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5" dirty="0">
                <a:solidFill>
                  <a:srgbClr val="009999"/>
                </a:solidFill>
                <a:latin typeface="Tahoma"/>
                <a:cs typeface="Tahoma"/>
              </a:rPr>
              <a:t>senza</a:t>
            </a:r>
            <a:r>
              <a:rPr sz="1700" b="1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personalità</a:t>
            </a:r>
            <a:r>
              <a:rPr sz="1700" b="1" spc="6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giuridica</a:t>
            </a:r>
            <a:endParaRPr sz="1700">
              <a:latin typeface="Tahoma"/>
              <a:cs typeface="Tahoma"/>
            </a:endParaRPr>
          </a:p>
          <a:p>
            <a:pPr marL="635" algn="ctr">
              <a:lnSpc>
                <a:spcPct val="100000"/>
              </a:lnSpc>
              <a:spcBef>
                <a:spcPts val="40"/>
              </a:spcBef>
            </a:pPr>
            <a:r>
              <a:rPr sz="1700" spc="10" dirty="0">
                <a:solidFill>
                  <a:srgbClr val="009999"/>
                </a:solidFill>
                <a:latin typeface="Tahoma"/>
                <a:cs typeface="Tahoma"/>
              </a:rPr>
              <a:t>art.</a:t>
            </a:r>
            <a:r>
              <a:rPr sz="1700" spc="-1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15" dirty="0">
                <a:solidFill>
                  <a:srgbClr val="009999"/>
                </a:solidFill>
                <a:latin typeface="Tahoma"/>
                <a:cs typeface="Tahoma"/>
              </a:rPr>
              <a:t>75</a:t>
            </a:r>
            <a:r>
              <a:rPr sz="1700" spc="10" dirty="0">
                <a:solidFill>
                  <a:srgbClr val="009999"/>
                </a:solidFill>
                <a:latin typeface="Tahoma"/>
                <a:cs typeface="Tahoma"/>
              </a:rPr>
              <a:t> Codice</a:t>
            </a:r>
            <a:r>
              <a:rPr sz="1700" spc="1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10" dirty="0">
                <a:solidFill>
                  <a:srgbClr val="009999"/>
                </a:solidFill>
                <a:latin typeface="Tahoma"/>
                <a:cs typeface="Tahoma"/>
              </a:rPr>
              <a:t>di</a:t>
            </a:r>
            <a:r>
              <a:rPr sz="1700" spc="-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5" dirty="0">
                <a:solidFill>
                  <a:srgbClr val="009999"/>
                </a:solidFill>
                <a:latin typeface="Tahoma"/>
                <a:cs typeface="Tahoma"/>
              </a:rPr>
              <a:t>Procedura</a:t>
            </a:r>
            <a:r>
              <a:rPr sz="1700" spc="1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5" dirty="0">
                <a:solidFill>
                  <a:srgbClr val="009999"/>
                </a:solidFill>
                <a:latin typeface="Tahoma"/>
                <a:cs typeface="Tahoma"/>
              </a:rPr>
              <a:t>Civile</a:t>
            </a:r>
            <a:r>
              <a:rPr sz="1700" spc="-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15" dirty="0">
                <a:solidFill>
                  <a:srgbClr val="009999"/>
                </a:solidFill>
                <a:latin typeface="Tahoma"/>
                <a:cs typeface="Tahoma"/>
              </a:rPr>
              <a:t>–</a:t>
            </a:r>
            <a:r>
              <a:rPr sz="1700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10" dirty="0">
                <a:solidFill>
                  <a:srgbClr val="009999"/>
                </a:solidFill>
                <a:latin typeface="Tahoma"/>
                <a:cs typeface="Tahoma"/>
              </a:rPr>
              <a:t>4°</a:t>
            </a:r>
            <a:r>
              <a:rPr sz="1700" spc="-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spc="15" dirty="0">
                <a:solidFill>
                  <a:srgbClr val="009999"/>
                </a:solidFill>
                <a:latin typeface="Tahoma"/>
                <a:cs typeface="Tahoma"/>
              </a:rPr>
              <a:t>comma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64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22688" y="1838959"/>
            <a:ext cx="9455785" cy="459105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85"/>
              </a:spcBef>
            </a:pP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Le</a:t>
            </a:r>
            <a:r>
              <a:rPr sz="1500" u="sng" spc="28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associazioni</a:t>
            </a:r>
            <a:r>
              <a:rPr sz="1500" u="sng" spc="29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</a:t>
            </a:r>
            <a:r>
              <a:rPr sz="1500" u="sng" spc="29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</a:t>
            </a:r>
            <a:r>
              <a:rPr sz="1500" u="sng" spc="3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comitati,</a:t>
            </a:r>
            <a:r>
              <a:rPr sz="1500" u="sng" spc="30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che</a:t>
            </a:r>
            <a:r>
              <a:rPr sz="1500" u="sng" spc="29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non</a:t>
            </a:r>
            <a:r>
              <a:rPr sz="1500" u="sng" spc="29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sono</a:t>
            </a:r>
            <a:r>
              <a:rPr sz="1500" u="sng" spc="28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persone</a:t>
            </a:r>
            <a:r>
              <a:rPr sz="1500" u="sng" spc="28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giuridiche</a:t>
            </a:r>
            <a:r>
              <a:rPr sz="1500" dirty="0">
                <a:latin typeface="Tahoma"/>
                <a:cs typeface="Tahoma"/>
              </a:rPr>
              <a:t>,</a:t>
            </a:r>
            <a:r>
              <a:rPr sz="1500" spc="29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stanno</a:t>
            </a:r>
            <a:r>
              <a:rPr sz="1500" spc="28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in</a:t>
            </a:r>
            <a:r>
              <a:rPr sz="1500" spc="28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giudizio</a:t>
            </a:r>
            <a:r>
              <a:rPr sz="1500" spc="290" dirty="0">
                <a:latin typeface="Tahoma"/>
                <a:cs typeface="Tahoma"/>
              </a:rPr>
              <a:t> </a:t>
            </a:r>
            <a:r>
              <a:rPr sz="1500" spc="10" dirty="0">
                <a:latin typeface="Tahoma"/>
                <a:cs typeface="Tahoma"/>
              </a:rPr>
              <a:t>per</a:t>
            </a:r>
            <a:r>
              <a:rPr sz="1500" spc="28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mezzo</a:t>
            </a:r>
            <a:r>
              <a:rPr sz="1500" spc="285" dirty="0">
                <a:latin typeface="Tahoma"/>
                <a:cs typeface="Tahoma"/>
              </a:rPr>
              <a:t> </a:t>
            </a:r>
            <a:r>
              <a:rPr sz="1500" spc="10" dirty="0">
                <a:latin typeface="Tahoma"/>
                <a:cs typeface="Tahoma"/>
              </a:rPr>
              <a:t>delle</a:t>
            </a:r>
            <a:r>
              <a:rPr sz="1500" spc="29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persone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indicate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negli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articoli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36</a:t>
            </a:r>
            <a:r>
              <a:rPr sz="1500" spc="-1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e </a:t>
            </a:r>
            <a:r>
              <a:rPr sz="1500" dirty="0">
                <a:latin typeface="Tahoma"/>
                <a:cs typeface="Tahoma"/>
              </a:rPr>
              <a:t>seguenti del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Codice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civile</a:t>
            </a:r>
            <a:endParaRPr sz="1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50">
              <a:latin typeface="Tahoma"/>
              <a:cs typeface="Tahoma"/>
            </a:endParaRPr>
          </a:p>
          <a:p>
            <a:pPr marL="12700" marR="157480">
              <a:lnSpc>
                <a:spcPct val="100899"/>
              </a:lnSpc>
            </a:pPr>
            <a:r>
              <a:rPr sz="1500" spc="-10" dirty="0">
                <a:latin typeface="Tahoma"/>
                <a:cs typeface="Tahoma"/>
              </a:rPr>
              <a:t>L'ultimo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comma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dell’art.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36</a:t>
            </a:r>
            <a:r>
              <a:rPr sz="1500" spc="-5" dirty="0"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disciplina</a:t>
            </a:r>
            <a:r>
              <a:rPr sz="1500" u="sng" spc="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la</a:t>
            </a:r>
            <a:r>
              <a:rPr sz="1500" u="sng" spc="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rappresentanza</a:t>
            </a:r>
            <a:r>
              <a:rPr sz="1500" u="sng" spc="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processuale</a:t>
            </a:r>
            <a:r>
              <a:rPr sz="1500" u="sng" spc="4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delle</a:t>
            </a:r>
            <a:r>
              <a:rPr sz="1500" u="sng" spc="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associazioni</a:t>
            </a:r>
            <a:r>
              <a:rPr sz="1500" u="sng" spc="6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</a:t>
            </a:r>
            <a:r>
              <a:rPr sz="1500" u="sng" spc="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dei</a:t>
            </a:r>
            <a:r>
              <a:rPr sz="1500" u="sng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comitati</a:t>
            </a:r>
            <a:r>
              <a:rPr sz="1500" u="sng" spc="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che</a:t>
            </a:r>
            <a:r>
              <a:rPr sz="1500" u="sng" spc="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sono </a:t>
            </a:r>
            <a:r>
              <a:rPr sz="1500" spc="-450" dirty="0">
                <a:latin typeface="Tahoma"/>
                <a:cs typeface="Tahoma"/>
              </a:rPr>
              <a:t> </a:t>
            </a:r>
            <a:r>
              <a:rPr sz="15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sprovvisti</a:t>
            </a:r>
            <a:r>
              <a:rPr sz="1500" u="sng" spc="3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di</a:t>
            </a:r>
            <a:r>
              <a:rPr sz="1500" u="sng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personalità</a:t>
            </a:r>
            <a:r>
              <a:rPr sz="1500" u="sng" spc="4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giuridica,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indicazione</a:t>
            </a:r>
            <a:r>
              <a:rPr sz="1500" spc="4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non</a:t>
            </a:r>
            <a:r>
              <a:rPr sz="1500" spc="-5" dirty="0">
                <a:latin typeface="Tahoma"/>
                <a:cs typeface="Tahoma"/>
              </a:rPr>
              <a:t> tassativa,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ritenendo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che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il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legislatore</a:t>
            </a:r>
            <a:r>
              <a:rPr sz="1500" spc="4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abbia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voluto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in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tale </a:t>
            </a:r>
            <a:r>
              <a:rPr sz="1500" spc="5" dirty="0">
                <a:latin typeface="Tahoma"/>
                <a:cs typeface="Tahoma"/>
              </a:rPr>
              <a:t> comma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ricomprendere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tutti </a:t>
            </a:r>
            <a:r>
              <a:rPr sz="1500" dirty="0">
                <a:latin typeface="Tahoma"/>
                <a:cs typeface="Tahoma"/>
              </a:rPr>
              <a:t>quegli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enti</a:t>
            </a:r>
            <a:r>
              <a:rPr sz="1500" b="1" spc="3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privi </a:t>
            </a:r>
            <a:r>
              <a:rPr sz="1500" b="1" dirty="0">
                <a:latin typeface="Tahoma"/>
                <a:cs typeface="Tahoma"/>
              </a:rPr>
              <a:t>di</a:t>
            </a:r>
            <a:r>
              <a:rPr sz="1500" b="1" spc="5" dirty="0">
                <a:latin typeface="Tahoma"/>
                <a:cs typeface="Tahoma"/>
              </a:rPr>
              <a:t> personalità</a:t>
            </a:r>
            <a:r>
              <a:rPr sz="1500" b="1" spc="40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giuridica</a:t>
            </a:r>
            <a:r>
              <a:rPr sz="1500" b="1" spc="15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ma</a:t>
            </a:r>
            <a:r>
              <a:rPr sz="1500" b="1" spc="15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al</a:t>
            </a:r>
            <a:r>
              <a:rPr sz="1500" b="1" spc="25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tempo</a:t>
            </a:r>
            <a:r>
              <a:rPr sz="1500" b="1" spc="20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stesso</a:t>
            </a:r>
            <a:r>
              <a:rPr sz="1500" b="1" spc="20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titolari</a:t>
            </a:r>
            <a:r>
              <a:rPr sz="1500" b="1" spc="45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di </a:t>
            </a:r>
            <a:r>
              <a:rPr sz="1500" b="1" spc="5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rapporti</a:t>
            </a:r>
            <a:r>
              <a:rPr sz="1500" b="1" spc="15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giuridici</a:t>
            </a:r>
            <a:r>
              <a:rPr sz="1500" b="1" spc="15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autonomi</a:t>
            </a:r>
            <a:r>
              <a:rPr sz="1500" dirty="0">
                <a:latin typeface="Tahoma"/>
                <a:cs typeface="Tahoma"/>
              </a:rPr>
              <a:t>.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Più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precisamente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dunque:</a:t>
            </a:r>
            <a:endParaRPr sz="1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ahoma"/>
              <a:cs typeface="Tahoma"/>
            </a:endParaRPr>
          </a:p>
          <a:p>
            <a:pPr marL="321945" marR="379095" indent="-309880">
              <a:lnSpc>
                <a:spcPct val="100699"/>
              </a:lnSpc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500" b="1" spc="5" dirty="0">
                <a:latin typeface="Tahoma"/>
                <a:cs typeface="Tahoma"/>
              </a:rPr>
              <a:t>le</a:t>
            </a:r>
            <a:r>
              <a:rPr sz="1500" b="1" spc="20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associazioni</a:t>
            </a:r>
            <a:r>
              <a:rPr sz="1500" b="1" spc="35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non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riconosciute</a:t>
            </a:r>
            <a:r>
              <a:rPr sz="1500" b="1" spc="4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stanno</a:t>
            </a:r>
            <a:r>
              <a:rPr sz="1500" b="1" spc="2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in</a:t>
            </a:r>
            <a:r>
              <a:rPr sz="1500" b="1" spc="30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giudizio</a:t>
            </a:r>
            <a:r>
              <a:rPr sz="1500" b="1" spc="5" dirty="0">
                <a:latin typeface="Tahoma"/>
                <a:cs typeface="Tahoma"/>
              </a:rPr>
              <a:t> nella</a:t>
            </a:r>
            <a:r>
              <a:rPr sz="1500" b="1" spc="2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persona</a:t>
            </a:r>
            <a:r>
              <a:rPr sz="1500" b="1" spc="15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di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coloro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ai</a:t>
            </a:r>
            <a:r>
              <a:rPr sz="1500" b="1" spc="25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quali,</a:t>
            </a:r>
            <a:r>
              <a:rPr sz="1500" b="1" spc="15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secondo </a:t>
            </a:r>
            <a:r>
              <a:rPr sz="1500" b="1" spc="-425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l'atto</a:t>
            </a:r>
            <a:r>
              <a:rPr sz="1500" b="1" spc="30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costitutivo</a:t>
            </a:r>
            <a:r>
              <a:rPr sz="1500" b="1" spc="45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o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secondo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lo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statuto,</a:t>
            </a:r>
            <a:r>
              <a:rPr sz="1500" b="1" spc="5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è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attribuita</a:t>
            </a:r>
            <a:r>
              <a:rPr sz="1500" b="1" spc="5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la</a:t>
            </a:r>
            <a:r>
              <a:rPr sz="1500" b="1" spc="15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presidenza</a:t>
            </a:r>
            <a:r>
              <a:rPr sz="1500" b="1" spc="25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o</a:t>
            </a:r>
            <a:r>
              <a:rPr sz="1500" b="1" spc="-1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la</a:t>
            </a:r>
            <a:r>
              <a:rPr sz="1500" b="1" spc="15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direzione</a:t>
            </a:r>
            <a:r>
              <a:rPr sz="1500" b="1" spc="20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(v.</a:t>
            </a:r>
            <a:r>
              <a:rPr sz="1500" b="1" spc="15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36 </a:t>
            </a:r>
            <a:r>
              <a:rPr sz="1500" b="1" spc="-5" dirty="0">
                <a:latin typeface="Tahoma"/>
                <a:cs typeface="Tahoma"/>
              </a:rPr>
              <a:t>c.c.);</a:t>
            </a:r>
            <a:endParaRPr sz="1500">
              <a:latin typeface="Tahoma"/>
              <a:cs typeface="Tahoma"/>
            </a:endParaRPr>
          </a:p>
          <a:p>
            <a:pPr marL="321945" marR="626110" indent="-309880">
              <a:lnSpc>
                <a:spcPct val="100699"/>
              </a:lnSpc>
              <a:spcBef>
                <a:spcPts val="370"/>
              </a:spcBef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500" b="1" dirty="0">
                <a:latin typeface="Tahoma"/>
                <a:cs typeface="Tahoma"/>
              </a:rPr>
              <a:t>i</a:t>
            </a:r>
            <a:r>
              <a:rPr sz="1500" b="1" spc="5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comitati</a:t>
            </a:r>
            <a:r>
              <a:rPr sz="1500" b="1" spc="65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possono</a:t>
            </a:r>
            <a:r>
              <a:rPr sz="1500" b="1" spc="-5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agire</a:t>
            </a:r>
            <a:r>
              <a:rPr sz="1500" b="1" spc="25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o</a:t>
            </a:r>
            <a:r>
              <a:rPr sz="1500" b="1" spc="15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essere</a:t>
            </a:r>
            <a:r>
              <a:rPr sz="1500" b="1" spc="25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convenuti</a:t>
            </a:r>
            <a:r>
              <a:rPr sz="1500" b="1" spc="35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in</a:t>
            </a:r>
            <a:r>
              <a:rPr sz="1500" b="1" spc="30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giudizio</a:t>
            </a:r>
            <a:r>
              <a:rPr sz="1500" b="1" spc="15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esclusivamente</a:t>
            </a:r>
            <a:r>
              <a:rPr sz="1500" b="1" spc="65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nella</a:t>
            </a:r>
            <a:r>
              <a:rPr sz="1500" b="1" spc="3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persona </a:t>
            </a:r>
            <a:r>
              <a:rPr sz="1500" b="1" dirty="0">
                <a:latin typeface="Tahoma"/>
                <a:cs typeface="Tahoma"/>
              </a:rPr>
              <a:t>del </a:t>
            </a:r>
            <a:r>
              <a:rPr sz="1500" b="1" spc="-425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presidente</a:t>
            </a:r>
            <a:r>
              <a:rPr sz="1500" b="1" spc="25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(v.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41);</a:t>
            </a:r>
            <a:endParaRPr sz="1500">
              <a:latin typeface="Tahoma"/>
              <a:cs typeface="Tahoma"/>
            </a:endParaRPr>
          </a:p>
          <a:p>
            <a:pPr marL="321945" marR="157480" indent="-309880">
              <a:lnSpc>
                <a:spcPct val="100699"/>
              </a:lnSpc>
              <a:spcBef>
                <a:spcPts val="360"/>
              </a:spcBef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500" dirty="0">
                <a:latin typeface="Tahoma"/>
                <a:cs typeface="Tahoma"/>
              </a:rPr>
              <a:t>le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società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persone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stanno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in giudizio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in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persona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dei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soci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per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mezzo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degli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amministratori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che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ne</a:t>
            </a:r>
            <a:r>
              <a:rPr sz="1500" spc="-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hanno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la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rappresentanza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40" dirty="0">
                <a:latin typeface="Tahoma"/>
                <a:cs typeface="Tahoma"/>
              </a:rPr>
              <a:t>(v.</a:t>
            </a:r>
            <a:r>
              <a:rPr sz="1500" spc="-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2266,</a:t>
            </a:r>
            <a:r>
              <a:rPr sz="1500" spc="-1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2298</a:t>
            </a:r>
            <a:r>
              <a:rPr sz="1500" spc="-1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e 2315</a:t>
            </a:r>
            <a:r>
              <a:rPr sz="1500" spc="-15" dirty="0">
                <a:latin typeface="Tahoma"/>
                <a:cs typeface="Tahoma"/>
              </a:rPr>
              <a:t> c.c.);</a:t>
            </a:r>
            <a:endParaRPr sz="1500">
              <a:latin typeface="Tahoma"/>
              <a:cs typeface="Tahoma"/>
            </a:endParaRPr>
          </a:p>
          <a:p>
            <a:pPr marL="321945" marR="31115" indent="-309880">
              <a:lnSpc>
                <a:spcPct val="100699"/>
              </a:lnSpc>
              <a:spcBef>
                <a:spcPts val="370"/>
              </a:spcBef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500" dirty="0">
                <a:latin typeface="Tahoma"/>
                <a:cs typeface="Tahoma"/>
              </a:rPr>
              <a:t>i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consorzi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con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attività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esterna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possono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essere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convenuti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in giudizio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tramite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il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presidente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il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direttore,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anche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se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la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rappresentanza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è</a:t>
            </a:r>
            <a:r>
              <a:rPr sz="1500" spc="-1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conferita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ad </a:t>
            </a:r>
            <a:r>
              <a:rPr sz="1500" spc="-5" dirty="0">
                <a:latin typeface="Tahoma"/>
                <a:cs typeface="Tahoma"/>
              </a:rPr>
              <a:t>altre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persone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40" dirty="0">
                <a:latin typeface="Tahoma"/>
                <a:cs typeface="Tahoma"/>
              </a:rPr>
              <a:t>(v.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2163c.c.);</a:t>
            </a:r>
            <a:endParaRPr sz="1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i="1" spc="-45" dirty="0">
                <a:latin typeface="Tahoma"/>
                <a:cs typeface="Tahoma"/>
              </a:rPr>
              <a:t>etc</a:t>
            </a:r>
            <a:r>
              <a:rPr sz="1600" i="1" spc="-25" dirty="0">
                <a:latin typeface="Tahoma"/>
                <a:cs typeface="Tahoma"/>
              </a:rPr>
              <a:t> </a:t>
            </a:r>
            <a:r>
              <a:rPr sz="1600" i="1" spc="-45" dirty="0">
                <a:latin typeface="Tahoma"/>
                <a:cs typeface="Tahoma"/>
              </a:rPr>
              <a:t>(condomini,</a:t>
            </a:r>
            <a:r>
              <a:rPr sz="1600" i="1" spc="-5" dirty="0">
                <a:latin typeface="Tahoma"/>
                <a:cs typeface="Tahoma"/>
              </a:rPr>
              <a:t> </a:t>
            </a:r>
            <a:r>
              <a:rPr sz="1600" i="1" spc="-40" dirty="0">
                <a:latin typeface="Tahoma"/>
                <a:cs typeface="Tahoma"/>
              </a:rPr>
              <a:t>partiti</a:t>
            </a:r>
            <a:r>
              <a:rPr sz="1600" i="1" spc="-15" dirty="0">
                <a:latin typeface="Tahoma"/>
                <a:cs typeface="Tahoma"/>
              </a:rPr>
              <a:t> </a:t>
            </a:r>
            <a:r>
              <a:rPr sz="1600" i="1" spc="-35" dirty="0">
                <a:latin typeface="Tahoma"/>
                <a:cs typeface="Tahoma"/>
              </a:rPr>
              <a:t>politici</a:t>
            </a:r>
            <a:r>
              <a:rPr sz="1600" i="1" dirty="0">
                <a:latin typeface="Tahoma"/>
                <a:cs typeface="Tahoma"/>
              </a:rPr>
              <a:t> </a:t>
            </a:r>
            <a:r>
              <a:rPr sz="1600" i="1" spc="-30" dirty="0">
                <a:latin typeface="Tahoma"/>
                <a:cs typeface="Tahoma"/>
              </a:rPr>
              <a:t>, </a:t>
            </a:r>
            <a:r>
              <a:rPr sz="1600" i="1" spc="-40" dirty="0">
                <a:latin typeface="Tahoma"/>
                <a:cs typeface="Tahoma"/>
              </a:rPr>
              <a:t>sindacati,</a:t>
            </a:r>
            <a:r>
              <a:rPr sz="1600" i="1" spc="-5" dirty="0">
                <a:latin typeface="Tahoma"/>
                <a:cs typeface="Tahoma"/>
              </a:rPr>
              <a:t> </a:t>
            </a:r>
            <a:r>
              <a:rPr sz="1600" i="1" spc="-45" dirty="0">
                <a:latin typeface="Tahoma"/>
                <a:cs typeface="Tahoma"/>
              </a:rPr>
              <a:t>eredità</a:t>
            </a:r>
            <a:r>
              <a:rPr sz="1600" i="1" spc="-5" dirty="0">
                <a:latin typeface="Tahoma"/>
                <a:cs typeface="Tahoma"/>
              </a:rPr>
              <a:t> </a:t>
            </a:r>
            <a:r>
              <a:rPr sz="1600" i="1" spc="-45" dirty="0">
                <a:latin typeface="Tahoma"/>
                <a:cs typeface="Tahoma"/>
              </a:rPr>
              <a:t>giacente</a:t>
            </a:r>
            <a:r>
              <a:rPr sz="1600" i="1" spc="-20" dirty="0">
                <a:latin typeface="Tahoma"/>
                <a:cs typeface="Tahoma"/>
              </a:rPr>
              <a:t> </a:t>
            </a:r>
            <a:r>
              <a:rPr sz="1600" i="1" spc="-50" dirty="0">
                <a:latin typeface="Tahoma"/>
                <a:cs typeface="Tahoma"/>
              </a:rPr>
              <a:t>e</a:t>
            </a:r>
            <a:r>
              <a:rPr sz="1600" i="1" spc="-20" dirty="0">
                <a:latin typeface="Tahoma"/>
                <a:cs typeface="Tahoma"/>
              </a:rPr>
              <a:t> </a:t>
            </a:r>
            <a:r>
              <a:rPr sz="1600" i="1" spc="-45" dirty="0">
                <a:latin typeface="Tahoma"/>
                <a:cs typeface="Tahoma"/>
              </a:rPr>
              <a:t>quella</a:t>
            </a:r>
            <a:r>
              <a:rPr sz="1600" i="1" spc="-5" dirty="0">
                <a:latin typeface="Tahoma"/>
                <a:cs typeface="Tahoma"/>
              </a:rPr>
              <a:t> </a:t>
            </a:r>
            <a:r>
              <a:rPr sz="1600" i="1" spc="-35" dirty="0">
                <a:latin typeface="Tahoma"/>
                <a:cs typeface="Tahoma"/>
              </a:rPr>
              <a:t>istituita</a:t>
            </a:r>
            <a:r>
              <a:rPr sz="1600" i="1" spc="-30" dirty="0">
                <a:latin typeface="Tahoma"/>
                <a:cs typeface="Tahoma"/>
              </a:rPr>
              <a:t> </a:t>
            </a:r>
            <a:r>
              <a:rPr sz="1600" i="1" spc="-45" dirty="0">
                <a:latin typeface="Tahoma"/>
                <a:cs typeface="Tahoma"/>
              </a:rPr>
              <a:t>sotto</a:t>
            </a:r>
            <a:r>
              <a:rPr sz="1600" i="1" spc="-10" dirty="0">
                <a:latin typeface="Tahoma"/>
                <a:cs typeface="Tahoma"/>
              </a:rPr>
              <a:t> </a:t>
            </a:r>
            <a:r>
              <a:rPr sz="1600" i="1" spc="-45" dirty="0">
                <a:latin typeface="Tahoma"/>
                <a:cs typeface="Tahoma"/>
              </a:rPr>
              <a:t>condizione</a:t>
            </a:r>
            <a:r>
              <a:rPr sz="1600" i="1" spc="-15" dirty="0">
                <a:latin typeface="Tahoma"/>
                <a:cs typeface="Tahoma"/>
              </a:rPr>
              <a:t> </a:t>
            </a:r>
            <a:r>
              <a:rPr sz="1600" i="1" spc="-50" dirty="0">
                <a:latin typeface="Tahoma"/>
                <a:cs typeface="Tahoma"/>
              </a:rPr>
              <a:t>sospensiva)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7172" y="366775"/>
            <a:ext cx="6349365" cy="819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184275" marR="1176655" indent="301625">
              <a:lnSpc>
                <a:spcPct val="101800"/>
              </a:lnSpc>
              <a:spcBef>
                <a:spcPts val="90"/>
              </a:spcBef>
            </a:pPr>
            <a:r>
              <a:rPr sz="1700" spc="10" dirty="0"/>
              <a:t>LA</a:t>
            </a:r>
            <a:r>
              <a:rPr sz="1700" spc="130" dirty="0"/>
              <a:t> </a:t>
            </a:r>
            <a:r>
              <a:rPr sz="1700" spc="15" dirty="0"/>
              <a:t>CAPACITÀ</a:t>
            </a:r>
            <a:r>
              <a:rPr sz="1700" spc="114" dirty="0"/>
              <a:t> </a:t>
            </a:r>
            <a:r>
              <a:rPr sz="1700" spc="15" dirty="0"/>
              <a:t>PROCESSUALE</a:t>
            </a:r>
            <a:r>
              <a:rPr sz="1700" spc="130" dirty="0"/>
              <a:t> </a:t>
            </a:r>
            <a:r>
              <a:rPr sz="1700" spc="20" dirty="0"/>
              <a:t>O </a:t>
            </a:r>
            <a:r>
              <a:rPr sz="1700" spc="25" dirty="0"/>
              <a:t> </a:t>
            </a:r>
            <a:r>
              <a:rPr sz="1700" spc="10" dirty="0"/>
              <a:t>LA</a:t>
            </a:r>
            <a:r>
              <a:rPr sz="1700" spc="-5" dirty="0"/>
              <a:t> </a:t>
            </a:r>
            <a:r>
              <a:rPr sz="1700" spc="15" dirty="0"/>
              <a:t>LEGITTIMAZIONE</a:t>
            </a:r>
            <a:r>
              <a:rPr sz="1700" spc="-25" dirty="0"/>
              <a:t> </a:t>
            </a:r>
            <a:r>
              <a:rPr sz="1700" spc="15" dirty="0"/>
              <a:t>PROCESSUALE</a:t>
            </a:r>
            <a:endParaRPr sz="1700"/>
          </a:p>
          <a:p>
            <a:pPr marL="12700">
              <a:lnSpc>
                <a:spcPts val="2095"/>
              </a:lnSpc>
            </a:pPr>
            <a:r>
              <a:rPr sz="1800" i="1" spc="-30" dirty="0">
                <a:latin typeface="Tahoma"/>
                <a:cs typeface="Tahoma"/>
              </a:rPr>
              <a:t>Il</a:t>
            </a:r>
            <a:r>
              <a:rPr sz="1800" i="1" spc="-15" dirty="0">
                <a:latin typeface="Tahoma"/>
                <a:cs typeface="Tahoma"/>
              </a:rPr>
              <a:t> </a:t>
            </a:r>
            <a:r>
              <a:rPr sz="1800" i="1" spc="-40" dirty="0">
                <a:latin typeface="Tahoma"/>
                <a:cs typeface="Tahoma"/>
              </a:rPr>
              <a:t>conflitto</a:t>
            </a:r>
            <a:r>
              <a:rPr sz="1800" i="1" spc="20" dirty="0">
                <a:latin typeface="Tahoma"/>
                <a:cs typeface="Tahoma"/>
              </a:rPr>
              <a:t> </a:t>
            </a:r>
            <a:r>
              <a:rPr sz="1800" i="1" spc="-35" dirty="0">
                <a:latin typeface="Tahoma"/>
                <a:cs typeface="Tahoma"/>
              </a:rPr>
              <a:t>di</a:t>
            </a:r>
            <a:r>
              <a:rPr sz="1800" i="1" dirty="0">
                <a:latin typeface="Tahoma"/>
                <a:cs typeface="Tahoma"/>
              </a:rPr>
              <a:t> </a:t>
            </a:r>
            <a:r>
              <a:rPr sz="1800" i="1" spc="-40" dirty="0">
                <a:latin typeface="Tahoma"/>
                <a:cs typeface="Tahoma"/>
              </a:rPr>
              <a:t>interessi</a:t>
            </a:r>
            <a:r>
              <a:rPr sz="1800" i="1" dirty="0">
                <a:latin typeface="Tahoma"/>
                <a:cs typeface="Tahoma"/>
              </a:rPr>
              <a:t> </a:t>
            </a:r>
            <a:r>
              <a:rPr sz="1800" i="1" spc="-45" dirty="0">
                <a:latin typeface="Tahoma"/>
                <a:cs typeface="Tahoma"/>
              </a:rPr>
              <a:t>e</a:t>
            </a:r>
            <a:r>
              <a:rPr sz="1800" i="1" dirty="0">
                <a:latin typeface="Tahoma"/>
                <a:cs typeface="Tahoma"/>
              </a:rPr>
              <a:t> </a:t>
            </a:r>
            <a:r>
              <a:rPr sz="1800" i="1" spc="-35" dirty="0">
                <a:latin typeface="Tahoma"/>
                <a:cs typeface="Tahoma"/>
              </a:rPr>
              <a:t>la</a:t>
            </a:r>
            <a:r>
              <a:rPr sz="1800" i="1" spc="5" dirty="0">
                <a:latin typeface="Tahoma"/>
                <a:cs typeface="Tahoma"/>
              </a:rPr>
              <a:t> </a:t>
            </a:r>
            <a:r>
              <a:rPr sz="1800" i="1" spc="-50" dirty="0">
                <a:latin typeface="Tahoma"/>
                <a:cs typeface="Tahoma"/>
              </a:rPr>
              <a:t>nomina</a:t>
            </a:r>
            <a:r>
              <a:rPr sz="1800" i="1" spc="15" dirty="0">
                <a:latin typeface="Tahoma"/>
                <a:cs typeface="Tahoma"/>
              </a:rPr>
              <a:t> </a:t>
            </a:r>
            <a:r>
              <a:rPr sz="1800" i="1" spc="-35" dirty="0">
                <a:latin typeface="Tahoma"/>
                <a:cs typeface="Tahoma"/>
              </a:rPr>
              <a:t>dei</a:t>
            </a:r>
            <a:r>
              <a:rPr sz="1800" i="1" spc="-10" dirty="0">
                <a:latin typeface="Tahoma"/>
                <a:cs typeface="Tahoma"/>
              </a:rPr>
              <a:t> </a:t>
            </a:r>
            <a:r>
              <a:rPr sz="1800" i="1" spc="-45" dirty="0">
                <a:latin typeface="Tahoma"/>
                <a:cs typeface="Tahoma"/>
              </a:rPr>
              <a:t>curatore</a:t>
            </a:r>
            <a:r>
              <a:rPr sz="1800" i="1" spc="15" dirty="0">
                <a:latin typeface="Tahoma"/>
                <a:cs typeface="Tahoma"/>
              </a:rPr>
              <a:t> </a:t>
            </a:r>
            <a:r>
              <a:rPr sz="1800" i="1" spc="-40" dirty="0">
                <a:latin typeface="Tahoma"/>
                <a:cs typeface="Tahoma"/>
              </a:rPr>
              <a:t>speciale.-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65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22594" y="1792019"/>
            <a:ext cx="9444355" cy="357505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480"/>
              </a:spcBef>
            </a:pPr>
            <a:r>
              <a:rPr sz="1500" b="1" dirty="0">
                <a:latin typeface="Tahoma"/>
                <a:cs typeface="Tahoma"/>
              </a:rPr>
              <a:t>C.p.c.</a:t>
            </a:r>
            <a:r>
              <a:rPr sz="1500" b="1" spc="10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art.</a:t>
            </a:r>
            <a:r>
              <a:rPr sz="1500" b="1" spc="15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78</a:t>
            </a:r>
            <a:r>
              <a:rPr sz="1500" b="1" spc="-5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-</a:t>
            </a:r>
            <a:r>
              <a:rPr sz="1500" b="1" spc="-10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Curatore</a:t>
            </a:r>
            <a:r>
              <a:rPr sz="1500" b="1" spc="25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speciale.</a:t>
            </a:r>
            <a:endParaRPr sz="1500">
              <a:latin typeface="Tahoma"/>
              <a:cs typeface="Tahoma"/>
            </a:endParaRPr>
          </a:p>
          <a:p>
            <a:pPr marL="12700" marR="386080" algn="just">
              <a:lnSpc>
                <a:spcPct val="100699"/>
              </a:lnSpc>
              <a:spcBef>
                <a:spcPts val="370"/>
              </a:spcBef>
            </a:pP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Se manca la persona 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cui spetta la </a:t>
            </a:r>
            <a:r>
              <a:rPr sz="15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rappresentanza 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o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l'assistenza</a:t>
            </a:r>
            <a:r>
              <a:rPr sz="1500" dirty="0">
                <a:latin typeface="Tahoma"/>
                <a:cs typeface="Tahoma"/>
              </a:rPr>
              <a:t>, </a:t>
            </a:r>
            <a:r>
              <a:rPr sz="1500" spc="5" dirty="0">
                <a:latin typeface="Tahoma"/>
                <a:cs typeface="Tahoma"/>
              </a:rPr>
              <a:t>e </a:t>
            </a:r>
            <a:r>
              <a:rPr sz="1500" dirty="0">
                <a:latin typeface="Tahoma"/>
                <a:cs typeface="Tahoma"/>
              </a:rPr>
              <a:t>vi sono </a:t>
            </a:r>
            <a:r>
              <a:rPr sz="1500" spc="-5" dirty="0">
                <a:latin typeface="Tahoma"/>
                <a:cs typeface="Tahoma"/>
              </a:rPr>
              <a:t>ragioni </a:t>
            </a:r>
            <a:r>
              <a:rPr sz="1500" dirty="0">
                <a:latin typeface="Tahoma"/>
                <a:cs typeface="Tahoma"/>
              </a:rPr>
              <a:t>di urgenza, può </a:t>
            </a:r>
            <a:r>
              <a:rPr sz="1500" spc="-5" dirty="0">
                <a:latin typeface="Tahoma"/>
                <a:cs typeface="Tahoma"/>
              </a:rPr>
              <a:t>essere </a:t>
            </a:r>
            <a:r>
              <a:rPr sz="1500" dirty="0">
                <a:latin typeface="Tahoma"/>
                <a:cs typeface="Tahoma"/>
              </a:rPr>
              <a:t> nominato all'incapace,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alla persona giuridica 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o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all'associazione non riconosciuta </a:t>
            </a:r>
            <a:r>
              <a:rPr sz="1500" dirty="0">
                <a:latin typeface="Tahoma"/>
                <a:cs typeface="Tahoma"/>
              </a:rPr>
              <a:t>un </a:t>
            </a:r>
            <a:r>
              <a:rPr sz="1500" spc="-5" dirty="0">
                <a:latin typeface="Tahoma"/>
                <a:cs typeface="Tahoma"/>
              </a:rPr>
              <a:t>curatore </a:t>
            </a:r>
            <a:r>
              <a:rPr sz="1500" dirty="0">
                <a:latin typeface="Tahoma"/>
                <a:cs typeface="Tahoma"/>
              </a:rPr>
              <a:t>speciale che lo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rappresenti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o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assista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finché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subentri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colui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al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quale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spetta la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rappresentanza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o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l'assistenza.</a:t>
            </a:r>
            <a:endParaRPr sz="1500">
              <a:latin typeface="Tahoma"/>
              <a:cs typeface="Tahoma"/>
            </a:endParaRPr>
          </a:p>
          <a:p>
            <a:pPr marL="12700" marR="462915" algn="just">
              <a:lnSpc>
                <a:spcPct val="100699"/>
              </a:lnSpc>
              <a:spcBef>
                <a:spcPts val="375"/>
              </a:spcBef>
            </a:pP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Si procede </a:t>
            </a:r>
            <a:r>
              <a:rPr sz="15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altresì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alla nomina di un </a:t>
            </a:r>
            <a:r>
              <a:rPr sz="15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curatore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speciale al </a:t>
            </a:r>
            <a:r>
              <a:rPr sz="15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rappresentato,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quando vi 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è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conflitto d'interessi col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rappresentante</a:t>
            </a:r>
            <a:r>
              <a:rPr sz="1500" spc="-5" dirty="0">
                <a:latin typeface="Tahoma"/>
                <a:cs typeface="Tahoma"/>
              </a:rPr>
              <a:t>.</a:t>
            </a:r>
            <a:endParaRPr sz="15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  <a:spcBef>
                <a:spcPts val="370"/>
              </a:spcBef>
            </a:pPr>
            <a:r>
              <a:rPr sz="1500" b="1" dirty="0">
                <a:latin typeface="Tahoma"/>
                <a:cs typeface="Tahoma"/>
              </a:rPr>
              <a:t>Art.</a:t>
            </a:r>
            <a:r>
              <a:rPr sz="1500" b="1" spc="15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80</a:t>
            </a:r>
            <a:r>
              <a:rPr sz="1500" b="1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-</a:t>
            </a:r>
            <a:r>
              <a:rPr sz="1500" b="1" spc="-5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Provvedimento</a:t>
            </a:r>
            <a:r>
              <a:rPr sz="1500" b="1" spc="30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di </a:t>
            </a:r>
            <a:r>
              <a:rPr sz="1500" b="1" spc="5" dirty="0">
                <a:latin typeface="Tahoma"/>
                <a:cs typeface="Tahoma"/>
              </a:rPr>
              <a:t>nomina </a:t>
            </a:r>
            <a:r>
              <a:rPr sz="1500" b="1" dirty="0">
                <a:latin typeface="Tahoma"/>
                <a:cs typeface="Tahoma"/>
              </a:rPr>
              <a:t>del</a:t>
            </a:r>
            <a:r>
              <a:rPr sz="1500" b="1" spc="15" dirty="0">
                <a:latin typeface="Tahoma"/>
                <a:cs typeface="Tahoma"/>
              </a:rPr>
              <a:t> </a:t>
            </a:r>
            <a:r>
              <a:rPr sz="1500" b="1" spc="5" dirty="0">
                <a:latin typeface="Tahoma"/>
                <a:cs typeface="Tahoma"/>
              </a:rPr>
              <a:t>curatore</a:t>
            </a:r>
            <a:r>
              <a:rPr sz="1500" b="1" spc="30" dirty="0">
                <a:latin typeface="Tahoma"/>
                <a:cs typeface="Tahoma"/>
              </a:rPr>
              <a:t> </a:t>
            </a:r>
            <a:r>
              <a:rPr sz="1500" b="1" dirty="0">
                <a:latin typeface="Tahoma"/>
                <a:cs typeface="Tahoma"/>
              </a:rPr>
              <a:t>speciale.</a:t>
            </a:r>
            <a:endParaRPr sz="1500">
              <a:latin typeface="Tahoma"/>
              <a:cs typeface="Tahoma"/>
            </a:endParaRPr>
          </a:p>
          <a:p>
            <a:pPr marL="12700" marR="902335">
              <a:lnSpc>
                <a:spcPct val="100699"/>
              </a:lnSpc>
              <a:spcBef>
                <a:spcPts val="370"/>
              </a:spcBef>
            </a:pPr>
            <a:r>
              <a:rPr sz="1500" spc="-10" dirty="0">
                <a:latin typeface="Tahoma"/>
                <a:cs typeface="Tahoma"/>
              </a:rPr>
              <a:t>L'istanza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per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la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nomina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curatore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speciale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si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propone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al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giudice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pace,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al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presidente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dell'Ufficio </a:t>
            </a:r>
            <a:r>
              <a:rPr sz="1500" spc="-45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giudiziario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davanti</a:t>
            </a:r>
            <a:r>
              <a:rPr sz="1500" dirty="0">
                <a:latin typeface="Tahoma"/>
                <a:cs typeface="Tahoma"/>
              </a:rPr>
              <a:t> al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quale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s'intende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proporre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la</a:t>
            </a:r>
            <a:r>
              <a:rPr sz="1500" spc="-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causa.</a:t>
            </a:r>
            <a:endParaRPr sz="1500">
              <a:latin typeface="Tahoma"/>
              <a:cs typeface="Tahoma"/>
            </a:endParaRPr>
          </a:p>
          <a:p>
            <a:pPr marL="12700" marR="477520">
              <a:lnSpc>
                <a:spcPct val="101299"/>
              </a:lnSpc>
              <a:spcBef>
                <a:spcPts val="350"/>
              </a:spcBef>
            </a:pPr>
            <a:r>
              <a:rPr sz="1500" dirty="0">
                <a:latin typeface="Tahoma"/>
                <a:cs typeface="Tahoma"/>
              </a:rPr>
              <a:t>Il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giudice,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assunte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opportune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informazioni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sentite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possibilmente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le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persone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interessate,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provvede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con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decreto.</a:t>
            </a:r>
            <a:endParaRPr sz="1500">
              <a:latin typeface="Tahoma"/>
              <a:cs typeface="Tahoma"/>
            </a:endParaRPr>
          </a:p>
          <a:p>
            <a:pPr marL="12700" marR="5080">
              <a:lnSpc>
                <a:spcPct val="100699"/>
              </a:lnSpc>
              <a:spcBef>
                <a:spcPts val="360"/>
              </a:spcBef>
            </a:pPr>
            <a:r>
              <a:rPr sz="1500" dirty="0">
                <a:latin typeface="Tahoma"/>
                <a:cs typeface="Tahoma"/>
              </a:rPr>
              <a:t>Questo</a:t>
            </a:r>
            <a:r>
              <a:rPr sz="1500" spc="5" dirty="0">
                <a:latin typeface="Tahoma"/>
                <a:cs typeface="Tahoma"/>
              </a:rPr>
              <a:t> è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comunicato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al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pubblico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ministero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affinché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provochi,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quando</a:t>
            </a:r>
            <a:r>
              <a:rPr sz="1500" spc="-5" dirty="0">
                <a:latin typeface="Tahoma"/>
                <a:cs typeface="Tahoma"/>
              </a:rPr>
              <a:t> occorre,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provvedimenti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per</a:t>
            </a:r>
            <a:r>
              <a:rPr sz="1500" spc="-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la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costituzione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della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normale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rappresentanza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o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assistenza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dell'incapace,</a:t>
            </a:r>
            <a:r>
              <a:rPr sz="1500" spc="6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della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persona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giuridica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o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dell'associazione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non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riconosciuta.</a:t>
            </a:r>
            <a:endParaRPr sz="1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3576" y="485359"/>
            <a:ext cx="4457065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00" i="1" spc="-30" dirty="0">
                <a:latin typeface="Tahoma"/>
                <a:cs typeface="Tahoma"/>
              </a:rPr>
              <a:t>Il</a:t>
            </a:r>
            <a:r>
              <a:rPr sz="1800" i="1" spc="-25" dirty="0">
                <a:latin typeface="Tahoma"/>
                <a:cs typeface="Tahoma"/>
              </a:rPr>
              <a:t> </a:t>
            </a:r>
            <a:r>
              <a:rPr sz="1800" i="1" spc="-40" dirty="0">
                <a:latin typeface="Tahoma"/>
                <a:cs typeface="Tahoma"/>
              </a:rPr>
              <a:t>difetto</a:t>
            </a:r>
            <a:r>
              <a:rPr sz="1800" i="1" spc="-20" dirty="0">
                <a:latin typeface="Tahoma"/>
                <a:cs typeface="Tahoma"/>
              </a:rPr>
              <a:t> </a:t>
            </a:r>
            <a:r>
              <a:rPr sz="1800" i="1" spc="-35" dirty="0">
                <a:latin typeface="Tahoma"/>
                <a:cs typeface="Tahoma"/>
              </a:rPr>
              <a:t>di</a:t>
            </a:r>
            <a:r>
              <a:rPr sz="1800" i="1" spc="-15" dirty="0">
                <a:latin typeface="Tahoma"/>
                <a:cs typeface="Tahoma"/>
              </a:rPr>
              <a:t> </a:t>
            </a:r>
            <a:r>
              <a:rPr sz="1800" i="1" spc="-40" dirty="0">
                <a:latin typeface="Tahoma"/>
                <a:cs typeface="Tahoma"/>
              </a:rPr>
              <a:t>legittimazione</a:t>
            </a:r>
            <a:r>
              <a:rPr sz="1800" i="1" spc="10" dirty="0">
                <a:latin typeface="Tahoma"/>
                <a:cs typeface="Tahoma"/>
              </a:rPr>
              <a:t> </a:t>
            </a:r>
            <a:r>
              <a:rPr sz="1800" i="1" spc="-40" dirty="0">
                <a:latin typeface="Tahoma"/>
                <a:cs typeface="Tahoma"/>
              </a:rPr>
              <a:t>processuale.-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66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1439557" y="761491"/>
            <a:ext cx="7823834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C.p.c.</a:t>
            </a:r>
            <a:r>
              <a:rPr sz="1700" b="1" spc="2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5" dirty="0">
                <a:solidFill>
                  <a:srgbClr val="009999"/>
                </a:solidFill>
                <a:latin typeface="Tahoma"/>
                <a:cs typeface="Tahoma"/>
              </a:rPr>
              <a:t>art.</a:t>
            </a:r>
            <a:r>
              <a:rPr sz="1700" b="1" spc="3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5" dirty="0">
                <a:solidFill>
                  <a:srgbClr val="009999"/>
                </a:solidFill>
                <a:latin typeface="Tahoma"/>
                <a:cs typeface="Tahoma"/>
              </a:rPr>
              <a:t>182.</a:t>
            </a:r>
            <a:r>
              <a:rPr sz="1700" b="1" spc="3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5" dirty="0">
                <a:solidFill>
                  <a:srgbClr val="009999"/>
                </a:solidFill>
                <a:latin typeface="Tahoma"/>
                <a:cs typeface="Tahoma"/>
              </a:rPr>
              <a:t>DIFETTO</a:t>
            </a:r>
            <a:r>
              <a:rPr sz="1700" b="1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DI</a:t>
            </a:r>
            <a:r>
              <a:rPr sz="1700" b="1" spc="3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5" dirty="0">
                <a:solidFill>
                  <a:srgbClr val="009999"/>
                </a:solidFill>
                <a:latin typeface="Tahoma"/>
                <a:cs typeface="Tahoma"/>
              </a:rPr>
              <a:t>RAPPRESENTANZA</a:t>
            </a:r>
            <a:r>
              <a:rPr sz="1700" b="1" spc="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20" dirty="0">
                <a:solidFill>
                  <a:srgbClr val="009999"/>
                </a:solidFill>
                <a:latin typeface="Tahoma"/>
                <a:cs typeface="Tahoma"/>
              </a:rPr>
              <a:t>O</a:t>
            </a:r>
            <a:r>
              <a:rPr sz="1700" b="1" spc="2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0" dirty="0">
                <a:solidFill>
                  <a:srgbClr val="009999"/>
                </a:solidFill>
                <a:latin typeface="Tahoma"/>
                <a:cs typeface="Tahoma"/>
              </a:rPr>
              <a:t>DI</a:t>
            </a:r>
            <a:r>
              <a:rPr sz="1700" b="1" spc="25" dirty="0">
                <a:solidFill>
                  <a:srgbClr val="009999"/>
                </a:solidFill>
                <a:latin typeface="Tahoma"/>
                <a:cs typeface="Tahoma"/>
              </a:rPr>
              <a:t> </a:t>
            </a:r>
            <a:r>
              <a:rPr sz="1700" b="1" spc="15" dirty="0">
                <a:solidFill>
                  <a:srgbClr val="009999"/>
                </a:solidFill>
                <a:latin typeface="Tahoma"/>
                <a:cs typeface="Tahoma"/>
              </a:rPr>
              <a:t>AUTORIZZAZIONE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2688" y="1838959"/>
            <a:ext cx="9365615" cy="306768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332740">
              <a:lnSpc>
                <a:spcPct val="101299"/>
              </a:lnSpc>
              <a:spcBef>
                <a:spcPts val="85"/>
              </a:spcBef>
            </a:pPr>
            <a:r>
              <a:rPr sz="1500" dirty="0">
                <a:latin typeface="Tahoma"/>
                <a:cs typeface="Tahoma"/>
              </a:rPr>
              <a:t>Il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giudice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istruttore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verifica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d'ufficio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la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regolarità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della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costituzione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delle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parti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e,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quando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occorre,</a:t>
            </a:r>
            <a:r>
              <a:rPr sz="1500" spc="4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invita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a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completare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o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a </a:t>
            </a:r>
            <a:r>
              <a:rPr sz="1500" spc="-5" dirty="0">
                <a:latin typeface="Tahoma"/>
                <a:cs typeface="Tahoma"/>
              </a:rPr>
              <a:t>mettere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in</a:t>
            </a:r>
            <a:r>
              <a:rPr sz="1500" spc="-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regola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gli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atti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e</a:t>
            </a:r>
            <a:r>
              <a:rPr sz="1500" spc="-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documenti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che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riconosce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difettosi.</a:t>
            </a:r>
            <a:endParaRPr sz="1500">
              <a:latin typeface="Tahoma"/>
              <a:cs typeface="Tahoma"/>
            </a:endParaRPr>
          </a:p>
          <a:p>
            <a:pPr marL="12700" marR="5080">
              <a:lnSpc>
                <a:spcPct val="100899"/>
              </a:lnSpc>
              <a:spcBef>
                <a:spcPts val="359"/>
              </a:spcBef>
            </a:pPr>
            <a:r>
              <a:rPr sz="1500" dirty="0">
                <a:latin typeface="Tahoma"/>
                <a:cs typeface="Tahoma"/>
              </a:rPr>
              <a:t>Quando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rileva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un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difetto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rappresentanza,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assistenza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autorizzazione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ovvero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un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vizio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che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determina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la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nullità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della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procura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al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difensore,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il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giudice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assegna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alle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parti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un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termine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perentorio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per</a:t>
            </a:r>
            <a:r>
              <a:rPr sz="1500" spc="-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la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costituzione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della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persona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alla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quale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spetta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la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rappresentanza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l’assistenza,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per</a:t>
            </a:r>
            <a:r>
              <a:rPr sz="1500" spc="-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il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rilascio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delle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necessarie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autorizzazioni,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ovvero </a:t>
            </a:r>
            <a:r>
              <a:rPr sz="1500" spc="-45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per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il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rilascio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della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procura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alle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liti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o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per</a:t>
            </a:r>
            <a:r>
              <a:rPr sz="1500" spc="-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la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rinnovazione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della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stessa.</a:t>
            </a:r>
            <a:endParaRPr sz="1500">
              <a:latin typeface="Tahoma"/>
              <a:cs typeface="Tahoma"/>
            </a:endParaRPr>
          </a:p>
          <a:p>
            <a:pPr marL="12700" marR="232410">
              <a:lnSpc>
                <a:spcPct val="100699"/>
              </a:lnSpc>
              <a:spcBef>
                <a:spcPts val="355"/>
              </a:spcBef>
            </a:pPr>
            <a:r>
              <a:rPr sz="1500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L’osservanza</a:t>
            </a:r>
            <a:r>
              <a:rPr sz="1500" u="sng" spc="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del</a:t>
            </a:r>
            <a:r>
              <a:rPr sz="1500" u="sng" spc="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termine</a:t>
            </a:r>
            <a:r>
              <a:rPr sz="15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sana</a:t>
            </a:r>
            <a:r>
              <a:rPr sz="1500" u="sng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</a:t>
            </a:r>
            <a:r>
              <a:rPr sz="1500" u="sng" spc="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vizi,</a:t>
            </a:r>
            <a:r>
              <a:rPr sz="1500" u="sng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</a:t>
            </a:r>
            <a:r>
              <a:rPr sz="1500" u="sng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gli</a:t>
            </a:r>
            <a:r>
              <a:rPr sz="1500" u="sng" spc="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effetti</a:t>
            </a:r>
            <a:r>
              <a:rPr sz="1500" u="sng" spc="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sostanziali</a:t>
            </a:r>
            <a:r>
              <a:rPr sz="1500" u="sng" spc="4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</a:t>
            </a:r>
            <a:r>
              <a:rPr sz="1500" u="sng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processuali</a:t>
            </a:r>
            <a:r>
              <a:rPr sz="1500" u="sng" spc="4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della</a:t>
            </a:r>
            <a:r>
              <a:rPr sz="1500" u="sng" spc="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domanda</a:t>
            </a:r>
            <a:r>
              <a:rPr sz="1500" u="sng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si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producono</a:t>
            </a:r>
            <a:r>
              <a:rPr sz="1500" u="sng" spc="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fin dal </a:t>
            </a:r>
            <a:r>
              <a:rPr sz="1500" spc="-450" dirty="0"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momento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della</a:t>
            </a:r>
            <a:r>
              <a:rPr sz="1500" u="sng" spc="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prima</a:t>
            </a:r>
            <a:r>
              <a:rPr sz="15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notificazione.</a:t>
            </a:r>
            <a:endParaRPr sz="1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500" spc="-5" dirty="0">
                <a:latin typeface="Tahoma"/>
                <a:cs typeface="Tahoma"/>
              </a:rPr>
              <a:t>N.B.: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la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legittimazione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o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la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capacità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processuale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non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è</a:t>
            </a:r>
            <a:r>
              <a:rPr sz="1500" spc="-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un requisito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validità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della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domanda;</a:t>
            </a:r>
            <a:endParaRPr sz="1500">
              <a:latin typeface="Tahoma"/>
              <a:cs typeface="Tahoma"/>
            </a:endParaRPr>
          </a:p>
          <a:p>
            <a:pPr marL="143510" indent="-131445">
              <a:lnSpc>
                <a:spcPct val="100000"/>
              </a:lnSpc>
              <a:spcBef>
                <a:spcPts val="384"/>
              </a:spcBef>
              <a:buChar char="-"/>
              <a:tabLst>
                <a:tab pos="144145" algn="l"/>
              </a:tabLst>
            </a:pPr>
            <a:r>
              <a:rPr sz="1500" dirty="0">
                <a:latin typeface="Tahoma"/>
                <a:cs typeface="Tahoma"/>
              </a:rPr>
              <a:t>la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legittimazione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o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la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capacità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processuale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è </a:t>
            </a:r>
            <a:r>
              <a:rPr sz="1500" dirty="0">
                <a:latin typeface="Tahoma"/>
                <a:cs typeface="Tahoma"/>
              </a:rPr>
              <a:t>un requisito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validità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della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costituzione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in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giudizio;</a:t>
            </a:r>
            <a:endParaRPr sz="1500">
              <a:latin typeface="Tahoma"/>
              <a:cs typeface="Tahoma"/>
            </a:endParaRPr>
          </a:p>
          <a:p>
            <a:pPr marL="143510" indent="-131445">
              <a:lnSpc>
                <a:spcPct val="100000"/>
              </a:lnSpc>
              <a:spcBef>
                <a:spcPts val="370"/>
              </a:spcBef>
              <a:buChar char="-"/>
              <a:tabLst>
                <a:tab pos="144145" algn="l"/>
              </a:tabLst>
            </a:pPr>
            <a:r>
              <a:rPr sz="1500" dirty="0">
                <a:latin typeface="Tahoma"/>
                <a:cs typeface="Tahoma"/>
              </a:rPr>
              <a:t>il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difetto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legittimazione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processuale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è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rilevabile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d'ufficio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in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qualunque stato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e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grado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processo;</a:t>
            </a:r>
            <a:endParaRPr sz="1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5828" y="596899"/>
            <a:ext cx="3473450" cy="3549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50" dirty="0"/>
              <a:t>Quanti</a:t>
            </a:r>
            <a:r>
              <a:rPr sz="2150" spc="-35" dirty="0"/>
              <a:t> </a:t>
            </a:r>
            <a:r>
              <a:rPr sz="2150" dirty="0"/>
              <a:t>tipi</a:t>
            </a:r>
            <a:r>
              <a:rPr sz="2150" spc="-5" dirty="0"/>
              <a:t> </a:t>
            </a:r>
            <a:r>
              <a:rPr sz="2150" dirty="0"/>
              <a:t>di</a:t>
            </a:r>
            <a:r>
              <a:rPr sz="2150" spc="-5" dirty="0"/>
              <a:t> </a:t>
            </a:r>
            <a:r>
              <a:rPr sz="2150" dirty="0"/>
              <a:t>mediazione</a:t>
            </a:r>
            <a:endParaRPr sz="2150"/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7</a:t>
            </a:fld>
            <a:endParaRPr spc="15" dirty="0"/>
          </a:p>
        </p:txBody>
      </p:sp>
      <p:grpSp>
        <p:nvGrpSpPr>
          <p:cNvPr id="3" name="object 3"/>
          <p:cNvGrpSpPr/>
          <p:nvPr/>
        </p:nvGrpSpPr>
        <p:grpSpPr>
          <a:xfrm>
            <a:off x="3113410" y="1671827"/>
            <a:ext cx="2192020" cy="2192020"/>
            <a:chOff x="3113410" y="1671827"/>
            <a:chExt cx="2192020" cy="2192020"/>
          </a:xfrm>
        </p:grpSpPr>
        <p:sp>
          <p:nvSpPr>
            <p:cNvPr id="4" name="object 4"/>
            <p:cNvSpPr/>
            <p:nvPr/>
          </p:nvSpPr>
          <p:spPr>
            <a:xfrm>
              <a:off x="3121029" y="1679447"/>
              <a:ext cx="2176780" cy="2176780"/>
            </a:xfrm>
            <a:custGeom>
              <a:avLst/>
              <a:gdLst/>
              <a:ahLst/>
              <a:cxnLst/>
              <a:rect l="l" t="t" r="r" b="b"/>
              <a:pathLst>
                <a:path w="2176779" h="2176779">
                  <a:moveTo>
                    <a:pt x="2176271" y="2176271"/>
                  </a:moveTo>
                  <a:lnTo>
                    <a:pt x="2176271" y="0"/>
                  </a:lnTo>
                  <a:lnTo>
                    <a:pt x="2127651" y="532"/>
                  </a:lnTo>
                  <a:lnTo>
                    <a:pt x="2079292" y="2122"/>
                  </a:lnTo>
                  <a:lnTo>
                    <a:pt x="2031206" y="4759"/>
                  </a:lnTo>
                  <a:lnTo>
                    <a:pt x="1983403" y="8431"/>
                  </a:lnTo>
                  <a:lnTo>
                    <a:pt x="1935895" y="13127"/>
                  </a:lnTo>
                  <a:lnTo>
                    <a:pt x="1888693" y="18836"/>
                  </a:lnTo>
                  <a:lnTo>
                    <a:pt x="1841807" y="25548"/>
                  </a:lnTo>
                  <a:lnTo>
                    <a:pt x="1795249" y="33250"/>
                  </a:lnTo>
                  <a:lnTo>
                    <a:pt x="1749030" y="41933"/>
                  </a:lnTo>
                  <a:lnTo>
                    <a:pt x="1703160" y="51584"/>
                  </a:lnTo>
                  <a:lnTo>
                    <a:pt x="1657652" y="62193"/>
                  </a:lnTo>
                  <a:lnTo>
                    <a:pt x="1612515" y="73748"/>
                  </a:lnTo>
                  <a:lnTo>
                    <a:pt x="1567761" y="86239"/>
                  </a:lnTo>
                  <a:lnTo>
                    <a:pt x="1523401" y="99654"/>
                  </a:lnTo>
                  <a:lnTo>
                    <a:pt x="1479446" y="113982"/>
                  </a:lnTo>
                  <a:lnTo>
                    <a:pt x="1435907" y="129213"/>
                  </a:lnTo>
                  <a:lnTo>
                    <a:pt x="1392795" y="145335"/>
                  </a:lnTo>
                  <a:lnTo>
                    <a:pt x="1350121" y="162336"/>
                  </a:lnTo>
                  <a:lnTo>
                    <a:pt x="1307896" y="180207"/>
                  </a:lnTo>
                  <a:lnTo>
                    <a:pt x="1266131" y="198935"/>
                  </a:lnTo>
                  <a:lnTo>
                    <a:pt x="1224837" y="218510"/>
                  </a:lnTo>
                  <a:lnTo>
                    <a:pt x="1184026" y="238921"/>
                  </a:lnTo>
                  <a:lnTo>
                    <a:pt x="1143708" y="260155"/>
                  </a:lnTo>
                  <a:lnTo>
                    <a:pt x="1103894" y="282204"/>
                  </a:lnTo>
                  <a:lnTo>
                    <a:pt x="1064595" y="305054"/>
                  </a:lnTo>
                  <a:lnTo>
                    <a:pt x="1025823" y="328696"/>
                  </a:lnTo>
                  <a:lnTo>
                    <a:pt x="987588" y="353117"/>
                  </a:lnTo>
                  <a:lnTo>
                    <a:pt x="949902" y="378308"/>
                  </a:lnTo>
                  <a:lnTo>
                    <a:pt x="912774" y="404256"/>
                  </a:lnTo>
                  <a:lnTo>
                    <a:pt x="876218" y="430952"/>
                  </a:lnTo>
                  <a:lnTo>
                    <a:pt x="840243" y="458382"/>
                  </a:lnTo>
                  <a:lnTo>
                    <a:pt x="804860" y="486538"/>
                  </a:lnTo>
                  <a:lnTo>
                    <a:pt x="770081" y="515406"/>
                  </a:lnTo>
                  <a:lnTo>
                    <a:pt x="735917" y="544977"/>
                  </a:lnTo>
                  <a:lnTo>
                    <a:pt x="702378" y="575240"/>
                  </a:lnTo>
                  <a:lnTo>
                    <a:pt x="669476" y="606182"/>
                  </a:lnTo>
                  <a:lnTo>
                    <a:pt x="637222" y="637793"/>
                  </a:lnTo>
                  <a:lnTo>
                    <a:pt x="605626" y="670063"/>
                  </a:lnTo>
                  <a:lnTo>
                    <a:pt x="574701" y="702979"/>
                  </a:lnTo>
                  <a:lnTo>
                    <a:pt x="544456" y="736531"/>
                  </a:lnTo>
                  <a:lnTo>
                    <a:pt x="514903" y="770707"/>
                  </a:lnTo>
                  <a:lnTo>
                    <a:pt x="486052" y="805497"/>
                  </a:lnTo>
                  <a:lnTo>
                    <a:pt x="457916" y="840890"/>
                  </a:lnTo>
                  <a:lnTo>
                    <a:pt x="430505" y="876873"/>
                  </a:lnTo>
                  <a:lnTo>
                    <a:pt x="403829" y="913437"/>
                  </a:lnTo>
                  <a:lnTo>
                    <a:pt x="377901" y="950570"/>
                  </a:lnTo>
                  <a:lnTo>
                    <a:pt x="352731" y="988261"/>
                  </a:lnTo>
                  <a:lnTo>
                    <a:pt x="328330" y="1026499"/>
                  </a:lnTo>
                  <a:lnTo>
                    <a:pt x="304709" y="1065272"/>
                  </a:lnTo>
                  <a:lnTo>
                    <a:pt x="281879" y="1104571"/>
                  </a:lnTo>
                  <a:lnTo>
                    <a:pt x="259851" y="1144383"/>
                  </a:lnTo>
                  <a:lnTo>
                    <a:pt x="238637" y="1184697"/>
                  </a:lnTo>
                  <a:lnTo>
                    <a:pt x="218246" y="1225503"/>
                  </a:lnTo>
                  <a:lnTo>
                    <a:pt x="198691" y="1266789"/>
                  </a:lnTo>
                  <a:lnTo>
                    <a:pt x="179983" y="1308544"/>
                  </a:lnTo>
                  <a:lnTo>
                    <a:pt x="162132" y="1350757"/>
                  </a:lnTo>
                  <a:lnTo>
                    <a:pt x="145149" y="1393418"/>
                  </a:lnTo>
                  <a:lnTo>
                    <a:pt x="129046" y="1436514"/>
                  </a:lnTo>
                  <a:lnTo>
                    <a:pt x="113833" y="1480035"/>
                  </a:lnTo>
                  <a:lnTo>
                    <a:pt x="99521" y="1523969"/>
                  </a:lnTo>
                  <a:lnTo>
                    <a:pt x="86122" y="1568307"/>
                  </a:lnTo>
                  <a:lnTo>
                    <a:pt x="73647" y="1613035"/>
                  </a:lnTo>
                  <a:lnTo>
                    <a:pt x="62107" y="1658144"/>
                  </a:lnTo>
                  <a:lnTo>
                    <a:pt x="51512" y="1703622"/>
                  </a:lnTo>
                  <a:lnTo>
                    <a:pt x="41873" y="1749459"/>
                  </a:lnTo>
                  <a:lnTo>
                    <a:pt x="33203" y="1795642"/>
                  </a:lnTo>
                  <a:lnTo>
                    <a:pt x="25511" y="1842162"/>
                  </a:lnTo>
                  <a:lnTo>
                    <a:pt x="18809" y="1889006"/>
                  </a:lnTo>
                  <a:lnTo>
                    <a:pt x="13107" y="1936164"/>
                  </a:lnTo>
                  <a:lnTo>
                    <a:pt x="8418" y="1983624"/>
                  </a:lnTo>
                  <a:lnTo>
                    <a:pt x="4751" y="2031377"/>
                  </a:lnTo>
                  <a:lnTo>
                    <a:pt x="2119" y="2079409"/>
                  </a:lnTo>
                  <a:lnTo>
                    <a:pt x="531" y="2127711"/>
                  </a:lnTo>
                  <a:lnTo>
                    <a:pt x="0" y="2176271"/>
                  </a:lnTo>
                  <a:lnTo>
                    <a:pt x="2176271" y="2176271"/>
                  </a:lnTo>
                  <a:close/>
                </a:path>
              </a:pathLst>
            </a:custGeom>
            <a:solidFill>
              <a:srgbClr val="3B8B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13410" y="1671827"/>
              <a:ext cx="2192020" cy="2192020"/>
            </a:xfrm>
            <a:custGeom>
              <a:avLst/>
              <a:gdLst/>
              <a:ahLst/>
              <a:cxnLst/>
              <a:rect l="l" t="t" r="r" b="b"/>
              <a:pathLst>
                <a:path w="2192020" h="2192020">
                  <a:moveTo>
                    <a:pt x="2191512" y="2191512"/>
                  </a:moveTo>
                  <a:lnTo>
                    <a:pt x="2191512" y="0"/>
                  </a:lnTo>
                  <a:lnTo>
                    <a:pt x="2072640" y="3048"/>
                  </a:lnTo>
                  <a:lnTo>
                    <a:pt x="1961388" y="12192"/>
                  </a:lnTo>
                  <a:lnTo>
                    <a:pt x="1851660" y="25908"/>
                  </a:lnTo>
                  <a:lnTo>
                    <a:pt x="1744980" y="45720"/>
                  </a:lnTo>
                  <a:lnTo>
                    <a:pt x="1638300" y="70104"/>
                  </a:lnTo>
                  <a:lnTo>
                    <a:pt x="1534668" y="99060"/>
                  </a:lnTo>
                  <a:lnTo>
                    <a:pt x="1434084" y="132588"/>
                  </a:lnTo>
                  <a:lnTo>
                    <a:pt x="1335024" y="172212"/>
                  </a:lnTo>
                  <a:lnTo>
                    <a:pt x="1237488" y="216408"/>
                  </a:lnTo>
                  <a:lnTo>
                    <a:pt x="1143000" y="263652"/>
                  </a:lnTo>
                  <a:lnTo>
                    <a:pt x="1051560" y="316992"/>
                  </a:lnTo>
                  <a:lnTo>
                    <a:pt x="963168" y="373380"/>
                  </a:lnTo>
                  <a:lnTo>
                    <a:pt x="877824" y="434340"/>
                  </a:lnTo>
                  <a:lnTo>
                    <a:pt x="795528" y="499872"/>
                  </a:lnTo>
                  <a:lnTo>
                    <a:pt x="716280" y="568452"/>
                  </a:lnTo>
                  <a:lnTo>
                    <a:pt x="640080" y="640080"/>
                  </a:lnTo>
                  <a:lnTo>
                    <a:pt x="568452" y="716280"/>
                  </a:lnTo>
                  <a:lnTo>
                    <a:pt x="499872" y="795528"/>
                  </a:lnTo>
                  <a:lnTo>
                    <a:pt x="434340" y="877824"/>
                  </a:lnTo>
                  <a:lnTo>
                    <a:pt x="373380" y="963168"/>
                  </a:lnTo>
                  <a:lnTo>
                    <a:pt x="316992" y="1051560"/>
                  </a:lnTo>
                  <a:lnTo>
                    <a:pt x="263652" y="1143000"/>
                  </a:lnTo>
                  <a:lnTo>
                    <a:pt x="216408" y="1237488"/>
                  </a:lnTo>
                  <a:lnTo>
                    <a:pt x="172212" y="1335024"/>
                  </a:lnTo>
                  <a:lnTo>
                    <a:pt x="132588" y="1434084"/>
                  </a:lnTo>
                  <a:lnTo>
                    <a:pt x="99060" y="1534668"/>
                  </a:lnTo>
                  <a:lnTo>
                    <a:pt x="70104" y="1638300"/>
                  </a:lnTo>
                  <a:lnTo>
                    <a:pt x="44196" y="1744980"/>
                  </a:lnTo>
                  <a:lnTo>
                    <a:pt x="25908" y="1851660"/>
                  </a:lnTo>
                  <a:lnTo>
                    <a:pt x="12192" y="1961388"/>
                  </a:lnTo>
                  <a:lnTo>
                    <a:pt x="3048" y="2072640"/>
                  </a:lnTo>
                  <a:lnTo>
                    <a:pt x="0" y="2191512"/>
                  </a:lnTo>
                  <a:lnTo>
                    <a:pt x="7620" y="2191512"/>
                  </a:lnTo>
                  <a:lnTo>
                    <a:pt x="7620" y="2177796"/>
                  </a:lnTo>
                  <a:lnTo>
                    <a:pt x="13921" y="2177796"/>
                  </a:lnTo>
                  <a:lnTo>
                    <a:pt x="16764" y="2072640"/>
                  </a:lnTo>
                  <a:lnTo>
                    <a:pt x="25908" y="1962912"/>
                  </a:lnTo>
                  <a:lnTo>
                    <a:pt x="39624" y="1853184"/>
                  </a:lnTo>
                  <a:lnTo>
                    <a:pt x="39624" y="1854708"/>
                  </a:lnTo>
                  <a:lnTo>
                    <a:pt x="57912" y="1746504"/>
                  </a:lnTo>
                  <a:lnTo>
                    <a:pt x="57912" y="1748028"/>
                  </a:lnTo>
                  <a:lnTo>
                    <a:pt x="82296" y="1641348"/>
                  </a:lnTo>
                  <a:lnTo>
                    <a:pt x="82296" y="1642872"/>
                  </a:lnTo>
                  <a:lnTo>
                    <a:pt x="111252" y="1539240"/>
                  </a:lnTo>
                  <a:lnTo>
                    <a:pt x="146304" y="1438656"/>
                  </a:lnTo>
                  <a:lnTo>
                    <a:pt x="184404" y="1339596"/>
                  </a:lnTo>
                  <a:lnTo>
                    <a:pt x="228600" y="1243584"/>
                  </a:lnTo>
                  <a:lnTo>
                    <a:pt x="275844" y="1150620"/>
                  </a:lnTo>
                  <a:lnTo>
                    <a:pt x="329184" y="1059180"/>
                  </a:lnTo>
                  <a:lnTo>
                    <a:pt x="385572" y="970788"/>
                  </a:lnTo>
                  <a:lnTo>
                    <a:pt x="445008" y="885444"/>
                  </a:lnTo>
                  <a:lnTo>
                    <a:pt x="445008" y="886968"/>
                  </a:lnTo>
                  <a:lnTo>
                    <a:pt x="509016" y="806585"/>
                  </a:lnTo>
                  <a:lnTo>
                    <a:pt x="509016" y="804672"/>
                  </a:lnTo>
                  <a:lnTo>
                    <a:pt x="577596" y="725424"/>
                  </a:lnTo>
                  <a:lnTo>
                    <a:pt x="649224" y="650811"/>
                  </a:lnTo>
                  <a:lnTo>
                    <a:pt x="650748" y="649224"/>
                  </a:lnTo>
                  <a:lnTo>
                    <a:pt x="725424" y="577596"/>
                  </a:lnTo>
                  <a:lnTo>
                    <a:pt x="803148" y="511829"/>
                  </a:lnTo>
                  <a:lnTo>
                    <a:pt x="803148" y="510540"/>
                  </a:lnTo>
                  <a:lnTo>
                    <a:pt x="885444" y="445008"/>
                  </a:lnTo>
                  <a:lnTo>
                    <a:pt x="970788" y="385572"/>
                  </a:lnTo>
                  <a:lnTo>
                    <a:pt x="1059180" y="329184"/>
                  </a:lnTo>
                  <a:lnTo>
                    <a:pt x="1150620" y="275844"/>
                  </a:lnTo>
                  <a:lnTo>
                    <a:pt x="1243584" y="228600"/>
                  </a:lnTo>
                  <a:lnTo>
                    <a:pt x="1339596" y="184404"/>
                  </a:lnTo>
                  <a:lnTo>
                    <a:pt x="1438656" y="146304"/>
                  </a:lnTo>
                  <a:lnTo>
                    <a:pt x="1539240" y="111252"/>
                  </a:lnTo>
                  <a:lnTo>
                    <a:pt x="1539240" y="112776"/>
                  </a:lnTo>
                  <a:lnTo>
                    <a:pt x="1641348" y="82744"/>
                  </a:lnTo>
                  <a:lnTo>
                    <a:pt x="1641348" y="82296"/>
                  </a:lnTo>
                  <a:lnTo>
                    <a:pt x="1746504" y="57912"/>
                  </a:lnTo>
                  <a:lnTo>
                    <a:pt x="1853184" y="39881"/>
                  </a:lnTo>
                  <a:lnTo>
                    <a:pt x="1853184" y="39624"/>
                  </a:lnTo>
                  <a:lnTo>
                    <a:pt x="1962912" y="25908"/>
                  </a:lnTo>
                  <a:lnTo>
                    <a:pt x="2072640" y="16764"/>
                  </a:lnTo>
                  <a:lnTo>
                    <a:pt x="2177796" y="13883"/>
                  </a:lnTo>
                  <a:lnTo>
                    <a:pt x="2177796" y="7620"/>
                  </a:lnTo>
                  <a:lnTo>
                    <a:pt x="2183892" y="13716"/>
                  </a:lnTo>
                  <a:lnTo>
                    <a:pt x="2183892" y="2191512"/>
                  </a:lnTo>
                  <a:lnTo>
                    <a:pt x="2191512" y="2191512"/>
                  </a:lnTo>
                  <a:close/>
                </a:path>
                <a:path w="2192020" h="2192020">
                  <a:moveTo>
                    <a:pt x="13921" y="2177796"/>
                  </a:moveTo>
                  <a:lnTo>
                    <a:pt x="7620" y="2177796"/>
                  </a:lnTo>
                  <a:lnTo>
                    <a:pt x="13716" y="2185416"/>
                  </a:lnTo>
                  <a:lnTo>
                    <a:pt x="13921" y="2177796"/>
                  </a:lnTo>
                  <a:close/>
                </a:path>
                <a:path w="2192020" h="2192020">
                  <a:moveTo>
                    <a:pt x="2183892" y="2177796"/>
                  </a:moveTo>
                  <a:lnTo>
                    <a:pt x="13921" y="2177796"/>
                  </a:lnTo>
                  <a:lnTo>
                    <a:pt x="13716" y="2185416"/>
                  </a:lnTo>
                  <a:lnTo>
                    <a:pt x="7620" y="2177796"/>
                  </a:lnTo>
                  <a:lnTo>
                    <a:pt x="7620" y="2191512"/>
                  </a:lnTo>
                  <a:lnTo>
                    <a:pt x="2177796" y="2191512"/>
                  </a:lnTo>
                  <a:lnTo>
                    <a:pt x="2177796" y="2183892"/>
                  </a:lnTo>
                  <a:lnTo>
                    <a:pt x="2183892" y="2177796"/>
                  </a:lnTo>
                  <a:close/>
                </a:path>
                <a:path w="2192020" h="2192020">
                  <a:moveTo>
                    <a:pt x="510540" y="804672"/>
                  </a:moveTo>
                  <a:lnTo>
                    <a:pt x="509016" y="804672"/>
                  </a:lnTo>
                  <a:lnTo>
                    <a:pt x="509016" y="806585"/>
                  </a:lnTo>
                  <a:lnTo>
                    <a:pt x="510540" y="804672"/>
                  </a:lnTo>
                  <a:close/>
                </a:path>
                <a:path w="2192020" h="2192020">
                  <a:moveTo>
                    <a:pt x="650748" y="649224"/>
                  </a:moveTo>
                  <a:lnTo>
                    <a:pt x="649224" y="650748"/>
                  </a:lnTo>
                  <a:lnTo>
                    <a:pt x="650001" y="650001"/>
                  </a:lnTo>
                  <a:lnTo>
                    <a:pt x="650748" y="649224"/>
                  </a:lnTo>
                  <a:close/>
                </a:path>
                <a:path w="2192020" h="2192020">
                  <a:moveTo>
                    <a:pt x="650001" y="650001"/>
                  </a:moveTo>
                  <a:lnTo>
                    <a:pt x="649224" y="650748"/>
                  </a:lnTo>
                  <a:lnTo>
                    <a:pt x="650001" y="650001"/>
                  </a:lnTo>
                  <a:close/>
                </a:path>
                <a:path w="2192020" h="2192020">
                  <a:moveTo>
                    <a:pt x="650748" y="649284"/>
                  </a:moveTo>
                  <a:lnTo>
                    <a:pt x="650001" y="650001"/>
                  </a:lnTo>
                  <a:lnTo>
                    <a:pt x="650748" y="649284"/>
                  </a:lnTo>
                  <a:close/>
                </a:path>
                <a:path w="2192020" h="2192020">
                  <a:moveTo>
                    <a:pt x="804672" y="510540"/>
                  </a:moveTo>
                  <a:lnTo>
                    <a:pt x="803148" y="510540"/>
                  </a:lnTo>
                  <a:lnTo>
                    <a:pt x="803148" y="511829"/>
                  </a:lnTo>
                  <a:lnTo>
                    <a:pt x="804672" y="510540"/>
                  </a:lnTo>
                  <a:close/>
                </a:path>
                <a:path w="2192020" h="2192020">
                  <a:moveTo>
                    <a:pt x="1642872" y="82296"/>
                  </a:moveTo>
                  <a:lnTo>
                    <a:pt x="1641348" y="82296"/>
                  </a:lnTo>
                  <a:lnTo>
                    <a:pt x="1641348" y="82744"/>
                  </a:lnTo>
                  <a:lnTo>
                    <a:pt x="1642872" y="82296"/>
                  </a:lnTo>
                  <a:close/>
                </a:path>
                <a:path w="2192020" h="2192020">
                  <a:moveTo>
                    <a:pt x="1854708" y="39624"/>
                  </a:moveTo>
                  <a:lnTo>
                    <a:pt x="1853184" y="39624"/>
                  </a:lnTo>
                  <a:lnTo>
                    <a:pt x="1853184" y="39881"/>
                  </a:lnTo>
                  <a:lnTo>
                    <a:pt x="1854708" y="39624"/>
                  </a:lnTo>
                  <a:close/>
                </a:path>
                <a:path w="2192020" h="2192020">
                  <a:moveTo>
                    <a:pt x="2183892" y="13716"/>
                  </a:moveTo>
                  <a:lnTo>
                    <a:pt x="2177796" y="7620"/>
                  </a:lnTo>
                  <a:lnTo>
                    <a:pt x="2177796" y="13883"/>
                  </a:lnTo>
                  <a:lnTo>
                    <a:pt x="2183892" y="13716"/>
                  </a:lnTo>
                  <a:close/>
                </a:path>
                <a:path w="2192020" h="2192020">
                  <a:moveTo>
                    <a:pt x="2183892" y="2177796"/>
                  </a:moveTo>
                  <a:lnTo>
                    <a:pt x="2183892" y="13716"/>
                  </a:lnTo>
                  <a:lnTo>
                    <a:pt x="2177796" y="13883"/>
                  </a:lnTo>
                  <a:lnTo>
                    <a:pt x="2177796" y="2177796"/>
                  </a:lnTo>
                  <a:lnTo>
                    <a:pt x="2183892" y="2177796"/>
                  </a:lnTo>
                  <a:close/>
                </a:path>
                <a:path w="2192020" h="2192020">
                  <a:moveTo>
                    <a:pt x="2183892" y="2191512"/>
                  </a:moveTo>
                  <a:lnTo>
                    <a:pt x="2183892" y="2177796"/>
                  </a:lnTo>
                  <a:lnTo>
                    <a:pt x="2177796" y="2183892"/>
                  </a:lnTo>
                  <a:lnTo>
                    <a:pt x="2177796" y="2191512"/>
                  </a:lnTo>
                  <a:lnTo>
                    <a:pt x="2183892" y="2191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911484" y="2919474"/>
            <a:ext cx="1233805" cy="3054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800" spc="10" dirty="0">
                <a:latin typeface="Tahoma"/>
                <a:cs typeface="Tahoma"/>
              </a:rPr>
              <a:t>obbligatoria</a:t>
            </a:r>
            <a:endParaRPr sz="180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391790" y="1671827"/>
            <a:ext cx="2190115" cy="2192020"/>
            <a:chOff x="5391790" y="1671827"/>
            <a:chExt cx="2190115" cy="2192020"/>
          </a:xfrm>
        </p:grpSpPr>
        <p:sp>
          <p:nvSpPr>
            <p:cNvPr id="8" name="object 8"/>
            <p:cNvSpPr/>
            <p:nvPr/>
          </p:nvSpPr>
          <p:spPr>
            <a:xfrm>
              <a:off x="5397885" y="1679447"/>
              <a:ext cx="2178050" cy="2176780"/>
            </a:xfrm>
            <a:custGeom>
              <a:avLst/>
              <a:gdLst/>
              <a:ahLst/>
              <a:cxnLst/>
              <a:rect l="l" t="t" r="r" b="b"/>
              <a:pathLst>
                <a:path w="2178050" h="2176779">
                  <a:moveTo>
                    <a:pt x="2177795" y="2176271"/>
                  </a:moveTo>
                  <a:lnTo>
                    <a:pt x="2177263" y="2127711"/>
                  </a:lnTo>
                  <a:lnTo>
                    <a:pt x="2175673" y="2079409"/>
                  </a:lnTo>
                  <a:lnTo>
                    <a:pt x="2173036" y="2031377"/>
                  </a:lnTo>
                  <a:lnTo>
                    <a:pt x="2169364" y="1983624"/>
                  </a:lnTo>
                  <a:lnTo>
                    <a:pt x="2164668" y="1936164"/>
                  </a:lnTo>
                  <a:lnTo>
                    <a:pt x="2158958" y="1889006"/>
                  </a:lnTo>
                  <a:lnTo>
                    <a:pt x="2152246" y="1842162"/>
                  </a:lnTo>
                  <a:lnTo>
                    <a:pt x="2144543" y="1795642"/>
                  </a:lnTo>
                  <a:lnTo>
                    <a:pt x="2135860" y="1749459"/>
                  </a:lnTo>
                  <a:lnTo>
                    <a:pt x="2126207" y="1703622"/>
                  </a:lnTo>
                  <a:lnTo>
                    <a:pt x="2115597" y="1658144"/>
                  </a:lnTo>
                  <a:lnTo>
                    <a:pt x="2104041" y="1613035"/>
                  </a:lnTo>
                  <a:lnTo>
                    <a:pt x="2091548" y="1568307"/>
                  </a:lnTo>
                  <a:lnTo>
                    <a:pt x="2078131" y="1523969"/>
                  </a:lnTo>
                  <a:lnTo>
                    <a:pt x="2063800" y="1480035"/>
                  </a:lnTo>
                  <a:lnTo>
                    <a:pt x="2048566" y="1436514"/>
                  </a:lnTo>
                  <a:lnTo>
                    <a:pt x="2032442" y="1393418"/>
                  </a:lnTo>
                  <a:lnTo>
                    <a:pt x="2015437" y="1350757"/>
                  </a:lnTo>
                  <a:lnTo>
                    <a:pt x="1997562" y="1308544"/>
                  </a:lnTo>
                  <a:lnTo>
                    <a:pt x="1978830" y="1266789"/>
                  </a:lnTo>
                  <a:lnTo>
                    <a:pt x="1959250" y="1225503"/>
                  </a:lnTo>
                  <a:lnTo>
                    <a:pt x="1938834" y="1184697"/>
                  </a:lnTo>
                  <a:lnTo>
                    <a:pt x="1917594" y="1144383"/>
                  </a:lnTo>
                  <a:lnTo>
                    <a:pt x="1895539" y="1104571"/>
                  </a:lnTo>
                  <a:lnTo>
                    <a:pt x="1872682" y="1065272"/>
                  </a:lnTo>
                  <a:lnTo>
                    <a:pt x="1849033" y="1026499"/>
                  </a:lnTo>
                  <a:lnTo>
                    <a:pt x="1824604" y="988261"/>
                  </a:lnTo>
                  <a:lnTo>
                    <a:pt x="1799404" y="950570"/>
                  </a:lnTo>
                  <a:lnTo>
                    <a:pt x="1773447" y="913437"/>
                  </a:lnTo>
                  <a:lnTo>
                    <a:pt x="1746742" y="876873"/>
                  </a:lnTo>
                  <a:lnTo>
                    <a:pt x="1719301" y="840890"/>
                  </a:lnTo>
                  <a:lnTo>
                    <a:pt x="1691134" y="805497"/>
                  </a:lnTo>
                  <a:lnTo>
                    <a:pt x="1662253" y="770707"/>
                  </a:lnTo>
                  <a:lnTo>
                    <a:pt x="1632670" y="736531"/>
                  </a:lnTo>
                  <a:lnTo>
                    <a:pt x="1602394" y="702979"/>
                  </a:lnTo>
                  <a:lnTo>
                    <a:pt x="1571437" y="670063"/>
                  </a:lnTo>
                  <a:lnTo>
                    <a:pt x="1539811" y="637793"/>
                  </a:lnTo>
                  <a:lnTo>
                    <a:pt x="1507526" y="606182"/>
                  </a:lnTo>
                  <a:lnTo>
                    <a:pt x="1474593" y="575240"/>
                  </a:lnTo>
                  <a:lnTo>
                    <a:pt x="1441023" y="544977"/>
                  </a:lnTo>
                  <a:lnTo>
                    <a:pt x="1406829" y="515406"/>
                  </a:lnTo>
                  <a:lnTo>
                    <a:pt x="1372019" y="486538"/>
                  </a:lnTo>
                  <a:lnTo>
                    <a:pt x="1336606" y="458382"/>
                  </a:lnTo>
                  <a:lnTo>
                    <a:pt x="1300601" y="430952"/>
                  </a:lnTo>
                  <a:lnTo>
                    <a:pt x="1264015" y="404256"/>
                  </a:lnTo>
                  <a:lnTo>
                    <a:pt x="1226859" y="378308"/>
                  </a:lnTo>
                  <a:lnTo>
                    <a:pt x="1189144" y="353117"/>
                  </a:lnTo>
                  <a:lnTo>
                    <a:pt x="1150880" y="328696"/>
                  </a:lnTo>
                  <a:lnTo>
                    <a:pt x="1112080" y="305054"/>
                  </a:lnTo>
                  <a:lnTo>
                    <a:pt x="1072754" y="282204"/>
                  </a:lnTo>
                  <a:lnTo>
                    <a:pt x="1032913" y="260155"/>
                  </a:lnTo>
                  <a:lnTo>
                    <a:pt x="992569" y="238921"/>
                  </a:lnTo>
                  <a:lnTo>
                    <a:pt x="951732" y="218510"/>
                  </a:lnTo>
                  <a:lnTo>
                    <a:pt x="910414" y="198935"/>
                  </a:lnTo>
                  <a:lnTo>
                    <a:pt x="868625" y="180207"/>
                  </a:lnTo>
                  <a:lnTo>
                    <a:pt x="826377" y="162336"/>
                  </a:lnTo>
                  <a:lnTo>
                    <a:pt x="783681" y="145335"/>
                  </a:lnTo>
                  <a:lnTo>
                    <a:pt x="740547" y="129213"/>
                  </a:lnTo>
                  <a:lnTo>
                    <a:pt x="696988" y="113982"/>
                  </a:lnTo>
                  <a:lnTo>
                    <a:pt x="653013" y="99654"/>
                  </a:lnTo>
                  <a:lnTo>
                    <a:pt x="608635" y="86239"/>
                  </a:lnTo>
                  <a:lnTo>
                    <a:pt x="563863" y="73748"/>
                  </a:lnTo>
                  <a:lnTo>
                    <a:pt x="518710" y="62193"/>
                  </a:lnTo>
                  <a:lnTo>
                    <a:pt x="473187" y="51584"/>
                  </a:lnTo>
                  <a:lnTo>
                    <a:pt x="427303" y="41933"/>
                  </a:lnTo>
                  <a:lnTo>
                    <a:pt x="381072" y="33250"/>
                  </a:lnTo>
                  <a:lnTo>
                    <a:pt x="334502" y="25548"/>
                  </a:lnTo>
                  <a:lnTo>
                    <a:pt x="287607" y="18836"/>
                  </a:lnTo>
                  <a:lnTo>
                    <a:pt x="240396" y="13127"/>
                  </a:lnTo>
                  <a:lnTo>
                    <a:pt x="192880" y="8431"/>
                  </a:lnTo>
                  <a:lnTo>
                    <a:pt x="145072" y="4759"/>
                  </a:lnTo>
                  <a:lnTo>
                    <a:pt x="96982" y="2122"/>
                  </a:lnTo>
                  <a:lnTo>
                    <a:pt x="48621" y="532"/>
                  </a:lnTo>
                  <a:lnTo>
                    <a:pt x="0" y="0"/>
                  </a:lnTo>
                  <a:lnTo>
                    <a:pt x="0" y="2176271"/>
                  </a:lnTo>
                  <a:lnTo>
                    <a:pt x="2177795" y="2176271"/>
                  </a:lnTo>
                  <a:close/>
                </a:path>
              </a:pathLst>
            </a:custGeom>
            <a:solidFill>
              <a:srgbClr val="89C6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91790" y="1671827"/>
              <a:ext cx="2190115" cy="2192020"/>
            </a:xfrm>
            <a:custGeom>
              <a:avLst/>
              <a:gdLst/>
              <a:ahLst/>
              <a:cxnLst/>
              <a:rect l="l" t="t" r="r" b="b"/>
              <a:pathLst>
                <a:path w="2190115" h="2192020">
                  <a:moveTo>
                    <a:pt x="2189988" y="2191512"/>
                  </a:moveTo>
                  <a:lnTo>
                    <a:pt x="2186940" y="2072640"/>
                  </a:lnTo>
                  <a:lnTo>
                    <a:pt x="2179320" y="1961388"/>
                  </a:lnTo>
                  <a:lnTo>
                    <a:pt x="2165604" y="1851660"/>
                  </a:lnTo>
                  <a:lnTo>
                    <a:pt x="2145792" y="1744980"/>
                  </a:lnTo>
                  <a:lnTo>
                    <a:pt x="2121408" y="1638300"/>
                  </a:lnTo>
                  <a:lnTo>
                    <a:pt x="2092452" y="1534668"/>
                  </a:lnTo>
                  <a:lnTo>
                    <a:pt x="2057400" y="1434084"/>
                  </a:lnTo>
                  <a:lnTo>
                    <a:pt x="2019300" y="1335024"/>
                  </a:lnTo>
                  <a:lnTo>
                    <a:pt x="1975104" y="1237488"/>
                  </a:lnTo>
                  <a:lnTo>
                    <a:pt x="1926336" y="1143000"/>
                  </a:lnTo>
                  <a:lnTo>
                    <a:pt x="1874520" y="1051560"/>
                  </a:lnTo>
                  <a:lnTo>
                    <a:pt x="1818132" y="963168"/>
                  </a:lnTo>
                  <a:lnTo>
                    <a:pt x="1757172" y="877824"/>
                  </a:lnTo>
                  <a:lnTo>
                    <a:pt x="1691640" y="795528"/>
                  </a:lnTo>
                  <a:lnTo>
                    <a:pt x="1623060" y="716280"/>
                  </a:lnTo>
                  <a:lnTo>
                    <a:pt x="1551432" y="640080"/>
                  </a:lnTo>
                  <a:lnTo>
                    <a:pt x="1475232" y="568452"/>
                  </a:lnTo>
                  <a:lnTo>
                    <a:pt x="1395984" y="499872"/>
                  </a:lnTo>
                  <a:lnTo>
                    <a:pt x="1313688" y="434340"/>
                  </a:lnTo>
                  <a:lnTo>
                    <a:pt x="1226820" y="373380"/>
                  </a:lnTo>
                  <a:lnTo>
                    <a:pt x="1138428" y="316992"/>
                  </a:lnTo>
                  <a:lnTo>
                    <a:pt x="1046988" y="263652"/>
                  </a:lnTo>
                  <a:lnTo>
                    <a:pt x="954024" y="216408"/>
                  </a:lnTo>
                  <a:lnTo>
                    <a:pt x="856488" y="172212"/>
                  </a:lnTo>
                  <a:lnTo>
                    <a:pt x="757428" y="132588"/>
                  </a:lnTo>
                  <a:lnTo>
                    <a:pt x="655320" y="99060"/>
                  </a:lnTo>
                  <a:lnTo>
                    <a:pt x="551688" y="70104"/>
                  </a:lnTo>
                  <a:lnTo>
                    <a:pt x="446532" y="45720"/>
                  </a:lnTo>
                  <a:lnTo>
                    <a:pt x="339852" y="25908"/>
                  </a:lnTo>
                  <a:lnTo>
                    <a:pt x="230124" y="12192"/>
                  </a:lnTo>
                  <a:lnTo>
                    <a:pt x="118872" y="3048"/>
                  </a:lnTo>
                  <a:lnTo>
                    <a:pt x="0" y="0"/>
                  </a:lnTo>
                  <a:lnTo>
                    <a:pt x="0" y="2191512"/>
                  </a:lnTo>
                  <a:lnTo>
                    <a:pt x="6096" y="2191512"/>
                  </a:lnTo>
                  <a:lnTo>
                    <a:pt x="6096" y="13716"/>
                  </a:lnTo>
                  <a:lnTo>
                    <a:pt x="13716" y="7620"/>
                  </a:lnTo>
                  <a:lnTo>
                    <a:pt x="13716" y="13921"/>
                  </a:lnTo>
                  <a:lnTo>
                    <a:pt x="118872" y="16764"/>
                  </a:lnTo>
                  <a:lnTo>
                    <a:pt x="228600" y="25908"/>
                  </a:lnTo>
                  <a:lnTo>
                    <a:pt x="336804" y="39624"/>
                  </a:lnTo>
                  <a:lnTo>
                    <a:pt x="443484" y="57912"/>
                  </a:lnTo>
                  <a:lnTo>
                    <a:pt x="548640" y="82296"/>
                  </a:lnTo>
                  <a:lnTo>
                    <a:pt x="652272" y="112776"/>
                  </a:lnTo>
                  <a:lnTo>
                    <a:pt x="652272" y="111252"/>
                  </a:lnTo>
                  <a:lnTo>
                    <a:pt x="752856" y="146304"/>
                  </a:lnTo>
                  <a:lnTo>
                    <a:pt x="851916" y="184404"/>
                  </a:lnTo>
                  <a:lnTo>
                    <a:pt x="851916" y="185094"/>
                  </a:lnTo>
                  <a:lnTo>
                    <a:pt x="947928" y="228600"/>
                  </a:lnTo>
                  <a:lnTo>
                    <a:pt x="1040892" y="275844"/>
                  </a:lnTo>
                  <a:lnTo>
                    <a:pt x="1132332" y="329184"/>
                  </a:lnTo>
                  <a:lnTo>
                    <a:pt x="1220724" y="385572"/>
                  </a:lnTo>
                  <a:lnTo>
                    <a:pt x="1220724" y="386633"/>
                  </a:lnTo>
                  <a:lnTo>
                    <a:pt x="1304544" y="445008"/>
                  </a:lnTo>
                  <a:lnTo>
                    <a:pt x="1386840" y="510540"/>
                  </a:lnTo>
                  <a:lnTo>
                    <a:pt x="1466088" y="577596"/>
                  </a:lnTo>
                  <a:lnTo>
                    <a:pt x="1540764" y="650748"/>
                  </a:lnTo>
                  <a:lnTo>
                    <a:pt x="1540764" y="649224"/>
                  </a:lnTo>
                  <a:lnTo>
                    <a:pt x="1612392" y="725424"/>
                  </a:lnTo>
                  <a:lnTo>
                    <a:pt x="1680972" y="804672"/>
                  </a:lnTo>
                  <a:lnTo>
                    <a:pt x="1744980" y="886968"/>
                  </a:lnTo>
                  <a:lnTo>
                    <a:pt x="1744980" y="885444"/>
                  </a:lnTo>
                  <a:lnTo>
                    <a:pt x="1805940" y="970788"/>
                  </a:lnTo>
                  <a:lnTo>
                    <a:pt x="1862328" y="1059180"/>
                  </a:lnTo>
                  <a:lnTo>
                    <a:pt x="1914144" y="1150620"/>
                  </a:lnTo>
                  <a:lnTo>
                    <a:pt x="1962912" y="1243584"/>
                  </a:lnTo>
                  <a:lnTo>
                    <a:pt x="2005584" y="1339596"/>
                  </a:lnTo>
                  <a:lnTo>
                    <a:pt x="2045208" y="1438656"/>
                  </a:lnTo>
                  <a:lnTo>
                    <a:pt x="2078736" y="1539240"/>
                  </a:lnTo>
                  <a:lnTo>
                    <a:pt x="2107692" y="1642872"/>
                  </a:lnTo>
                  <a:lnTo>
                    <a:pt x="2107692" y="1641348"/>
                  </a:lnTo>
                  <a:lnTo>
                    <a:pt x="2132076" y="1748028"/>
                  </a:lnTo>
                  <a:lnTo>
                    <a:pt x="2132076" y="1746504"/>
                  </a:lnTo>
                  <a:lnTo>
                    <a:pt x="2151888" y="1854708"/>
                  </a:lnTo>
                  <a:lnTo>
                    <a:pt x="2151888" y="1853184"/>
                  </a:lnTo>
                  <a:lnTo>
                    <a:pt x="2165604" y="1962912"/>
                  </a:lnTo>
                  <a:lnTo>
                    <a:pt x="2173224" y="2072640"/>
                  </a:lnTo>
                  <a:lnTo>
                    <a:pt x="2176066" y="2177796"/>
                  </a:lnTo>
                  <a:lnTo>
                    <a:pt x="2183892" y="2177796"/>
                  </a:lnTo>
                  <a:lnTo>
                    <a:pt x="2183892" y="2191512"/>
                  </a:lnTo>
                  <a:lnTo>
                    <a:pt x="2189988" y="2191512"/>
                  </a:lnTo>
                  <a:close/>
                </a:path>
                <a:path w="2190115" h="2192020">
                  <a:moveTo>
                    <a:pt x="13716" y="13921"/>
                  </a:moveTo>
                  <a:lnTo>
                    <a:pt x="13716" y="7620"/>
                  </a:lnTo>
                  <a:lnTo>
                    <a:pt x="6096" y="13716"/>
                  </a:lnTo>
                  <a:lnTo>
                    <a:pt x="13716" y="13921"/>
                  </a:lnTo>
                  <a:close/>
                </a:path>
                <a:path w="2190115" h="2192020">
                  <a:moveTo>
                    <a:pt x="13716" y="2177796"/>
                  </a:moveTo>
                  <a:lnTo>
                    <a:pt x="13716" y="13921"/>
                  </a:lnTo>
                  <a:lnTo>
                    <a:pt x="6096" y="13716"/>
                  </a:lnTo>
                  <a:lnTo>
                    <a:pt x="6096" y="2177796"/>
                  </a:lnTo>
                  <a:lnTo>
                    <a:pt x="13716" y="2177796"/>
                  </a:lnTo>
                  <a:close/>
                </a:path>
                <a:path w="2190115" h="2192020">
                  <a:moveTo>
                    <a:pt x="2183892" y="2191512"/>
                  </a:moveTo>
                  <a:lnTo>
                    <a:pt x="2183892" y="2177796"/>
                  </a:lnTo>
                  <a:lnTo>
                    <a:pt x="2176272" y="2185416"/>
                  </a:lnTo>
                  <a:lnTo>
                    <a:pt x="2176066" y="2177796"/>
                  </a:lnTo>
                  <a:lnTo>
                    <a:pt x="6096" y="2177796"/>
                  </a:lnTo>
                  <a:lnTo>
                    <a:pt x="13716" y="2183892"/>
                  </a:lnTo>
                  <a:lnTo>
                    <a:pt x="13716" y="2191512"/>
                  </a:lnTo>
                  <a:lnTo>
                    <a:pt x="2183892" y="2191512"/>
                  </a:lnTo>
                  <a:close/>
                </a:path>
                <a:path w="2190115" h="2192020">
                  <a:moveTo>
                    <a:pt x="13716" y="2191512"/>
                  </a:moveTo>
                  <a:lnTo>
                    <a:pt x="13716" y="2183892"/>
                  </a:lnTo>
                  <a:lnTo>
                    <a:pt x="6096" y="2177796"/>
                  </a:lnTo>
                  <a:lnTo>
                    <a:pt x="6096" y="2191512"/>
                  </a:lnTo>
                  <a:lnTo>
                    <a:pt x="13716" y="2191512"/>
                  </a:lnTo>
                  <a:close/>
                </a:path>
                <a:path w="2190115" h="2192020">
                  <a:moveTo>
                    <a:pt x="118872" y="16889"/>
                  </a:moveTo>
                  <a:lnTo>
                    <a:pt x="117348" y="16764"/>
                  </a:lnTo>
                  <a:lnTo>
                    <a:pt x="118872" y="16889"/>
                  </a:lnTo>
                  <a:close/>
                </a:path>
                <a:path w="2190115" h="2192020">
                  <a:moveTo>
                    <a:pt x="851916" y="185094"/>
                  </a:moveTo>
                  <a:lnTo>
                    <a:pt x="851916" y="184404"/>
                  </a:lnTo>
                  <a:lnTo>
                    <a:pt x="850392" y="184404"/>
                  </a:lnTo>
                  <a:lnTo>
                    <a:pt x="851916" y="185094"/>
                  </a:lnTo>
                  <a:close/>
                </a:path>
                <a:path w="2190115" h="2192020">
                  <a:moveTo>
                    <a:pt x="1220724" y="386633"/>
                  </a:moveTo>
                  <a:lnTo>
                    <a:pt x="1220724" y="385572"/>
                  </a:lnTo>
                  <a:lnTo>
                    <a:pt x="1219200" y="385572"/>
                  </a:lnTo>
                  <a:lnTo>
                    <a:pt x="1220724" y="386633"/>
                  </a:lnTo>
                  <a:close/>
                </a:path>
                <a:path w="2190115" h="2192020">
                  <a:moveTo>
                    <a:pt x="2183892" y="2177796"/>
                  </a:moveTo>
                  <a:lnTo>
                    <a:pt x="2176066" y="2177796"/>
                  </a:lnTo>
                  <a:lnTo>
                    <a:pt x="2176272" y="2185416"/>
                  </a:lnTo>
                  <a:lnTo>
                    <a:pt x="2183892" y="21777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554355" y="2666491"/>
            <a:ext cx="1226820" cy="81153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algn="ctr">
              <a:lnSpc>
                <a:spcPts val="1989"/>
              </a:lnSpc>
              <a:spcBef>
                <a:spcPts val="340"/>
              </a:spcBef>
            </a:pPr>
            <a:r>
              <a:rPr sz="1800" spc="5" dirty="0">
                <a:latin typeface="Tahoma"/>
                <a:cs typeface="Tahoma"/>
              </a:rPr>
              <a:t>Paritetica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in </a:t>
            </a:r>
            <a:r>
              <a:rPr sz="1800" spc="-550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materia </a:t>
            </a:r>
            <a:r>
              <a:rPr sz="1800" spc="15" dirty="0">
                <a:latin typeface="Tahoma"/>
                <a:cs typeface="Tahoma"/>
              </a:rPr>
              <a:t>di </a:t>
            </a:r>
            <a:r>
              <a:rPr sz="1800" spc="20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consumo</a:t>
            </a:r>
            <a:endParaRPr sz="1800">
              <a:latin typeface="Tahoma"/>
              <a:cs typeface="Tahom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91790" y="3950208"/>
            <a:ext cx="2190115" cy="2190115"/>
            <a:chOff x="5391790" y="3950208"/>
            <a:chExt cx="2190115" cy="2190115"/>
          </a:xfrm>
        </p:grpSpPr>
        <p:sp>
          <p:nvSpPr>
            <p:cNvPr id="12" name="object 12"/>
            <p:cNvSpPr/>
            <p:nvPr/>
          </p:nvSpPr>
          <p:spPr>
            <a:xfrm>
              <a:off x="5397885" y="3956303"/>
              <a:ext cx="2178050" cy="2178050"/>
            </a:xfrm>
            <a:custGeom>
              <a:avLst/>
              <a:gdLst/>
              <a:ahLst/>
              <a:cxnLst/>
              <a:rect l="l" t="t" r="r" b="b"/>
              <a:pathLst>
                <a:path w="2178050" h="2178050">
                  <a:moveTo>
                    <a:pt x="2177795" y="0"/>
                  </a:moveTo>
                  <a:lnTo>
                    <a:pt x="0" y="0"/>
                  </a:lnTo>
                  <a:lnTo>
                    <a:pt x="0" y="2177795"/>
                  </a:lnTo>
                  <a:lnTo>
                    <a:pt x="48621" y="2177263"/>
                  </a:lnTo>
                  <a:lnTo>
                    <a:pt x="96982" y="2175673"/>
                  </a:lnTo>
                  <a:lnTo>
                    <a:pt x="145072" y="2173036"/>
                  </a:lnTo>
                  <a:lnTo>
                    <a:pt x="192880" y="2169364"/>
                  </a:lnTo>
                  <a:lnTo>
                    <a:pt x="240396" y="2164668"/>
                  </a:lnTo>
                  <a:lnTo>
                    <a:pt x="287607" y="2158958"/>
                  </a:lnTo>
                  <a:lnTo>
                    <a:pt x="334502" y="2152246"/>
                  </a:lnTo>
                  <a:lnTo>
                    <a:pt x="381072" y="2144543"/>
                  </a:lnTo>
                  <a:lnTo>
                    <a:pt x="427303" y="2135860"/>
                  </a:lnTo>
                  <a:lnTo>
                    <a:pt x="473187" y="2126207"/>
                  </a:lnTo>
                  <a:lnTo>
                    <a:pt x="518710" y="2115597"/>
                  </a:lnTo>
                  <a:lnTo>
                    <a:pt x="563863" y="2104041"/>
                  </a:lnTo>
                  <a:lnTo>
                    <a:pt x="608635" y="2091548"/>
                  </a:lnTo>
                  <a:lnTo>
                    <a:pt x="653013" y="2078131"/>
                  </a:lnTo>
                  <a:lnTo>
                    <a:pt x="696988" y="2063800"/>
                  </a:lnTo>
                  <a:lnTo>
                    <a:pt x="740547" y="2048566"/>
                  </a:lnTo>
                  <a:lnTo>
                    <a:pt x="783681" y="2032442"/>
                  </a:lnTo>
                  <a:lnTo>
                    <a:pt x="826377" y="2015437"/>
                  </a:lnTo>
                  <a:lnTo>
                    <a:pt x="868625" y="1997562"/>
                  </a:lnTo>
                  <a:lnTo>
                    <a:pt x="910414" y="1978830"/>
                  </a:lnTo>
                  <a:lnTo>
                    <a:pt x="951732" y="1959250"/>
                  </a:lnTo>
                  <a:lnTo>
                    <a:pt x="992569" y="1938834"/>
                  </a:lnTo>
                  <a:lnTo>
                    <a:pt x="1032913" y="1917594"/>
                  </a:lnTo>
                  <a:lnTo>
                    <a:pt x="1072754" y="1895539"/>
                  </a:lnTo>
                  <a:lnTo>
                    <a:pt x="1112080" y="1872682"/>
                  </a:lnTo>
                  <a:lnTo>
                    <a:pt x="1150880" y="1849033"/>
                  </a:lnTo>
                  <a:lnTo>
                    <a:pt x="1189144" y="1824604"/>
                  </a:lnTo>
                  <a:lnTo>
                    <a:pt x="1226859" y="1799404"/>
                  </a:lnTo>
                  <a:lnTo>
                    <a:pt x="1264015" y="1773447"/>
                  </a:lnTo>
                  <a:lnTo>
                    <a:pt x="1300601" y="1746742"/>
                  </a:lnTo>
                  <a:lnTo>
                    <a:pt x="1336606" y="1719301"/>
                  </a:lnTo>
                  <a:lnTo>
                    <a:pt x="1372019" y="1691134"/>
                  </a:lnTo>
                  <a:lnTo>
                    <a:pt x="1406829" y="1662253"/>
                  </a:lnTo>
                  <a:lnTo>
                    <a:pt x="1441023" y="1632670"/>
                  </a:lnTo>
                  <a:lnTo>
                    <a:pt x="1474593" y="1602394"/>
                  </a:lnTo>
                  <a:lnTo>
                    <a:pt x="1507526" y="1571437"/>
                  </a:lnTo>
                  <a:lnTo>
                    <a:pt x="1539811" y="1539811"/>
                  </a:lnTo>
                  <a:lnTo>
                    <a:pt x="1571437" y="1507526"/>
                  </a:lnTo>
                  <a:lnTo>
                    <a:pt x="1602394" y="1474593"/>
                  </a:lnTo>
                  <a:lnTo>
                    <a:pt x="1632670" y="1441023"/>
                  </a:lnTo>
                  <a:lnTo>
                    <a:pt x="1662253" y="1406829"/>
                  </a:lnTo>
                  <a:lnTo>
                    <a:pt x="1691134" y="1372019"/>
                  </a:lnTo>
                  <a:lnTo>
                    <a:pt x="1719301" y="1336606"/>
                  </a:lnTo>
                  <a:lnTo>
                    <a:pt x="1746742" y="1300601"/>
                  </a:lnTo>
                  <a:lnTo>
                    <a:pt x="1773447" y="1264015"/>
                  </a:lnTo>
                  <a:lnTo>
                    <a:pt x="1799404" y="1226859"/>
                  </a:lnTo>
                  <a:lnTo>
                    <a:pt x="1824604" y="1189144"/>
                  </a:lnTo>
                  <a:lnTo>
                    <a:pt x="1849033" y="1150880"/>
                  </a:lnTo>
                  <a:lnTo>
                    <a:pt x="1872682" y="1112080"/>
                  </a:lnTo>
                  <a:lnTo>
                    <a:pt x="1895539" y="1072754"/>
                  </a:lnTo>
                  <a:lnTo>
                    <a:pt x="1917594" y="1032913"/>
                  </a:lnTo>
                  <a:lnTo>
                    <a:pt x="1938834" y="992569"/>
                  </a:lnTo>
                  <a:lnTo>
                    <a:pt x="1959250" y="951732"/>
                  </a:lnTo>
                  <a:lnTo>
                    <a:pt x="1978830" y="910414"/>
                  </a:lnTo>
                  <a:lnTo>
                    <a:pt x="1997562" y="868625"/>
                  </a:lnTo>
                  <a:lnTo>
                    <a:pt x="2015437" y="826377"/>
                  </a:lnTo>
                  <a:lnTo>
                    <a:pt x="2032442" y="783681"/>
                  </a:lnTo>
                  <a:lnTo>
                    <a:pt x="2048566" y="740547"/>
                  </a:lnTo>
                  <a:lnTo>
                    <a:pt x="2063800" y="696988"/>
                  </a:lnTo>
                  <a:lnTo>
                    <a:pt x="2078131" y="653013"/>
                  </a:lnTo>
                  <a:lnTo>
                    <a:pt x="2091548" y="608635"/>
                  </a:lnTo>
                  <a:lnTo>
                    <a:pt x="2104041" y="563863"/>
                  </a:lnTo>
                  <a:lnTo>
                    <a:pt x="2115597" y="518710"/>
                  </a:lnTo>
                  <a:lnTo>
                    <a:pt x="2126207" y="473187"/>
                  </a:lnTo>
                  <a:lnTo>
                    <a:pt x="2135860" y="427303"/>
                  </a:lnTo>
                  <a:lnTo>
                    <a:pt x="2144543" y="381072"/>
                  </a:lnTo>
                  <a:lnTo>
                    <a:pt x="2152246" y="334502"/>
                  </a:lnTo>
                  <a:lnTo>
                    <a:pt x="2158958" y="287607"/>
                  </a:lnTo>
                  <a:lnTo>
                    <a:pt x="2164668" y="240396"/>
                  </a:lnTo>
                  <a:lnTo>
                    <a:pt x="2169364" y="192880"/>
                  </a:lnTo>
                  <a:lnTo>
                    <a:pt x="2173036" y="145072"/>
                  </a:lnTo>
                  <a:lnTo>
                    <a:pt x="2175673" y="96982"/>
                  </a:lnTo>
                  <a:lnTo>
                    <a:pt x="2177263" y="48621"/>
                  </a:lnTo>
                  <a:lnTo>
                    <a:pt x="2177795" y="0"/>
                  </a:lnTo>
                  <a:close/>
                </a:path>
              </a:pathLst>
            </a:custGeom>
            <a:solidFill>
              <a:srgbClr val="3B8B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91790" y="3950208"/>
              <a:ext cx="2190115" cy="2190115"/>
            </a:xfrm>
            <a:custGeom>
              <a:avLst/>
              <a:gdLst/>
              <a:ahLst/>
              <a:cxnLst/>
              <a:rect l="l" t="t" r="r" b="b"/>
              <a:pathLst>
                <a:path w="2190115" h="2190115">
                  <a:moveTo>
                    <a:pt x="2189988" y="0"/>
                  </a:moveTo>
                  <a:lnTo>
                    <a:pt x="0" y="0"/>
                  </a:lnTo>
                  <a:lnTo>
                    <a:pt x="0" y="2189988"/>
                  </a:lnTo>
                  <a:lnTo>
                    <a:pt x="6096" y="2189831"/>
                  </a:lnTo>
                  <a:lnTo>
                    <a:pt x="6096" y="13716"/>
                  </a:lnTo>
                  <a:lnTo>
                    <a:pt x="13716" y="6096"/>
                  </a:lnTo>
                  <a:lnTo>
                    <a:pt x="13716" y="13716"/>
                  </a:lnTo>
                  <a:lnTo>
                    <a:pt x="2176066" y="13716"/>
                  </a:lnTo>
                  <a:lnTo>
                    <a:pt x="2176272" y="6096"/>
                  </a:lnTo>
                  <a:lnTo>
                    <a:pt x="2183892" y="13716"/>
                  </a:lnTo>
                  <a:lnTo>
                    <a:pt x="2183892" y="163372"/>
                  </a:lnTo>
                  <a:lnTo>
                    <a:pt x="2186940" y="118872"/>
                  </a:lnTo>
                  <a:lnTo>
                    <a:pt x="2189988" y="0"/>
                  </a:lnTo>
                  <a:close/>
                </a:path>
                <a:path w="2190115" h="2190115">
                  <a:moveTo>
                    <a:pt x="13716" y="13716"/>
                  </a:moveTo>
                  <a:lnTo>
                    <a:pt x="13716" y="6096"/>
                  </a:lnTo>
                  <a:lnTo>
                    <a:pt x="6096" y="13716"/>
                  </a:lnTo>
                  <a:lnTo>
                    <a:pt x="13716" y="13716"/>
                  </a:lnTo>
                  <a:close/>
                </a:path>
                <a:path w="2190115" h="2190115">
                  <a:moveTo>
                    <a:pt x="13716" y="2176066"/>
                  </a:moveTo>
                  <a:lnTo>
                    <a:pt x="13716" y="13716"/>
                  </a:lnTo>
                  <a:lnTo>
                    <a:pt x="6096" y="13716"/>
                  </a:lnTo>
                  <a:lnTo>
                    <a:pt x="6096" y="2176272"/>
                  </a:lnTo>
                  <a:lnTo>
                    <a:pt x="13716" y="2176066"/>
                  </a:lnTo>
                  <a:close/>
                </a:path>
                <a:path w="2190115" h="2190115">
                  <a:moveTo>
                    <a:pt x="118872" y="2186940"/>
                  </a:moveTo>
                  <a:lnTo>
                    <a:pt x="118872" y="2173224"/>
                  </a:lnTo>
                  <a:lnTo>
                    <a:pt x="6096" y="2176272"/>
                  </a:lnTo>
                  <a:lnTo>
                    <a:pt x="13716" y="2183892"/>
                  </a:lnTo>
                  <a:lnTo>
                    <a:pt x="13716" y="2189636"/>
                  </a:lnTo>
                  <a:lnTo>
                    <a:pt x="118872" y="2186940"/>
                  </a:lnTo>
                  <a:close/>
                </a:path>
                <a:path w="2190115" h="2190115">
                  <a:moveTo>
                    <a:pt x="13716" y="2189636"/>
                  </a:moveTo>
                  <a:lnTo>
                    <a:pt x="13716" y="2183892"/>
                  </a:lnTo>
                  <a:lnTo>
                    <a:pt x="6096" y="2176272"/>
                  </a:lnTo>
                  <a:lnTo>
                    <a:pt x="6096" y="2189831"/>
                  </a:lnTo>
                  <a:lnTo>
                    <a:pt x="13716" y="2189636"/>
                  </a:lnTo>
                  <a:close/>
                </a:path>
                <a:path w="2190115" h="2190115">
                  <a:moveTo>
                    <a:pt x="851916" y="2021058"/>
                  </a:moveTo>
                  <a:lnTo>
                    <a:pt x="851916" y="2005584"/>
                  </a:lnTo>
                  <a:lnTo>
                    <a:pt x="752856" y="2045208"/>
                  </a:lnTo>
                  <a:lnTo>
                    <a:pt x="652272" y="2078736"/>
                  </a:lnTo>
                  <a:lnTo>
                    <a:pt x="548640" y="2109216"/>
                  </a:lnTo>
                  <a:lnTo>
                    <a:pt x="548640" y="2107692"/>
                  </a:lnTo>
                  <a:lnTo>
                    <a:pt x="443484" y="2132076"/>
                  </a:lnTo>
                  <a:lnTo>
                    <a:pt x="336804" y="2151888"/>
                  </a:lnTo>
                  <a:lnTo>
                    <a:pt x="228600" y="2165604"/>
                  </a:lnTo>
                  <a:lnTo>
                    <a:pt x="117348" y="2173224"/>
                  </a:lnTo>
                  <a:lnTo>
                    <a:pt x="118872" y="2173224"/>
                  </a:lnTo>
                  <a:lnTo>
                    <a:pt x="118872" y="2186940"/>
                  </a:lnTo>
                  <a:lnTo>
                    <a:pt x="230124" y="2179320"/>
                  </a:lnTo>
                  <a:lnTo>
                    <a:pt x="339852" y="2165604"/>
                  </a:lnTo>
                  <a:lnTo>
                    <a:pt x="446532" y="2145792"/>
                  </a:lnTo>
                  <a:lnTo>
                    <a:pt x="551688" y="2121408"/>
                  </a:lnTo>
                  <a:lnTo>
                    <a:pt x="655320" y="2092452"/>
                  </a:lnTo>
                  <a:lnTo>
                    <a:pt x="757428" y="2057400"/>
                  </a:lnTo>
                  <a:lnTo>
                    <a:pt x="851916" y="2021058"/>
                  </a:lnTo>
                  <a:close/>
                </a:path>
                <a:path w="2190115" h="2190115">
                  <a:moveTo>
                    <a:pt x="1220724" y="1822020"/>
                  </a:moveTo>
                  <a:lnTo>
                    <a:pt x="1220724" y="1805940"/>
                  </a:lnTo>
                  <a:lnTo>
                    <a:pt x="1132332" y="1862328"/>
                  </a:lnTo>
                  <a:lnTo>
                    <a:pt x="1040892" y="1915668"/>
                  </a:lnTo>
                  <a:lnTo>
                    <a:pt x="1040892" y="1914144"/>
                  </a:lnTo>
                  <a:lnTo>
                    <a:pt x="947928" y="1962912"/>
                  </a:lnTo>
                  <a:lnTo>
                    <a:pt x="850392" y="2005584"/>
                  </a:lnTo>
                  <a:lnTo>
                    <a:pt x="851916" y="2005584"/>
                  </a:lnTo>
                  <a:lnTo>
                    <a:pt x="851916" y="2021058"/>
                  </a:lnTo>
                  <a:lnTo>
                    <a:pt x="856488" y="2019300"/>
                  </a:lnTo>
                  <a:lnTo>
                    <a:pt x="954024" y="1975104"/>
                  </a:lnTo>
                  <a:lnTo>
                    <a:pt x="1046988" y="1926336"/>
                  </a:lnTo>
                  <a:lnTo>
                    <a:pt x="1138428" y="1874520"/>
                  </a:lnTo>
                  <a:lnTo>
                    <a:pt x="1220724" y="1822020"/>
                  </a:lnTo>
                  <a:close/>
                </a:path>
                <a:path w="2190115" h="2190115">
                  <a:moveTo>
                    <a:pt x="2183892" y="163372"/>
                  </a:moveTo>
                  <a:lnTo>
                    <a:pt x="2183892" y="13716"/>
                  </a:lnTo>
                  <a:lnTo>
                    <a:pt x="2176066" y="13716"/>
                  </a:lnTo>
                  <a:lnTo>
                    <a:pt x="2173224" y="118872"/>
                  </a:lnTo>
                  <a:lnTo>
                    <a:pt x="2165604" y="228600"/>
                  </a:lnTo>
                  <a:lnTo>
                    <a:pt x="2151888" y="336804"/>
                  </a:lnTo>
                  <a:lnTo>
                    <a:pt x="2132076" y="443484"/>
                  </a:lnTo>
                  <a:lnTo>
                    <a:pt x="2107692" y="548640"/>
                  </a:lnTo>
                  <a:lnTo>
                    <a:pt x="2078736" y="652272"/>
                  </a:lnTo>
                  <a:lnTo>
                    <a:pt x="2045208" y="752856"/>
                  </a:lnTo>
                  <a:lnTo>
                    <a:pt x="2005584" y="851916"/>
                  </a:lnTo>
                  <a:lnTo>
                    <a:pt x="1962912" y="947928"/>
                  </a:lnTo>
                  <a:lnTo>
                    <a:pt x="1914144" y="1040892"/>
                  </a:lnTo>
                  <a:lnTo>
                    <a:pt x="1862328" y="1132332"/>
                  </a:lnTo>
                  <a:lnTo>
                    <a:pt x="1805940" y="1220724"/>
                  </a:lnTo>
                  <a:lnTo>
                    <a:pt x="1805940" y="1219200"/>
                  </a:lnTo>
                  <a:lnTo>
                    <a:pt x="1744980" y="1304544"/>
                  </a:lnTo>
                  <a:lnTo>
                    <a:pt x="1680972" y="1386840"/>
                  </a:lnTo>
                  <a:lnTo>
                    <a:pt x="1612392" y="1466088"/>
                  </a:lnTo>
                  <a:lnTo>
                    <a:pt x="1540764" y="1540764"/>
                  </a:lnTo>
                  <a:lnTo>
                    <a:pt x="1466088" y="1613916"/>
                  </a:lnTo>
                  <a:lnTo>
                    <a:pt x="1466088" y="1612392"/>
                  </a:lnTo>
                  <a:lnTo>
                    <a:pt x="1386840" y="1680972"/>
                  </a:lnTo>
                  <a:lnTo>
                    <a:pt x="1304544" y="1746504"/>
                  </a:lnTo>
                  <a:lnTo>
                    <a:pt x="1304544" y="1744980"/>
                  </a:lnTo>
                  <a:lnTo>
                    <a:pt x="1219200" y="1805940"/>
                  </a:lnTo>
                  <a:lnTo>
                    <a:pt x="1220724" y="1805940"/>
                  </a:lnTo>
                  <a:lnTo>
                    <a:pt x="1220724" y="1822020"/>
                  </a:lnTo>
                  <a:lnTo>
                    <a:pt x="1226820" y="1818132"/>
                  </a:lnTo>
                  <a:lnTo>
                    <a:pt x="1313688" y="1757172"/>
                  </a:lnTo>
                  <a:lnTo>
                    <a:pt x="1395984" y="1691640"/>
                  </a:lnTo>
                  <a:lnTo>
                    <a:pt x="1475232" y="1623060"/>
                  </a:lnTo>
                  <a:lnTo>
                    <a:pt x="1551432" y="1551432"/>
                  </a:lnTo>
                  <a:lnTo>
                    <a:pt x="1623060" y="1475232"/>
                  </a:lnTo>
                  <a:lnTo>
                    <a:pt x="1691640" y="1395984"/>
                  </a:lnTo>
                  <a:lnTo>
                    <a:pt x="1757172" y="1313688"/>
                  </a:lnTo>
                  <a:lnTo>
                    <a:pt x="1818132" y="1228344"/>
                  </a:lnTo>
                  <a:lnTo>
                    <a:pt x="1874520" y="1138428"/>
                  </a:lnTo>
                  <a:lnTo>
                    <a:pt x="1926336" y="1046988"/>
                  </a:lnTo>
                  <a:lnTo>
                    <a:pt x="1975104" y="954024"/>
                  </a:lnTo>
                  <a:lnTo>
                    <a:pt x="2019300" y="856488"/>
                  </a:lnTo>
                  <a:lnTo>
                    <a:pt x="2057400" y="757428"/>
                  </a:lnTo>
                  <a:lnTo>
                    <a:pt x="2092452" y="656844"/>
                  </a:lnTo>
                  <a:lnTo>
                    <a:pt x="2121408" y="553212"/>
                  </a:lnTo>
                  <a:lnTo>
                    <a:pt x="2145792" y="446532"/>
                  </a:lnTo>
                  <a:lnTo>
                    <a:pt x="2165604" y="339852"/>
                  </a:lnTo>
                  <a:lnTo>
                    <a:pt x="2179320" y="230124"/>
                  </a:lnTo>
                  <a:lnTo>
                    <a:pt x="2183892" y="163372"/>
                  </a:lnTo>
                  <a:close/>
                </a:path>
                <a:path w="2190115" h="2190115">
                  <a:moveTo>
                    <a:pt x="2183892" y="13716"/>
                  </a:moveTo>
                  <a:lnTo>
                    <a:pt x="2176272" y="6096"/>
                  </a:lnTo>
                  <a:lnTo>
                    <a:pt x="2176066" y="13716"/>
                  </a:lnTo>
                  <a:lnTo>
                    <a:pt x="2183892" y="13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5650367" y="4559298"/>
            <a:ext cx="1035050" cy="3054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800" dirty="0">
                <a:latin typeface="Tahoma"/>
                <a:cs typeface="Tahoma"/>
              </a:rPr>
              <a:t>v</a:t>
            </a:r>
            <a:r>
              <a:rPr sz="1800" spc="10" dirty="0">
                <a:latin typeface="Tahoma"/>
                <a:cs typeface="Tahoma"/>
              </a:rPr>
              <a:t>o</a:t>
            </a:r>
            <a:r>
              <a:rPr sz="1800" spc="5" dirty="0">
                <a:latin typeface="Tahoma"/>
                <a:cs typeface="Tahoma"/>
              </a:rPr>
              <a:t>l</a:t>
            </a:r>
            <a:r>
              <a:rPr sz="1800" spc="10" dirty="0">
                <a:latin typeface="Tahoma"/>
                <a:cs typeface="Tahoma"/>
              </a:rPr>
              <a:t>ontaria</a:t>
            </a:r>
            <a:endParaRPr sz="1800">
              <a:latin typeface="Tahoma"/>
              <a:cs typeface="Tahom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113410" y="3950208"/>
            <a:ext cx="2192020" cy="2190115"/>
            <a:chOff x="3113410" y="3950208"/>
            <a:chExt cx="2192020" cy="2190115"/>
          </a:xfrm>
        </p:grpSpPr>
        <p:sp>
          <p:nvSpPr>
            <p:cNvPr id="16" name="object 16"/>
            <p:cNvSpPr/>
            <p:nvPr/>
          </p:nvSpPr>
          <p:spPr>
            <a:xfrm>
              <a:off x="3121029" y="3956303"/>
              <a:ext cx="2176780" cy="2178050"/>
            </a:xfrm>
            <a:custGeom>
              <a:avLst/>
              <a:gdLst/>
              <a:ahLst/>
              <a:cxnLst/>
              <a:rect l="l" t="t" r="r" b="b"/>
              <a:pathLst>
                <a:path w="2176779" h="2178050">
                  <a:moveTo>
                    <a:pt x="2176271" y="2177795"/>
                  </a:moveTo>
                  <a:lnTo>
                    <a:pt x="2176271" y="0"/>
                  </a:lnTo>
                  <a:lnTo>
                    <a:pt x="0" y="0"/>
                  </a:lnTo>
                  <a:lnTo>
                    <a:pt x="531" y="48621"/>
                  </a:lnTo>
                  <a:lnTo>
                    <a:pt x="2119" y="96982"/>
                  </a:lnTo>
                  <a:lnTo>
                    <a:pt x="4751" y="145072"/>
                  </a:lnTo>
                  <a:lnTo>
                    <a:pt x="8418" y="192880"/>
                  </a:lnTo>
                  <a:lnTo>
                    <a:pt x="13107" y="240396"/>
                  </a:lnTo>
                  <a:lnTo>
                    <a:pt x="18809" y="287607"/>
                  </a:lnTo>
                  <a:lnTo>
                    <a:pt x="25511" y="334502"/>
                  </a:lnTo>
                  <a:lnTo>
                    <a:pt x="33203" y="381072"/>
                  </a:lnTo>
                  <a:lnTo>
                    <a:pt x="41873" y="427303"/>
                  </a:lnTo>
                  <a:lnTo>
                    <a:pt x="51512" y="473187"/>
                  </a:lnTo>
                  <a:lnTo>
                    <a:pt x="62107" y="518710"/>
                  </a:lnTo>
                  <a:lnTo>
                    <a:pt x="73647" y="563863"/>
                  </a:lnTo>
                  <a:lnTo>
                    <a:pt x="86122" y="608635"/>
                  </a:lnTo>
                  <a:lnTo>
                    <a:pt x="99521" y="653013"/>
                  </a:lnTo>
                  <a:lnTo>
                    <a:pt x="113833" y="696988"/>
                  </a:lnTo>
                  <a:lnTo>
                    <a:pt x="129046" y="740547"/>
                  </a:lnTo>
                  <a:lnTo>
                    <a:pt x="145149" y="783681"/>
                  </a:lnTo>
                  <a:lnTo>
                    <a:pt x="162132" y="826377"/>
                  </a:lnTo>
                  <a:lnTo>
                    <a:pt x="179983" y="868625"/>
                  </a:lnTo>
                  <a:lnTo>
                    <a:pt x="198691" y="910414"/>
                  </a:lnTo>
                  <a:lnTo>
                    <a:pt x="218246" y="951732"/>
                  </a:lnTo>
                  <a:lnTo>
                    <a:pt x="238637" y="992569"/>
                  </a:lnTo>
                  <a:lnTo>
                    <a:pt x="259851" y="1032913"/>
                  </a:lnTo>
                  <a:lnTo>
                    <a:pt x="281879" y="1072754"/>
                  </a:lnTo>
                  <a:lnTo>
                    <a:pt x="304709" y="1112080"/>
                  </a:lnTo>
                  <a:lnTo>
                    <a:pt x="328330" y="1150880"/>
                  </a:lnTo>
                  <a:lnTo>
                    <a:pt x="352731" y="1189144"/>
                  </a:lnTo>
                  <a:lnTo>
                    <a:pt x="377901" y="1226859"/>
                  </a:lnTo>
                  <a:lnTo>
                    <a:pt x="403829" y="1264015"/>
                  </a:lnTo>
                  <a:lnTo>
                    <a:pt x="430505" y="1300601"/>
                  </a:lnTo>
                  <a:lnTo>
                    <a:pt x="457916" y="1336606"/>
                  </a:lnTo>
                  <a:lnTo>
                    <a:pt x="486052" y="1372019"/>
                  </a:lnTo>
                  <a:lnTo>
                    <a:pt x="514903" y="1406829"/>
                  </a:lnTo>
                  <a:lnTo>
                    <a:pt x="544456" y="1441023"/>
                  </a:lnTo>
                  <a:lnTo>
                    <a:pt x="574701" y="1474593"/>
                  </a:lnTo>
                  <a:lnTo>
                    <a:pt x="605626" y="1507526"/>
                  </a:lnTo>
                  <a:lnTo>
                    <a:pt x="637222" y="1539811"/>
                  </a:lnTo>
                  <a:lnTo>
                    <a:pt x="669476" y="1571437"/>
                  </a:lnTo>
                  <a:lnTo>
                    <a:pt x="702378" y="1602394"/>
                  </a:lnTo>
                  <a:lnTo>
                    <a:pt x="735917" y="1632670"/>
                  </a:lnTo>
                  <a:lnTo>
                    <a:pt x="770081" y="1662253"/>
                  </a:lnTo>
                  <a:lnTo>
                    <a:pt x="804860" y="1691134"/>
                  </a:lnTo>
                  <a:lnTo>
                    <a:pt x="840243" y="1719301"/>
                  </a:lnTo>
                  <a:lnTo>
                    <a:pt x="876218" y="1746742"/>
                  </a:lnTo>
                  <a:lnTo>
                    <a:pt x="912774" y="1773447"/>
                  </a:lnTo>
                  <a:lnTo>
                    <a:pt x="949902" y="1799404"/>
                  </a:lnTo>
                  <a:lnTo>
                    <a:pt x="987588" y="1824604"/>
                  </a:lnTo>
                  <a:lnTo>
                    <a:pt x="1025823" y="1849033"/>
                  </a:lnTo>
                  <a:lnTo>
                    <a:pt x="1064595" y="1872682"/>
                  </a:lnTo>
                  <a:lnTo>
                    <a:pt x="1103894" y="1895539"/>
                  </a:lnTo>
                  <a:lnTo>
                    <a:pt x="1143708" y="1917594"/>
                  </a:lnTo>
                  <a:lnTo>
                    <a:pt x="1184026" y="1938834"/>
                  </a:lnTo>
                  <a:lnTo>
                    <a:pt x="1224837" y="1959250"/>
                  </a:lnTo>
                  <a:lnTo>
                    <a:pt x="1266131" y="1978830"/>
                  </a:lnTo>
                  <a:lnTo>
                    <a:pt x="1307896" y="1997562"/>
                  </a:lnTo>
                  <a:lnTo>
                    <a:pt x="1350121" y="2015437"/>
                  </a:lnTo>
                  <a:lnTo>
                    <a:pt x="1392795" y="2032442"/>
                  </a:lnTo>
                  <a:lnTo>
                    <a:pt x="1435907" y="2048566"/>
                  </a:lnTo>
                  <a:lnTo>
                    <a:pt x="1479446" y="2063800"/>
                  </a:lnTo>
                  <a:lnTo>
                    <a:pt x="1523401" y="2078131"/>
                  </a:lnTo>
                  <a:lnTo>
                    <a:pt x="1567761" y="2091548"/>
                  </a:lnTo>
                  <a:lnTo>
                    <a:pt x="1612515" y="2104041"/>
                  </a:lnTo>
                  <a:lnTo>
                    <a:pt x="1657652" y="2115597"/>
                  </a:lnTo>
                  <a:lnTo>
                    <a:pt x="1703160" y="2126207"/>
                  </a:lnTo>
                  <a:lnTo>
                    <a:pt x="1749030" y="2135860"/>
                  </a:lnTo>
                  <a:lnTo>
                    <a:pt x="1795249" y="2144543"/>
                  </a:lnTo>
                  <a:lnTo>
                    <a:pt x="1841807" y="2152246"/>
                  </a:lnTo>
                  <a:lnTo>
                    <a:pt x="1888693" y="2158958"/>
                  </a:lnTo>
                  <a:lnTo>
                    <a:pt x="1935895" y="2164668"/>
                  </a:lnTo>
                  <a:lnTo>
                    <a:pt x="1983403" y="2169364"/>
                  </a:lnTo>
                  <a:lnTo>
                    <a:pt x="2031206" y="2173036"/>
                  </a:lnTo>
                  <a:lnTo>
                    <a:pt x="2079292" y="2175673"/>
                  </a:lnTo>
                  <a:lnTo>
                    <a:pt x="2127651" y="2177263"/>
                  </a:lnTo>
                  <a:lnTo>
                    <a:pt x="2176271" y="2177795"/>
                  </a:lnTo>
                  <a:close/>
                </a:path>
              </a:pathLst>
            </a:custGeom>
            <a:solidFill>
              <a:srgbClr val="89C6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113410" y="3950208"/>
              <a:ext cx="2192020" cy="2190115"/>
            </a:xfrm>
            <a:custGeom>
              <a:avLst/>
              <a:gdLst/>
              <a:ahLst/>
              <a:cxnLst/>
              <a:rect l="l" t="t" r="r" b="b"/>
              <a:pathLst>
                <a:path w="2192020" h="2190115">
                  <a:moveTo>
                    <a:pt x="2191512" y="2189988"/>
                  </a:moveTo>
                  <a:lnTo>
                    <a:pt x="2191512" y="0"/>
                  </a:lnTo>
                  <a:lnTo>
                    <a:pt x="0" y="0"/>
                  </a:lnTo>
                  <a:lnTo>
                    <a:pt x="3048" y="118872"/>
                  </a:lnTo>
                  <a:lnTo>
                    <a:pt x="7620" y="174498"/>
                  </a:lnTo>
                  <a:lnTo>
                    <a:pt x="7620" y="13716"/>
                  </a:lnTo>
                  <a:lnTo>
                    <a:pt x="13716" y="6096"/>
                  </a:lnTo>
                  <a:lnTo>
                    <a:pt x="13921" y="13716"/>
                  </a:lnTo>
                  <a:lnTo>
                    <a:pt x="2177796" y="13716"/>
                  </a:lnTo>
                  <a:lnTo>
                    <a:pt x="2177796" y="6096"/>
                  </a:lnTo>
                  <a:lnTo>
                    <a:pt x="2183892" y="13716"/>
                  </a:lnTo>
                  <a:lnTo>
                    <a:pt x="2183892" y="2189792"/>
                  </a:lnTo>
                  <a:lnTo>
                    <a:pt x="2191512" y="2189988"/>
                  </a:lnTo>
                  <a:close/>
                </a:path>
                <a:path w="2192020" h="2190115">
                  <a:moveTo>
                    <a:pt x="510540" y="1386840"/>
                  </a:moveTo>
                  <a:lnTo>
                    <a:pt x="445008" y="1304544"/>
                  </a:lnTo>
                  <a:lnTo>
                    <a:pt x="385572" y="1219200"/>
                  </a:lnTo>
                  <a:lnTo>
                    <a:pt x="385572" y="1220724"/>
                  </a:lnTo>
                  <a:lnTo>
                    <a:pt x="329184" y="1132332"/>
                  </a:lnTo>
                  <a:lnTo>
                    <a:pt x="275844" y="1040892"/>
                  </a:lnTo>
                  <a:lnTo>
                    <a:pt x="228600" y="947928"/>
                  </a:lnTo>
                  <a:lnTo>
                    <a:pt x="184404" y="851916"/>
                  </a:lnTo>
                  <a:lnTo>
                    <a:pt x="146304" y="752856"/>
                  </a:lnTo>
                  <a:lnTo>
                    <a:pt x="111252" y="652272"/>
                  </a:lnTo>
                  <a:lnTo>
                    <a:pt x="82296" y="548640"/>
                  </a:lnTo>
                  <a:lnTo>
                    <a:pt x="57912" y="443484"/>
                  </a:lnTo>
                  <a:lnTo>
                    <a:pt x="39624" y="336804"/>
                  </a:lnTo>
                  <a:lnTo>
                    <a:pt x="25908" y="228600"/>
                  </a:lnTo>
                  <a:lnTo>
                    <a:pt x="16764" y="118872"/>
                  </a:lnTo>
                  <a:lnTo>
                    <a:pt x="13716" y="6096"/>
                  </a:lnTo>
                  <a:lnTo>
                    <a:pt x="7620" y="13716"/>
                  </a:lnTo>
                  <a:lnTo>
                    <a:pt x="13921" y="13716"/>
                  </a:lnTo>
                  <a:lnTo>
                    <a:pt x="13921" y="243963"/>
                  </a:lnTo>
                  <a:lnTo>
                    <a:pt x="25908" y="339852"/>
                  </a:lnTo>
                  <a:lnTo>
                    <a:pt x="44196" y="446532"/>
                  </a:lnTo>
                  <a:lnTo>
                    <a:pt x="70104" y="553212"/>
                  </a:lnTo>
                  <a:lnTo>
                    <a:pt x="99060" y="656844"/>
                  </a:lnTo>
                  <a:lnTo>
                    <a:pt x="132588" y="757428"/>
                  </a:lnTo>
                  <a:lnTo>
                    <a:pt x="172212" y="856488"/>
                  </a:lnTo>
                  <a:lnTo>
                    <a:pt x="216408" y="954024"/>
                  </a:lnTo>
                  <a:lnTo>
                    <a:pt x="263652" y="1046988"/>
                  </a:lnTo>
                  <a:lnTo>
                    <a:pt x="316992" y="1138428"/>
                  </a:lnTo>
                  <a:lnTo>
                    <a:pt x="373380" y="1228344"/>
                  </a:lnTo>
                  <a:lnTo>
                    <a:pt x="434340" y="1313688"/>
                  </a:lnTo>
                  <a:lnTo>
                    <a:pt x="499872" y="1395984"/>
                  </a:lnTo>
                  <a:lnTo>
                    <a:pt x="509016" y="1406550"/>
                  </a:lnTo>
                  <a:lnTo>
                    <a:pt x="509016" y="1386840"/>
                  </a:lnTo>
                  <a:lnTo>
                    <a:pt x="510540" y="1386840"/>
                  </a:lnTo>
                  <a:close/>
                </a:path>
                <a:path w="2192020" h="2190115">
                  <a:moveTo>
                    <a:pt x="13921" y="243963"/>
                  </a:moveTo>
                  <a:lnTo>
                    <a:pt x="13921" y="13716"/>
                  </a:lnTo>
                  <a:lnTo>
                    <a:pt x="7620" y="13716"/>
                  </a:lnTo>
                  <a:lnTo>
                    <a:pt x="7620" y="174498"/>
                  </a:lnTo>
                  <a:lnTo>
                    <a:pt x="12192" y="230124"/>
                  </a:lnTo>
                  <a:lnTo>
                    <a:pt x="13921" y="243963"/>
                  </a:lnTo>
                  <a:close/>
                </a:path>
                <a:path w="2192020" h="2190115">
                  <a:moveTo>
                    <a:pt x="650748" y="1540764"/>
                  </a:moveTo>
                  <a:lnTo>
                    <a:pt x="577596" y="1466088"/>
                  </a:lnTo>
                  <a:lnTo>
                    <a:pt x="509016" y="1386840"/>
                  </a:lnTo>
                  <a:lnTo>
                    <a:pt x="509016" y="1406550"/>
                  </a:lnTo>
                  <a:lnTo>
                    <a:pt x="568452" y="1475232"/>
                  </a:lnTo>
                  <a:lnTo>
                    <a:pt x="640080" y="1551432"/>
                  </a:lnTo>
                  <a:lnTo>
                    <a:pt x="649224" y="1560027"/>
                  </a:lnTo>
                  <a:lnTo>
                    <a:pt x="649224" y="1540764"/>
                  </a:lnTo>
                  <a:lnTo>
                    <a:pt x="650748" y="1540764"/>
                  </a:lnTo>
                  <a:close/>
                </a:path>
                <a:path w="2192020" h="2190115">
                  <a:moveTo>
                    <a:pt x="804672" y="1680972"/>
                  </a:moveTo>
                  <a:lnTo>
                    <a:pt x="725424" y="1612392"/>
                  </a:lnTo>
                  <a:lnTo>
                    <a:pt x="725424" y="1613916"/>
                  </a:lnTo>
                  <a:lnTo>
                    <a:pt x="649224" y="1540764"/>
                  </a:lnTo>
                  <a:lnTo>
                    <a:pt x="649224" y="1560027"/>
                  </a:lnTo>
                  <a:lnTo>
                    <a:pt x="716280" y="1623060"/>
                  </a:lnTo>
                  <a:lnTo>
                    <a:pt x="795528" y="1691640"/>
                  </a:lnTo>
                  <a:lnTo>
                    <a:pt x="803148" y="1697707"/>
                  </a:lnTo>
                  <a:lnTo>
                    <a:pt x="803148" y="1680972"/>
                  </a:lnTo>
                  <a:lnTo>
                    <a:pt x="804672" y="1680972"/>
                  </a:lnTo>
                  <a:close/>
                </a:path>
                <a:path w="2192020" h="2190115">
                  <a:moveTo>
                    <a:pt x="1642872" y="2122453"/>
                  </a:moveTo>
                  <a:lnTo>
                    <a:pt x="1642872" y="2109216"/>
                  </a:lnTo>
                  <a:lnTo>
                    <a:pt x="1539240" y="2078736"/>
                  </a:lnTo>
                  <a:lnTo>
                    <a:pt x="1438656" y="2045208"/>
                  </a:lnTo>
                  <a:lnTo>
                    <a:pt x="1339596" y="2005584"/>
                  </a:lnTo>
                  <a:lnTo>
                    <a:pt x="1243584" y="1962912"/>
                  </a:lnTo>
                  <a:lnTo>
                    <a:pt x="1150620" y="1914144"/>
                  </a:lnTo>
                  <a:lnTo>
                    <a:pt x="1150620" y="1915668"/>
                  </a:lnTo>
                  <a:lnTo>
                    <a:pt x="1059180" y="1862328"/>
                  </a:lnTo>
                  <a:lnTo>
                    <a:pt x="970788" y="1805940"/>
                  </a:lnTo>
                  <a:lnTo>
                    <a:pt x="885444" y="1744980"/>
                  </a:lnTo>
                  <a:lnTo>
                    <a:pt x="885444" y="1746504"/>
                  </a:lnTo>
                  <a:lnTo>
                    <a:pt x="803148" y="1680972"/>
                  </a:lnTo>
                  <a:lnTo>
                    <a:pt x="803148" y="1697707"/>
                  </a:lnTo>
                  <a:lnTo>
                    <a:pt x="877824" y="1757172"/>
                  </a:lnTo>
                  <a:lnTo>
                    <a:pt x="963168" y="1818132"/>
                  </a:lnTo>
                  <a:lnTo>
                    <a:pt x="1051560" y="1874520"/>
                  </a:lnTo>
                  <a:lnTo>
                    <a:pt x="1143000" y="1926336"/>
                  </a:lnTo>
                  <a:lnTo>
                    <a:pt x="1237488" y="1975104"/>
                  </a:lnTo>
                  <a:lnTo>
                    <a:pt x="1335024" y="2019300"/>
                  </a:lnTo>
                  <a:lnTo>
                    <a:pt x="1434084" y="2057400"/>
                  </a:lnTo>
                  <a:lnTo>
                    <a:pt x="1534668" y="2092452"/>
                  </a:lnTo>
                  <a:lnTo>
                    <a:pt x="1638300" y="2121408"/>
                  </a:lnTo>
                  <a:lnTo>
                    <a:pt x="1642872" y="2122453"/>
                  </a:lnTo>
                  <a:close/>
                </a:path>
                <a:path w="2192020" h="2190115">
                  <a:moveTo>
                    <a:pt x="1854708" y="2151888"/>
                  </a:moveTo>
                  <a:lnTo>
                    <a:pt x="1746504" y="2132076"/>
                  </a:lnTo>
                  <a:lnTo>
                    <a:pt x="1641348" y="2107692"/>
                  </a:lnTo>
                  <a:lnTo>
                    <a:pt x="1642872" y="2109216"/>
                  </a:lnTo>
                  <a:lnTo>
                    <a:pt x="1642872" y="2122453"/>
                  </a:lnTo>
                  <a:lnTo>
                    <a:pt x="1744980" y="2145792"/>
                  </a:lnTo>
                  <a:lnTo>
                    <a:pt x="1851660" y="2165604"/>
                  </a:lnTo>
                  <a:lnTo>
                    <a:pt x="1853184" y="2165794"/>
                  </a:lnTo>
                  <a:lnTo>
                    <a:pt x="1853184" y="2151888"/>
                  </a:lnTo>
                  <a:lnTo>
                    <a:pt x="1854708" y="2151888"/>
                  </a:lnTo>
                  <a:close/>
                </a:path>
                <a:path w="2192020" h="2190115">
                  <a:moveTo>
                    <a:pt x="2183892" y="2176272"/>
                  </a:moveTo>
                  <a:lnTo>
                    <a:pt x="2072640" y="2173224"/>
                  </a:lnTo>
                  <a:lnTo>
                    <a:pt x="1962912" y="2165604"/>
                  </a:lnTo>
                  <a:lnTo>
                    <a:pt x="1853184" y="2151888"/>
                  </a:lnTo>
                  <a:lnTo>
                    <a:pt x="1853184" y="2165794"/>
                  </a:lnTo>
                  <a:lnTo>
                    <a:pt x="1961388" y="2179320"/>
                  </a:lnTo>
                  <a:lnTo>
                    <a:pt x="2072640" y="2186940"/>
                  </a:lnTo>
                  <a:lnTo>
                    <a:pt x="2177796" y="2189636"/>
                  </a:lnTo>
                  <a:lnTo>
                    <a:pt x="2177796" y="2183892"/>
                  </a:lnTo>
                  <a:lnTo>
                    <a:pt x="2183892" y="2176272"/>
                  </a:lnTo>
                  <a:close/>
                </a:path>
                <a:path w="2192020" h="2190115">
                  <a:moveTo>
                    <a:pt x="2183892" y="13716"/>
                  </a:moveTo>
                  <a:lnTo>
                    <a:pt x="2177796" y="6096"/>
                  </a:lnTo>
                  <a:lnTo>
                    <a:pt x="2177796" y="13716"/>
                  </a:lnTo>
                  <a:lnTo>
                    <a:pt x="2183892" y="13716"/>
                  </a:lnTo>
                  <a:close/>
                </a:path>
                <a:path w="2192020" h="2190115">
                  <a:moveTo>
                    <a:pt x="2183892" y="2176272"/>
                  </a:moveTo>
                  <a:lnTo>
                    <a:pt x="2183892" y="13716"/>
                  </a:lnTo>
                  <a:lnTo>
                    <a:pt x="2177796" y="13716"/>
                  </a:lnTo>
                  <a:lnTo>
                    <a:pt x="2177796" y="2176105"/>
                  </a:lnTo>
                  <a:lnTo>
                    <a:pt x="2183892" y="2176272"/>
                  </a:lnTo>
                  <a:close/>
                </a:path>
                <a:path w="2192020" h="2190115">
                  <a:moveTo>
                    <a:pt x="2183892" y="2189792"/>
                  </a:moveTo>
                  <a:lnTo>
                    <a:pt x="2183892" y="2176272"/>
                  </a:lnTo>
                  <a:lnTo>
                    <a:pt x="2177796" y="2183892"/>
                  </a:lnTo>
                  <a:lnTo>
                    <a:pt x="2177796" y="2189636"/>
                  </a:lnTo>
                  <a:lnTo>
                    <a:pt x="2183892" y="218979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4080648" y="4559298"/>
            <a:ext cx="896619" cy="3054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800" spc="10" dirty="0">
                <a:latin typeface="Tahoma"/>
                <a:cs typeface="Tahoma"/>
              </a:rPr>
              <a:t>bancaria</a:t>
            </a:r>
            <a:endParaRPr sz="1800">
              <a:latin typeface="Tahoma"/>
              <a:cs typeface="Tahoma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006218" y="3488436"/>
            <a:ext cx="707390" cy="303530"/>
            <a:chOff x="5006218" y="3488436"/>
            <a:chExt cx="707390" cy="303530"/>
          </a:xfrm>
        </p:grpSpPr>
        <p:sp>
          <p:nvSpPr>
            <p:cNvPr id="20" name="object 20"/>
            <p:cNvSpPr/>
            <p:nvPr/>
          </p:nvSpPr>
          <p:spPr>
            <a:xfrm>
              <a:off x="5012313" y="3494532"/>
              <a:ext cx="688975" cy="287020"/>
            </a:xfrm>
            <a:custGeom>
              <a:avLst/>
              <a:gdLst/>
              <a:ahLst/>
              <a:cxnLst/>
              <a:rect l="l" t="t" r="r" b="b"/>
              <a:pathLst>
                <a:path w="688975" h="287020">
                  <a:moveTo>
                    <a:pt x="688847" y="192023"/>
                  </a:moveTo>
                  <a:lnTo>
                    <a:pt x="652271" y="192023"/>
                  </a:lnTo>
                  <a:lnTo>
                    <a:pt x="630962" y="150956"/>
                  </a:lnTo>
                  <a:lnTo>
                    <a:pt x="602956" y="113799"/>
                  </a:lnTo>
                  <a:lnTo>
                    <a:pt x="568984" y="81036"/>
                  </a:lnTo>
                  <a:lnTo>
                    <a:pt x="529780" y="53149"/>
                  </a:lnTo>
                  <a:lnTo>
                    <a:pt x="486075" y="30619"/>
                  </a:lnTo>
                  <a:lnTo>
                    <a:pt x="438602" y="13930"/>
                  </a:lnTo>
                  <a:lnTo>
                    <a:pt x="388093" y="3562"/>
                  </a:lnTo>
                  <a:lnTo>
                    <a:pt x="335279" y="0"/>
                  </a:lnTo>
                  <a:lnTo>
                    <a:pt x="285907" y="3100"/>
                  </a:lnTo>
                  <a:lnTo>
                    <a:pt x="238726" y="12109"/>
                  </a:lnTo>
                  <a:lnTo>
                    <a:pt x="194265" y="26586"/>
                  </a:lnTo>
                  <a:lnTo>
                    <a:pt x="153054" y="46093"/>
                  </a:lnTo>
                  <a:lnTo>
                    <a:pt x="115622" y="70188"/>
                  </a:lnTo>
                  <a:lnTo>
                    <a:pt x="82497" y="98433"/>
                  </a:lnTo>
                  <a:lnTo>
                    <a:pt x="54209" y="130388"/>
                  </a:lnTo>
                  <a:lnTo>
                    <a:pt x="31286" y="165613"/>
                  </a:lnTo>
                  <a:lnTo>
                    <a:pt x="14257" y="203668"/>
                  </a:lnTo>
                  <a:lnTo>
                    <a:pt x="3652" y="244114"/>
                  </a:lnTo>
                  <a:lnTo>
                    <a:pt x="0" y="286511"/>
                  </a:lnTo>
                  <a:lnTo>
                    <a:pt x="82295" y="286511"/>
                  </a:lnTo>
                  <a:lnTo>
                    <a:pt x="88513" y="241755"/>
                  </a:lnTo>
                  <a:lnTo>
                    <a:pt x="106436" y="199851"/>
                  </a:lnTo>
                  <a:lnTo>
                    <a:pt x="134965" y="162190"/>
                  </a:lnTo>
                  <a:lnTo>
                    <a:pt x="173004" y="130161"/>
                  </a:lnTo>
                  <a:lnTo>
                    <a:pt x="219455" y="105155"/>
                  </a:lnTo>
                  <a:lnTo>
                    <a:pt x="267378" y="89948"/>
                  </a:lnTo>
                  <a:lnTo>
                    <a:pt x="316515" y="82938"/>
                  </a:lnTo>
                  <a:lnTo>
                    <a:pt x="365509" y="83751"/>
                  </a:lnTo>
                  <a:lnTo>
                    <a:pt x="413003" y="92011"/>
                  </a:lnTo>
                  <a:lnTo>
                    <a:pt x="457640" y="107343"/>
                  </a:lnTo>
                  <a:lnTo>
                    <a:pt x="498062" y="129373"/>
                  </a:lnTo>
                  <a:lnTo>
                    <a:pt x="532911" y="157725"/>
                  </a:lnTo>
                  <a:lnTo>
                    <a:pt x="560831" y="192023"/>
                  </a:lnTo>
                  <a:lnTo>
                    <a:pt x="525779" y="192023"/>
                  </a:lnTo>
                  <a:lnTo>
                    <a:pt x="629411" y="286511"/>
                  </a:lnTo>
                  <a:lnTo>
                    <a:pt x="688847" y="192023"/>
                  </a:lnTo>
                  <a:close/>
                </a:path>
              </a:pathLst>
            </a:custGeom>
            <a:solidFill>
              <a:srgbClr val="DAED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006218" y="3488436"/>
              <a:ext cx="707390" cy="303530"/>
            </a:xfrm>
            <a:custGeom>
              <a:avLst/>
              <a:gdLst/>
              <a:ahLst/>
              <a:cxnLst/>
              <a:rect l="l" t="t" r="r" b="b"/>
              <a:pathLst>
                <a:path w="707389" h="303529">
                  <a:moveTo>
                    <a:pt x="662635" y="192024"/>
                  </a:moveTo>
                  <a:lnTo>
                    <a:pt x="643128" y="153924"/>
                  </a:lnTo>
                  <a:lnTo>
                    <a:pt x="614172" y="115824"/>
                  </a:lnTo>
                  <a:lnTo>
                    <a:pt x="560832" y="67056"/>
                  </a:lnTo>
                  <a:lnTo>
                    <a:pt x="518160" y="41148"/>
                  </a:lnTo>
                  <a:lnTo>
                    <a:pt x="470916" y="21336"/>
                  </a:lnTo>
                  <a:lnTo>
                    <a:pt x="420624" y="7620"/>
                  </a:lnTo>
                  <a:lnTo>
                    <a:pt x="368808" y="0"/>
                  </a:lnTo>
                  <a:lnTo>
                    <a:pt x="324612" y="0"/>
                  </a:lnTo>
                  <a:lnTo>
                    <a:pt x="256032" y="9144"/>
                  </a:lnTo>
                  <a:lnTo>
                    <a:pt x="193548" y="28956"/>
                  </a:lnTo>
                  <a:lnTo>
                    <a:pt x="150876" y="50292"/>
                  </a:lnTo>
                  <a:lnTo>
                    <a:pt x="100584" y="85344"/>
                  </a:lnTo>
                  <a:lnTo>
                    <a:pt x="89916" y="96012"/>
                  </a:lnTo>
                  <a:lnTo>
                    <a:pt x="77724" y="105156"/>
                  </a:lnTo>
                  <a:lnTo>
                    <a:pt x="68580" y="117348"/>
                  </a:lnTo>
                  <a:lnTo>
                    <a:pt x="59436" y="128016"/>
                  </a:lnTo>
                  <a:lnTo>
                    <a:pt x="41148" y="152400"/>
                  </a:lnTo>
                  <a:lnTo>
                    <a:pt x="15240" y="205740"/>
                  </a:lnTo>
                  <a:lnTo>
                    <a:pt x="4572" y="248412"/>
                  </a:lnTo>
                  <a:lnTo>
                    <a:pt x="1524" y="262128"/>
                  </a:lnTo>
                  <a:lnTo>
                    <a:pt x="0" y="277368"/>
                  </a:lnTo>
                  <a:lnTo>
                    <a:pt x="0" y="298704"/>
                  </a:lnTo>
                  <a:lnTo>
                    <a:pt x="7620" y="298704"/>
                  </a:lnTo>
                  <a:lnTo>
                    <a:pt x="7620" y="284988"/>
                  </a:lnTo>
                  <a:lnTo>
                    <a:pt x="13716" y="284988"/>
                  </a:lnTo>
                  <a:lnTo>
                    <a:pt x="13716" y="278892"/>
                  </a:lnTo>
                  <a:lnTo>
                    <a:pt x="15240" y="263652"/>
                  </a:lnTo>
                  <a:lnTo>
                    <a:pt x="16764" y="256794"/>
                  </a:lnTo>
                  <a:lnTo>
                    <a:pt x="16764" y="249936"/>
                  </a:lnTo>
                  <a:lnTo>
                    <a:pt x="19812" y="236220"/>
                  </a:lnTo>
                  <a:lnTo>
                    <a:pt x="24384" y="222504"/>
                  </a:lnTo>
                  <a:lnTo>
                    <a:pt x="28956" y="210312"/>
                  </a:lnTo>
                  <a:lnTo>
                    <a:pt x="33528" y="196596"/>
                  </a:lnTo>
                  <a:lnTo>
                    <a:pt x="45720" y="172212"/>
                  </a:lnTo>
                  <a:lnTo>
                    <a:pt x="60960" y="147828"/>
                  </a:lnTo>
                  <a:lnTo>
                    <a:pt x="68580" y="138938"/>
                  </a:lnTo>
                  <a:lnTo>
                    <a:pt x="68580" y="137160"/>
                  </a:lnTo>
                  <a:lnTo>
                    <a:pt x="77724" y="128016"/>
                  </a:lnTo>
                  <a:lnTo>
                    <a:pt x="77724" y="126492"/>
                  </a:lnTo>
                  <a:lnTo>
                    <a:pt x="99060" y="105156"/>
                  </a:lnTo>
                  <a:lnTo>
                    <a:pt x="109728" y="96012"/>
                  </a:lnTo>
                  <a:lnTo>
                    <a:pt x="132588" y="77724"/>
                  </a:lnTo>
                  <a:lnTo>
                    <a:pt x="156972" y="61946"/>
                  </a:lnTo>
                  <a:lnTo>
                    <a:pt x="156972" y="60960"/>
                  </a:lnTo>
                  <a:lnTo>
                    <a:pt x="184404" y="47965"/>
                  </a:lnTo>
                  <a:lnTo>
                    <a:pt x="184404" y="47244"/>
                  </a:lnTo>
                  <a:lnTo>
                    <a:pt x="199644" y="41148"/>
                  </a:lnTo>
                  <a:lnTo>
                    <a:pt x="213360" y="35052"/>
                  </a:lnTo>
                  <a:lnTo>
                    <a:pt x="243840" y="25908"/>
                  </a:lnTo>
                  <a:lnTo>
                    <a:pt x="259080" y="22860"/>
                  </a:lnTo>
                  <a:lnTo>
                    <a:pt x="291084" y="17041"/>
                  </a:lnTo>
                  <a:lnTo>
                    <a:pt x="291084" y="16764"/>
                  </a:lnTo>
                  <a:lnTo>
                    <a:pt x="324612" y="13716"/>
                  </a:lnTo>
                  <a:lnTo>
                    <a:pt x="368808" y="13716"/>
                  </a:lnTo>
                  <a:lnTo>
                    <a:pt x="368808" y="13895"/>
                  </a:lnTo>
                  <a:lnTo>
                    <a:pt x="393192" y="16764"/>
                  </a:lnTo>
                  <a:lnTo>
                    <a:pt x="419100" y="21336"/>
                  </a:lnTo>
                  <a:lnTo>
                    <a:pt x="443484" y="27432"/>
                  </a:lnTo>
                  <a:lnTo>
                    <a:pt x="466344" y="35052"/>
                  </a:lnTo>
                  <a:lnTo>
                    <a:pt x="489204" y="44196"/>
                  </a:lnTo>
                  <a:lnTo>
                    <a:pt x="489204" y="42672"/>
                  </a:lnTo>
                  <a:lnTo>
                    <a:pt x="512064" y="53340"/>
                  </a:lnTo>
                  <a:lnTo>
                    <a:pt x="533400" y="65532"/>
                  </a:lnTo>
                  <a:lnTo>
                    <a:pt x="533400" y="66511"/>
                  </a:lnTo>
                  <a:lnTo>
                    <a:pt x="551688" y="78268"/>
                  </a:lnTo>
                  <a:lnTo>
                    <a:pt x="551688" y="77724"/>
                  </a:lnTo>
                  <a:lnTo>
                    <a:pt x="571500" y="92964"/>
                  </a:lnTo>
                  <a:lnTo>
                    <a:pt x="571500" y="94234"/>
                  </a:lnTo>
                  <a:lnTo>
                    <a:pt x="588264" y="108204"/>
                  </a:lnTo>
                  <a:lnTo>
                    <a:pt x="603504" y="124968"/>
                  </a:lnTo>
                  <a:lnTo>
                    <a:pt x="618744" y="143256"/>
                  </a:lnTo>
                  <a:lnTo>
                    <a:pt x="618744" y="141732"/>
                  </a:lnTo>
                  <a:lnTo>
                    <a:pt x="643128" y="181356"/>
                  </a:lnTo>
                  <a:lnTo>
                    <a:pt x="643128" y="179832"/>
                  </a:lnTo>
                  <a:lnTo>
                    <a:pt x="653796" y="205740"/>
                  </a:lnTo>
                  <a:lnTo>
                    <a:pt x="658368" y="205740"/>
                  </a:lnTo>
                  <a:lnTo>
                    <a:pt x="658368" y="192024"/>
                  </a:lnTo>
                  <a:lnTo>
                    <a:pt x="662635" y="192024"/>
                  </a:lnTo>
                  <a:close/>
                </a:path>
                <a:path w="707389" h="303529">
                  <a:moveTo>
                    <a:pt x="88392" y="284988"/>
                  </a:moveTo>
                  <a:lnTo>
                    <a:pt x="7620" y="284988"/>
                  </a:lnTo>
                  <a:lnTo>
                    <a:pt x="13716" y="292608"/>
                  </a:lnTo>
                  <a:lnTo>
                    <a:pt x="13716" y="298704"/>
                  </a:lnTo>
                  <a:lnTo>
                    <a:pt x="82296" y="298704"/>
                  </a:lnTo>
                  <a:lnTo>
                    <a:pt x="82296" y="292608"/>
                  </a:lnTo>
                  <a:lnTo>
                    <a:pt x="88392" y="284988"/>
                  </a:lnTo>
                  <a:close/>
                </a:path>
                <a:path w="707389" h="303529">
                  <a:moveTo>
                    <a:pt x="13716" y="298704"/>
                  </a:moveTo>
                  <a:lnTo>
                    <a:pt x="13716" y="292608"/>
                  </a:lnTo>
                  <a:lnTo>
                    <a:pt x="7620" y="284988"/>
                  </a:lnTo>
                  <a:lnTo>
                    <a:pt x="7620" y="298704"/>
                  </a:lnTo>
                  <a:lnTo>
                    <a:pt x="13716" y="298704"/>
                  </a:lnTo>
                  <a:close/>
                </a:path>
                <a:path w="707389" h="303529">
                  <a:moveTo>
                    <a:pt x="18288" y="249936"/>
                  </a:moveTo>
                  <a:lnTo>
                    <a:pt x="16764" y="249936"/>
                  </a:lnTo>
                  <a:lnTo>
                    <a:pt x="16764" y="256794"/>
                  </a:lnTo>
                  <a:lnTo>
                    <a:pt x="18288" y="249936"/>
                  </a:lnTo>
                  <a:close/>
                </a:path>
                <a:path w="707389" h="303529">
                  <a:moveTo>
                    <a:pt x="70104" y="137160"/>
                  </a:moveTo>
                  <a:lnTo>
                    <a:pt x="68580" y="137160"/>
                  </a:lnTo>
                  <a:lnTo>
                    <a:pt x="68580" y="138938"/>
                  </a:lnTo>
                  <a:lnTo>
                    <a:pt x="70104" y="137160"/>
                  </a:lnTo>
                  <a:close/>
                </a:path>
                <a:path w="707389" h="303529">
                  <a:moveTo>
                    <a:pt x="79248" y="126492"/>
                  </a:moveTo>
                  <a:lnTo>
                    <a:pt x="77724" y="126492"/>
                  </a:lnTo>
                  <a:lnTo>
                    <a:pt x="77724" y="128016"/>
                  </a:lnTo>
                  <a:lnTo>
                    <a:pt x="79248" y="126492"/>
                  </a:lnTo>
                  <a:close/>
                </a:path>
                <a:path w="707389" h="303529">
                  <a:moveTo>
                    <a:pt x="580644" y="205740"/>
                  </a:moveTo>
                  <a:lnTo>
                    <a:pt x="544068" y="158496"/>
                  </a:lnTo>
                  <a:lnTo>
                    <a:pt x="507492" y="129540"/>
                  </a:lnTo>
                  <a:lnTo>
                    <a:pt x="466344" y="106680"/>
                  </a:lnTo>
                  <a:lnTo>
                    <a:pt x="420624" y="91440"/>
                  </a:lnTo>
                  <a:lnTo>
                    <a:pt x="371856" y="82296"/>
                  </a:lnTo>
                  <a:lnTo>
                    <a:pt x="347472" y="80772"/>
                  </a:lnTo>
                  <a:lnTo>
                    <a:pt x="321564" y="82296"/>
                  </a:lnTo>
                  <a:lnTo>
                    <a:pt x="271272" y="89916"/>
                  </a:lnTo>
                  <a:lnTo>
                    <a:pt x="222504" y="105156"/>
                  </a:lnTo>
                  <a:lnTo>
                    <a:pt x="192024" y="120396"/>
                  </a:lnTo>
                  <a:lnTo>
                    <a:pt x="178308" y="128016"/>
                  </a:lnTo>
                  <a:lnTo>
                    <a:pt x="164592" y="138684"/>
                  </a:lnTo>
                  <a:lnTo>
                    <a:pt x="152400" y="147828"/>
                  </a:lnTo>
                  <a:lnTo>
                    <a:pt x="140208" y="158496"/>
                  </a:lnTo>
                  <a:lnTo>
                    <a:pt x="111252" y="195072"/>
                  </a:lnTo>
                  <a:lnTo>
                    <a:pt x="91440" y="234696"/>
                  </a:lnTo>
                  <a:lnTo>
                    <a:pt x="82296" y="277368"/>
                  </a:lnTo>
                  <a:lnTo>
                    <a:pt x="82296" y="284988"/>
                  </a:lnTo>
                  <a:lnTo>
                    <a:pt x="88392" y="284988"/>
                  </a:lnTo>
                  <a:lnTo>
                    <a:pt x="88392" y="298704"/>
                  </a:lnTo>
                  <a:lnTo>
                    <a:pt x="94488" y="298704"/>
                  </a:lnTo>
                  <a:lnTo>
                    <a:pt x="96012" y="278892"/>
                  </a:lnTo>
                  <a:lnTo>
                    <a:pt x="97536" y="265176"/>
                  </a:lnTo>
                  <a:lnTo>
                    <a:pt x="100584" y="251460"/>
                  </a:lnTo>
                  <a:lnTo>
                    <a:pt x="100584" y="252984"/>
                  </a:lnTo>
                  <a:lnTo>
                    <a:pt x="109728" y="225552"/>
                  </a:lnTo>
                  <a:lnTo>
                    <a:pt x="109728" y="227076"/>
                  </a:lnTo>
                  <a:lnTo>
                    <a:pt x="115824" y="213360"/>
                  </a:lnTo>
                  <a:lnTo>
                    <a:pt x="115824" y="214884"/>
                  </a:lnTo>
                  <a:lnTo>
                    <a:pt x="123444" y="201168"/>
                  </a:lnTo>
                  <a:lnTo>
                    <a:pt x="123444" y="202692"/>
                  </a:lnTo>
                  <a:lnTo>
                    <a:pt x="131064" y="190500"/>
                  </a:lnTo>
                  <a:lnTo>
                    <a:pt x="140208" y="179832"/>
                  </a:lnTo>
                  <a:lnTo>
                    <a:pt x="149352" y="170688"/>
                  </a:lnTo>
                  <a:lnTo>
                    <a:pt x="149352" y="169164"/>
                  </a:lnTo>
                  <a:lnTo>
                    <a:pt x="161544" y="158496"/>
                  </a:lnTo>
                  <a:lnTo>
                    <a:pt x="172212" y="149352"/>
                  </a:lnTo>
                  <a:lnTo>
                    <a:pt x="199644" y="131064"/>
                  </a:lnTo>
                  <a:lnTo>
                    <a:pt x="199644" y="131673"/>
                  </a:lnTo>
                  <a:lnTo>
                    <a:pt x="213360" y="123444"/>
                  </a:lnTo>
                  <a:lnTo>
                    <a:pt x="213360" y="124968"/>
                  </a:lnTo>
                  <a:lnTo>
                    <a:pt x="228600" y="117348"/>
                  </a:lnTo>
                  <a:lnTo>
                    <a:pt x="251460" y="108204"/>
                  </a:lnTo>
                  <a:lnTo>
                    <a:pt x="251460" y="109728"/>
                  </a:lnTo>
                  <a:lnTo>
                    <a:pt x="274320" y="102584"/>
                  </a:lnTo>
                  <a:lnTo>
                    <a:pt x="274320" y="102108"/>
                  </a:lnTo>
                  <a:lnTo>
                    <a:pt x="298704" y="97536"/>
                  </a:lnTo>
                  <a:lnTo>
                    <a:pt x="345948" y="94583"/>
                  </a:lnTo>
                  <a:lnTo>
                    <a:pt x="370332" y="96012"/>
                  </a:lnTo>
                  <a:lnTo>
                    <a:pt x="394716" y="99060"/>
                  </a:lnTo>
                  <a:lnTo>
                    <a:pt x="394716" y="99441"/>
                  </a:lnTo>
                  <a:lnTo>
                    <a:pt x="417576" y="105156"/>
                  </a:lnTo>
                  <a:lnTo>
                    <a:pt x="417576" y="105562"/>
                  </a:lnTo>
                  <a:lnTo>
                    <a:pt x="438912" y="111252"/>
                  </a:lnTo>
                  <a:lnTo>
                    <a:pt x="460248" y="120396"/>
                  </a:lnTo>
                  <a:lnTo>
                    <a:pt x="460248" y="118872"/>
                  </a:lnTo>
                  <a:lnTo>
                    <a:pt x="481584" y="129540"/>
                  </a:lnTo>
                  <a:lnTo>
                    <a:pt x="481584" y="130477"/>
                  </a:lnTo>
                  <a:lnTo>
                    <a:pt x="499872" y="141732"/>
                  </a:lnTo>
                  <a:lnTo>
                    <a:pt x="518160" y="153924"/>
                  </a:lnTo>
                  <a:lnTo>
                    <a:pt x="534924" y="169164"/>
                  </a:lnTo>
                  <a:lnTo>
                    <a:pt x="534924" y="170840"/>
                  </a:lnTo>
                  <a:lnTo>
                    <a:pt x="548640" y="185928"/>
                  </a:lnTo>
                  <a:lnTo>
                    <a:pt x="548640" y="184404"/>
                  </a:lnTo>
                  <a:lnTo>
                    <a:pt x="553720" y="192024"/>
                  </a:lnTo>
                  <a:lnTo>
                    <a:pt x="566928" y="192024"/>
                  </a:lnTo>
                  <a:lnTo>
                    <a:pt x="566928" y="205740"/>
                  </a:lnTo>
                  <a:lnTo>
                    <a:pt x="580644" y="205740"/>
                  </a:lnTo>
                  <a:close/>
                </a:path>
                <a:path w="707389" h="303529">
                  <a:moveTo>
                    <a:pt x="88392" y="298704"/>
                  </a:moveTo>
                  <a:lnTo>
                    <a:pt x="88392" y="284988"/>
                  </a:lnTo>
                  <a:lnTo>
                    <a:pt x="82296" y="292608"/>
                  </a:lnTo>
                  <a:lnTo>
                    <a:pt x="82296" y="298704"/>
                  </a:lnTo>
                  <a:lnTo>
                    <a:pt x="88392" y="298704"/>
                  </a:lnTo>
                  <a:close/>
                </a:path>
                <a:path w="707389" h="303529">
                  <a:moveTo>
                    <a:pt x="150876" y="169164"/>
                  </a:moveTo>
                  <a:lnTo>
                    <a:pt x="149352" y="169164"/>
                  </a:lnTo>
                  <a:lnTo>
                    <a:pt x="149352" y="170688"/>
                  </a:lnTo>
                  <a:lnTo>
                    <a:pt x="150876" y="169164"/>
                  </a:lnTo>
                  <a:close/>
                </a:path>
                <a:path w="707389" h="303529">
                  <a:moveTo>
                    <a:pt x="158496" y="60960"/>
                  </a:moveTo>
                  <a:lnTo>
                    <a:pt x="156972" y="60960"/>
                  </a:lnTo>
                  <a:lnTo>
                    <a:pt x="156972" y="61946"/>
                  </a:lnTo>
                  <a:lnTo>
                    <a:pt x="158496" y="60960"/>
                  </a:lnTo>
                  <a:close/>
                </a:path>
                <a:path w="707389" h="303529">
                  <a:moveTo>
                    <a:pt x="185928" y="47244"/>
                  </a:moveTo>
                  <a:lnTo>
                    <a:pt x="184404" y="47244"/>
                  </a:lnTo>
                  <a:lnTo>
                    <a:pt x="184404" y="47965"/>
                  </a:lnTo>
                  <a:lnTo>
                    <a:pt x="185928" y="47244"/>
                  </a:lnTo>
                  <a:close/>
                </a:path>
                <a:path w="707389" h="303529">
                  <a:moveTo>
                    <a:pt x="199644" y="131673"/>
                  </a:moveTo>
                  <a:lnTo>
                    <a:pt x="199644" y="131064"/>
                  </a:lnTo>
                  <a:lnTo>
                    <a:pt x="198120" y="132588"/>
                  </a:lnTo>
                  <a:lnTo>
                    <a:pt x="199644" y="131673"/>
                  </a:lnTo>
                  <a:close/>
                </a:path>
                <a:path w="707389" h="303529">
                  <a:moveTo>
                    <a:pt x="275844" y="102108"/>
                  </a:moveTo>
                  <a:lnTo>
                    <a:pt x="274320" y="102108"/>
                  </a:lnTo>
                  <a:lnTo>
                    <a:pt x="274320" y="102584"/>
                  </a:lnTo>
                  <a:lnTo>
                    <a:pt x="275844" y="102108"/>
                  </a:lnTo>
                  <a:close/>
                </a:path>
                <a:path w="707389" h="303529">
                  <a:moveTo>
                    <a:pt x="292608" y="16764"/>
                  </a:moveTo>
                  <a:lnTo>
                    <a:pt x="291084" y="16764"/>
                  </a:lnTo>
                  <a:lnTo>
                    <a:pt x="291084" y="17041"/>
                  </a:lnTo>
                  <a:lnTo>
                    <a:pt x="292608" y="16764"/>
                  </a:lnTo>
                  <a:close/>
                </a:path>
                <a:path w="707389" h="303529">
                  <a:moveTo>
                    <a:pt x="346710" y="94535"/>
                  </a:moveTo>
                  <a:lnTo>
                    <a:pt x="345948" y="94488"/>
                  </a:lnTo>
                  <a:lnTo>
                    <a:pt x="346710" y="94535"/>
                  </a:lnTo>
                  <a:close/>
                </a:path>
                <a:path w="707389" h="303529">
                  <a:moveTo>
                    <a:pt x="347472" y="94583"/>
                  </a:moveTo>
                  <a:lnTo>
                    <a:pt x="346710" y="94535"/>
                  </a:lnTo>
                  <a:lnTo>
                    <a:pt x="347472" y="94583"/>
                  </a:lnTo>
                  <a:close/>
                </a:path>
                <a:path w="707389" h="303529">
                  <a:moveTo>
                    <a:pt x="368808" y="13895"/>
                  </a:moveTo>
                  <a:lnTo>
                    <a:pt x="368808" y="13716"/>
                  </a:lnTo>
                  <a:lnTo>
                    <a:pt x="367284" y="13716"/>
                  </a:lnTo>
                  <a:lnTo>
                    <a:pt x="368808" y="13895"/>
                  </a:lnTo>
                  <a:close/>
                </a:path>
                <a:path w="707389" h="303529">
                  <a:moveTo>
                    <a:pt x="394716" y="99441"/>
                  </a:moveTo>
                  <a:lnTo>
                    <a:pt x="394716" y="99060"/>
                  </a:lnTo>
                  <a:lnTo>
                    <a:pt x="393192" y="99060"/>
                  </a:lnTo>
                  <a:lnTo>
                    <a:pt x="394716" y="99441"/>
                  </a:lnTo>
                  <a:close/>
                </a:path>
                <a:path w="707389" h="303529">
                  <a:moveTo>
                    <a:pt x="417576" y="105562"/>
                  </a:moveTo>
                  <a:lnTo>
                    <a:pt x="417576" y="105156"/>
                  </a:lnTo>
                  <a:lnTo>
                    <a:pt x="416052" y="105156"/>
                  </a:lnTo>
                  <a:lnTo>
                    <a:pt x="417576" y="105562"/>
                  </a:lnTo>
                  <a:close/>
                </a:path>
                <a:path w="707389" h="303529">
                  <a:moveTo>
                    <a:pt x="481584" y="130477"/>
                  </a:moveTo>
                  <a:lnTo>
                    <a:pt x="481584" y="129540"/>
                  </a:lnTo>
                  <a:lnTo>
                    <a:pt x="480060" y="129540"/>
                  </a:lnTo>
                  <a:lnTo>
                    <a:pt x="481584" y="130477"/>
                  </a:lnTo>
                  <a:close/>
                </a:path>
                <a:path w="707389" h="303529">
                  <a:moveTo>
                    <a:pt x="566928" y="205740"/>
                  </a:moveTo>
                  <a:lnTo>
                    <a:pt x="566928" y="192024"/>
                  </a:lnTo>
                  <a:lnTo>
                    <a:pt x="560832" y="202692"/>
                  </a:lnTo>
                  <a:lnTo>
                    <a:pt x="553720" y="192024"/>
                  </a:lnTo>
                  <a:lnTo>
                    <a:pt x="513588" y="192024"/>
                  </a:lnTo>
                  <a:lnTo>
                    <a:pt x="531876" y="208505"/>
                  </a:lnTo>
                  <a:lnTo>
                    <a:pt x="531876" y="205740"/>
                  </a:lnTo>
                  <a:lnTo>
                    <a:pt x="536448" y="193548"/>
                  </a:lnTo>
                  <a:lnTo>
                    <a:pt x="549819" y="205740"/>
                  </a:lnTo>
                  <a:lnTo>
                    <a:pt x="566928" y="205740"/>
                  </a:lnTo>
                  <a:close/>
                </a:path>
                <a:path w="707389" h="303529">
                  <a:moveTo>
                    <a:pt x="533400" y="66511"/>
                  </a:moveTo>
                  <a:lnTo>
                    <a:pt x="533400" y="65532"/>
                  </a:lnTo>
                  <a:lnTo>
                    <a:pt x="531876" y="65532"/>
                  </a:lnTo>
                  <a:lnTo>
                    <a:pt x="533400" y="66511"/>
                  </a:lnTo>
                  <a:close/>
                </a:path>
                <a:path w="707389" h="303529">
                  <a:moveTo>
                    <a:pt x="549819" y="205740"/>
                  </a:moveTo>
                  <a:lnTo>
                    <a:pt x="536448" y="193548"/>
                  </a:lnTo>
                  <a:lnTo>
                    <a:pt x="531876" y="205740"/>
                  </a:lnTo>
                  <a:lnTo>
                    <a:pt x="549819" y="205740"/>
                  </a:lnTo>
                  <a:close/>
                </a:path>
                <a:path w="707389" h="303529">
                  <a:moveTo>
                    <a:pt x="633909" y="282410"/>
                  </a:moveTo>
                  <a:lnTo>
                    <a:pt x="549819" y="205740"/>
                  </a:lnTo>
                  <a:lnTo>
                    <a:pt x="531876" y="205740"/>
                  </a:lnTo>
                  <a:lnTo>
                    <a:pt x="531876" y="208505"/>
                  </a:lnTo>
                  <a:lnTo>
                    <a:pt x="629412" y="296408"/>
                  </a:lnTo>
                  <a:lnTo>
                    <a:pt x="629412" y="289560"/>
                  </a:lnTo>
                  <a:lnTo>
                    <a:pt x="633909" y="282410"/>
                  </a:lnTo>
                  <a:close/>
                </a:path>
                <a:path w="707389" h="303529">
                  <a:moveTo>
                    <a:pt x="534924" y="170840"/>
                  </a:moveTo>
                  <a:lnTo>
                    <a:pt x="534924" y="169164"/>
                  </a:lnTo>
                  <a:lnTo>
                    <a:pt x="533400" y="169164"/>
                  </a:lnTo>
                  <a:lnTo>
                    <a:pt x="534924" y="170840"/>
                  </a:lnTo>
                  <a:close/>
                </a:path>
                <a:path w="707389" h="303529">
                  <a:moveTo>
                    <a:pt x="553212" y="79248"/>
                  </a:moveTo>
                  <a:lnTo>
                    <a:pt x="551688" y="77724"/>
                  </a:lnTo>
                  <a:lnTo>
                    <a:pt x="551688" y="78268"/>
                  </a:lnTo>
                  <a:lnTo>
                    <a:pt x="553212" y="79248"/>
                  </a:lnTo>
                  <a:close/>
                </a:path>
                <a:path w="707389" h="303529">
                  <a:moveTo>
                    <a:pt x="566928" y="192024"/>
                  </a:moveTo>
                  <a:lnTo>
                    <a:pt x="553720" y="192024"/>
                  </a:lnTo>
                  <a:lnTo>
                    <a:pt x="560832" y="202692"/>
                  </a:lnTo>
                  <a:lnTo>
                    <a:pt x="566928" y="192024"/>
                  </a:lnTo>
                  <a:close/>
                </a:path>
                <a:path w="707389" h="303529">
                  <a:moveTo>
                    <a:pt x="571500" y="94234"/>
                  </a:moveTo>
                  <a:lnTo>
                    <a:pt x="571500" y="92964"/>
                  </a:lnTo>
                  <a:lnTo>
                    <a:pt x="569976" y="92964"/>
                  </a:lnTo>
                  <a:lnTo>
                    <a:pt x="571500" y="94234"/>
                  </a:lnTo>
                  <a:close/>
                </a:path>
                <a:path w="707389" h="303529">
                  <a:moveTo>
                    <a:pt x="640080" y="288036"/>
                  </a:moveTo>
                  <a:lnTo>
                    <a:pt x="633909" y="282410"/>
                  </a:lnTo>
                  <a:lnTo>
                    <a:pt x="629412" y="289560"/>
                  </a:lnTo>
                  <a:lnTo>
                    <a:pt x="640080" y="288036"/>
                  </a:lnTo>
                  <a:close/>
                </a:path>
                <a:path w="707389" h="303529">
                  <a:moveTo>
                    <a:pt x="640080" y="298438"/>
                  </a:moveTo>
                  <a:lnTo>
                    <a:pt x="640080" y="288036"/>
                  </a:lnTo>
                  <a:lnTo>
                    <a:pt x="629412" y="289560"/>
                  </a:lnTo>
                  <a:lnTo>
                    <a:pt x="629412" y="296408"/>
                  </a:lnTo>
                  <a:lnTo>
                    <a:pt x="637032" y="303276"/>
                  </a:lnTo>
                  <a:lnTo>
                    <a:pt x="640080" y="298438"/>
                  </a:lnTo>
                  <a:close/>
                </a:path>
                <a:path w="707389" h="303529">
                  <a:moveTo>
                    <a:pt x="694944" y="211372"/>
                  </a:moveTo>
                  <a:lnTo>
                    <a:pt x="694944" y="205740"/>
                  </a:lnTo>
                  <a:lnTo>
                    <a:pt x="682137" y="205740"/>
                  </a:lnTo>
                  <a:lnTo>
                    <a:pt x="633909" y="282410"/>
                  </a:lnTo>
                  <a:lnTo>
                    <a:pt x="640080" y="288036"/>
                  </a:lnTo>
                  <a:lnTo>
                    <a:pt x="640080" y="298438"/>
                  </a:lnTo>
                  <a:lnTo>
                    <a:pt x="694944" y="211372"/>
                  </a:lnTo>
                  <a:close/>
                </a:path>
                <a:path w="707389" h="303529">
                  <a:moveTo>
                    <a:pt x="664464" y="196596"/>
                  </a:moveTo>
                  <a:lnTo>
                    <a:pt x="662635" y="192024"/>
                  </a:lnTo>
                  <a:lnTo>
                    <a:pt x="658368" y="192024"/>
                  </a:lnTo>
                  <a:lnTo>
                    <a:pt x="664464" y="196596"/>
                  </a:lnTo>
                  <a:close/>
                </a:path>
                <a:path w="707389" h="303529">
                  <a:moveTo>
                    <a:pt x="664464" y="205740"/>
                  </a:moveTo>
                  <a:lnTo>
                    <a:pt x="664464" y="196596"/>
                  </a:lnTo>
                  <a:lnTo>
                    <a:pt x="658368" y="192024"/>
                  </a:lnTo>
                  <a:lnTo>
                    <a:pt x="658368" y="205740"/>
                  </a:lnTo>
                  <a:lnTo>
                    <a:pt x="664464" y="205740"/>
                  </a:lnTo>
                  <a:close/>
                </a:path>
                <a:path w="707389" h="303529">
                  <a:moveTo>
                    <a:pt x="707136" y="192024"/>
                  </a:moveTo>
                  <a:lnTo>
                    <a:pt x="662635" y="192024"/>
                  </a:lnTo>
                  <a:lnTo>
                    <a:pt x="664464" y="196596"/>
                  </a:lnTo>
                  <a:lnTo>
                    <a:pt x="664464" y="205740"/>
                  </a:lnTo>
                  <a:lnTo>
                    <a:pt x="682137" y="205740"/>
                  </a:lnTo>
                  <a:lnTo>
                    <a:pt x="688848" y="195072"/>
                  </a:lnTo>
                  <a:lnTo>
                    <a:pt x="694944" y="205740"/>
                  </a:lnTo>
                  <a:lnTo>
                    <a:pt x="694944" y="211372"/>
                  </a:lnTo>
                  <a:lnTo>
                    <a:pt x="707136" y="192024"/>
                  </a:lnTo>
                  <a:close/>
                </a:path>
                <a:path w="707389" h="303529">
                  <a:moveTo>
                    <a:pt x="694944" y="205740"/>
                  </a:moveTo>
                  <a:lnTo>
                    <a:pt x="688848" y="195072"/>
                  </a:lnTo>
                  <a:lnTo>
                    <a:pt x="682137" y="205740"/>
                  </a:lnTo>
                  <a:lnTo>
                    <a:pt x="694944" y="2057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4981834" y="4021836"/>
            <a:ext cx="708660" cy="303530"/>
            <a:chOff x="4981834" y="4021836"/>
            <a:chExt cx="708660" cy="303530"/>
          </a:xfrm>
        </p:grpSpPr>
        <p:sp>
          <p:nvSpPr>
            <p:cNvPr id="23" name="object 23"/>
            <p:cNvSpPr/>
            <p:nvPr/>
          </p:nvSpPr>
          <p:spPr>
            <a:xfrm>
              <a:off x="4994026" y="4032504"/>
              <a:ext cx="688975" cy="285115"/>
            </a:xfrm>
            <a:custGeom>
              <a:avLst/>
              <a:gdLst/>
              <a:ahLst/>
              <a:cxnLst/>
              <a:rect l="l" t="t" r="r" b="b"/>
              <a:pathLst>
                <a:path w="688975" h="285114">
                  <a:moveTo>
                    <a:pt x="688847" y="0"/>
                  </a:moveTo>
                  <a:lnTo>
                    <a:pt x="606551" y="0"/>
                  </a:lnTo>
                  <a:lnTo>
                    <a:pt x="600492" y="44756"/>
                  </a:lnTo>
                  <a:lnTo>
                    <a:pt x="582948" y="86660"/>
                  </a:lnTo>
                  <a:lnTo>
                    <a:pt x="554870" y="124321"/>
                  </a:lnTo>
                  <a:lnTo>
                    <a:pt x="517209" y="156350"/>
                  </a:lnTo>
                  <a:lnTo>
                    <a:pt x="470915" y="181355"/>
                  </a:lnTo>
                  <a:lnTo>
                    <a:pt x="422993" y="196560"/>
                  </a:lnTo>
                  <a:lnTo>
                    <a:pt x="373856" y="203549"/>
                  </a:lnTo>
                  <a:lnTo>
                    <a:pt x="324862" y="202680"/>
                  </a:lnTo>
                  <a:lnTo>
                    <a:pt x="277367" y="194309"/>
                  </a:lnTo>
                  <a:lnTo>
                    <a:pt x="232731" y="178796"/>
                  </a:lnTo>
                  <a:lnTo>
                    <a:pt x="192309" y="156495"/>
                  </a:lnTo>
                  <a:lnTo>
                    <a:pt x="157460" y="127765"/>
                  </a:lnTo>
                  <a:lnTo>
                    <a:pt x="129539" y="92963"/>
                  </a:lnTo>
                  <a:lnTo>
                    <a:pt x="164591" y="92963"/>
                  </a:lnTo>
                  <a:lnTo>
                    <a:pt x="59435" y="0"/>
                  </a:lnTo>
                  <a:lnTo>
                    <a:pt x="0" y="92963"/>
                  </a:lnTo>
                  <a:lnTo>
                    <a:pt x="38099" y="92963"/>
                  </a:lnTo>
                  <a:lnTo>
                    <a:pt x="58968" y="134469"/>
                  </a:lnTo>
                  <a:lnTo>
                    <a:pt x="86748" y="171830"/>
                  </a:lnTo>
                  <a:lnTo>
                    <a:pt x="120637" y="204620"/>
                  </a:lnTo>
                  <a:lnTo>
                    <a:pt x="159829" y="232409"/>
                  </a:lnTo>
                  <a:lnTo>
                    <a:pt x="203522" y="254769"/>
                  </a:lnTo>
                  <a:lnTo>
                    <a:pt x="250912" y="271271"/>
                  </a:lnTo>
                  <a:lnTo>
                    <a:pt x="301195" y="281487"/>
                  </a:lnTo>
                  <a:lnTo>
                    <a:pt x="353567" y="284987"/>
                  </a:lnTo>
                  <a:lnTo>
                    <a:pt x="403284" y="281888"/>
                  </a:lnTo>
                  <a:lnTo>
                    <a:pt x="450678" y="272887"/>
                  </a:lnTo>
                  <a:lnTo>
                    <a:pt x="495241" y="258431"/>
                  </a:lnTo>
                  <a:lnTo>
                    <a:pt x="536466" y="238968"/>
                  </a:lnTo>
                  <a:lnTo>
                    <a:pt x="573843" y="214942"/>
                  </a:lnTo>
                  <a:lnTo>
                    <a:pt x="606865" y="186801"/>
                  </a:lnTo>
                  <a:lnTo>
                    <a:pt x="635023" y="154992"/>
                  </a:lnTo>
                  <a:lnTo>
                    <a:pt x="657809" y="119960"/>
                  </a:lnTo>
                  <a:lnTo>
                    <a:pt x="674714" y="82154"/>
                  </a:lnTo>
                  <a:lnTo>
                    <a:pt x="685229" y="42018"/>
                  </a:lnTo>
                  <a:lnTo>
                    <a:pt x="688847" y="0"/>
                  </a:lnTo>
                  <a:close/>
                </a:path>
              </a:pathLst>
            </a:custGeom>
            <a:solidFill>
              <a:srgbClr val="DAED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981834" y="4021836"/>
              <a:ext cx="708660" cy="303530"/>
            </a:xfrm>
            <a:custGeom>
              <a:avLst/>
              <a:gdLst/>
              <a:ahLst/>
              <a:cxnLst/>
              <a:rect l="l" t="t" r="r" b="b"/>
              <a:pathLst>
                <a:path w="708660" h="303529">
                  <a:moveTo>
                    <a:pt x="193548" y="111252"/>
                  </a:moveTo>
                  <a:lnTo>
                    <a:pt x="70104" y="0"/>
                  </a:lnTo>
                  <a:lnTo>
                    <a:pt x="0" y="111252"/>
                  </a:lnTo>
                  <a:lnTo>
                    <a:pt x="12192" y="111252"/>
                  </a:lnTo>
                  <a:lnTo>
                    <a:pt x="12192" y="97536"/>
                  </a:lnTo>
                  <a:lnTo>
                    <a:pt x="24998" y="97536"/>
                  </a:lnTo>
                  <a:lnTo>
                    <a:pt x="67056" y="30675"/>
                  </a:lnTo>
                  <a:lnTo>
                    <a:pt x="67056" y="15240"/>
                  </a:lnTo>
                  <a:lnTo>
                    <a:pt x="77724" y="13716"/>
                  </a:lnTo>
                  <a:lnTo>
                    <a:pt x="77724" y="24825"/>
                  </a:lnTo>
                  <a:lnTo>
                    <a:pt x="158643" y="97536"/>
                  </a:lnTo>
                  <a:lnTo>
                    <a:pt x="176784" y="97536"/>
                  </a:lnTo>
                  <a:lnTo>
                    <a:pt x="176784" y="111252"/>
                  </a:lnTo>
                  <a:lnTo>
                    <a:pt x="193548" y="111252"/>
                  </a:lnTo>
                  <a:close/>
                </a:path>
                <a:path w="708660" h="303529">
                  <a:moveTo>
                    <a:pt x="24998" y="97536"/>
                  </a:moveTo>
                  <a:lnTo>
                    <a:pt x="12192" y="97536"/>
                  </a:lnTo>
                  <a:lnTo>
                    <a:pt x="18288" y="108204"/>
                  </a:lnTo>
                  <a:lnTo>
                    <a:pt x="24998" y="97536"/>
                  </a:lnTo>
                  <a:close/>
                </a:path>
                <a:path w="708660" h="303529">
                  <a:moveTo>
                    <a:pt x="219456" y="259080"/>
                  </a:moveTo>
                  <a:lnTo>
                    <a:pt x="175260" y="237744"/>
                  </a:lnTo>
                  <a:lnTo>
                    <a:pt x="137160" y="210312"/>
                  </a:lnTo>
                  <a:lnTo>
                    <a:pt x="103632" y="178308"/>
                  </a:lnTo>
                  <a:lnTo>
                    <a:pt x="89916" y="160020"/>
                  </a:lnTo>
                  <a:lnTo>
                    <a:pt x="89916" y="161544"/>
                  </a:lnTo>
                  <a:lnTo>
                    <a:pt x="76200" y="141732"/>
                  </a:lnTo>
                  <a:lnTo>
                    <a:pt x="65532" y="121920"/>
                  </a:lnTo>
                  <a:lnTo>
                    <a:pt x="54864" y="97536"/>
                  </a:lnTo>
                  <a:lnTo>
                    <a:pt x="24998" y="97536"/>
                  </a:lnTo>
                  <a:lnTo>
                    <a:pt x="18288" y="108204"/>
                  </a:lnTo>
                  <a:lnTo>
                    <a:pt x="12192" y="97536"/>
                  </a:lnTo>
                  <a:lnTo>
                    <a:pt x="12192" y="111252"/>
                  </a:lnTo>
                  <a:lnTo>
                    <a:pt x="44196" y="111252"/>
                  </a:lnTo>
                  <a:lnTo>
                    <a:pt x="44196" y="106680"/>
                  </a:lnTo>
                  <a:lnTo>
                    <a:pt x="50292" y="111252"/>
                  </a:lnTo>
                  <a:lnTo>
                    <a:pt x="50292" y="120904"/>
                  </a:lnTo>
                  <a:lnTo>
                    <a:pt x="53340" y="128016"/>
                  </a:lnTo>
                  <a:lnTo>
                    <a:pt x="79248" y="169164"/>
                  </a:lnTo>
                  <a:lnTo>
                    <a:pt x="109728" y="204216"/>
                  </a:lnTo>
                  <a:lnTo>
                    <a:pt x="147828" y="236220"/>
                  </a:lnTo>
                  <a:lnTo>
                    <a:pt x="190500" y="262128"/>
                  </a:lnTo>
                  <a:lnTo>
                    <a:pt x="217932" y="274624"/>
                  </a:lnTo>
                  <a:lnTo>
                    <a:pt x="217932" y="259080"/>
                  </a:lnTo>
                  <a:lnTo>
                    <a:pt x="219456" y="259080"/>
                  </a:lnTo>
                  <a:close/>
                </a:path>
                <a:path w="708660" h="303529">
                  <a:moveTo>
                    <a:pt x="50292" y="111252"/>
                  </a:moveTo>
                  <a:lnTo>
                    <a:pt x="44196" y="106680"/>
                  </a:lnTo>
                  <a:lnTo>
                    <a:pt x="46155" y="111252"/>
                  </a:lnTo>
                  <a:lnTo>
                    <a:pt x="50292" y="111252"/>
                  </a:lnTo>
                  <a:close/>
                </a:path>
                <a:path w="708660" h="303529">
                  <a:moveTo>
                    <a:pt x="46155" y="111252"/>
                  </a:moveTo>
                  <a:lnTo>
                    <a:pt x="44196" y="106680"/>
                  </a:lnTo>
                  <a:lnTo>
                    <a:pt x="44196" y="111252"/>
                  </a:lnTo>
                  <a:lnTo>
                    <a:pt x="46155" y="111252"/>
                  </a:lnTo>
                  <a:close/>
                </a:path>
                <a:path w="708660" h="303529">
                  <a:moveTo>
                    <a:pt x="50292" y="120904"/>
                  </a:moveTo>
                  <a:lnTo>
                    <a:pt x="50292" y="111252"/>
                  </a:lnTo>
                  <a:lnTo>
                    <a:pt x="46155" y="111252"/>
                  </a:lnTo>
                  <a:lnTo>
                    <a:pt x="50292" y="120904"/>
                  </a:lnTo>
                  <a:close/>
                </a:path>
                <a:path w="708660" h="303529">
                  <a:moveTo>
                    <a:pt x="77724" y="13716"/>
                  </a:moveTo>
                  <a:lnTo>
                    <a:pt x="67056" y="15240"/>
                  </a:lnTo>
                  <a:lnTo>
                    <a:pt x="73259" y="20813"/>
                  </a:lnTo>
                  <a:lnTo>
                    <a:pt x="77724" y="13716"/>
                  </a:lnTo>
                  <a:close/>
                </a:path>
                <a:path w="708660" h="303529">
                  <a:moveTo>
                    <a:pt x="73259" y="20813"/>
                  </a:moveTo>
                  <a:lnTo>
                    <a:pt x="67056" y="15240"/>
                  </a:lnTo>
                  <a:lnTo>
                    <a:pt x="67056" y="30675"/>
                  </a:lnTo>
                  <a:lnTo>
                    <a:pt x="73259" y="20813"/>
                  </a:lnTo>
                  <a:close/>
                </a:path>
                <a:path w="708660" h="303529">
                  <a:moveTo>
                    <a:pt x="77724" y="24825"/>
                  </a:moveTo>
                  <a:lnTo>
                    <a:pt x="77724" y="13716"/>
                  </a:lnTo>
                  <a:lnTo>
                    <a:pt x="73259" y="20813"/>
                  </a:lnTo>
                  <a:lnTo>
                    <a:pt x="77724" y="24825"/>
                  </a:lnTo>
                  <a:close/>
                </a:path>
                <a:path w="708660" h="303529">
                  <a:moveTo>
                    <a:pt x="176784" y="111252"/>
                  </a:moveTo>
                  <a:lnTo>
                    <a:pt x="176784" y="97536"/>
                  </a:lnTo>
                  <a:lnTo>
                    <a:pt x="172212" y="109728"/>
                  </a:lnTo>
                  <a:lnTo>
                    <a:pt x="158643" y="97536"/>
                  </a:lnTo>
                  <a:lnTo>
                    <a:pt x="128016" y="97536"/>
                  </a:lnTo>
                  <a:lnTo>
                    <a:pt x="141732" y="116150"/>
                  </a:lnTo>
                  <a:lnTo>
                    <a:pt x="141732" y="111252"/>
                  </a:lnTo>
                  <a:lnTo>
                    <a:pt x="146304" y="100584"/>
                  </a:lnTo>
                  <a:lnTo>
                    <a:pt x="154305" y="111252"/>
                  </a:lnTo>
                  <a:lnTo>
                    <a:pt x="176784" y="111252"/>
                  </a:lnTo>
                  <a:close/>
                </a:path>
                <a:path w="708660" h="303529">
                  <a:moveTo>
                    <a:pt x="154305" y="111252"/>
                  </a:moveTo>
                  <a:lnTo>
                    <a:pt x="146304" y="100584"/>
                  </a:lnTo>
                  <a:lnTo>
                    <a:pt x="141732" y="111252"/>
                  </a:lnTo>
                  <a:lnTo>
                    <a:pt x="154305" y="111252"/>
                  </a:lnTo>
                  <a:close/>
                </a:path>
                <a:path w="708660" h="303529">
                  <a:moveTo>
                    <a:pt x="208788" y="161544"/>
                  </a:moveTo>
                  <a:lnTo>
                    <a:pt x="190500" y="147828"/>
                  </a:lnTo>
                  <a:lnTo>
                    <a:pt x="190500" y="149352"/>
                  </a:lnTo>
                  <a:lnTo>
                    <a:pt x="173736" y="134112"/>
                  </a:lnTo>
                  <a:lnTo>
                    <a:pt x="160020" y="117348"/>
                  </a:lnTo>
                  <a:lnTo>
                    <a:pt x="160020" y="118872"/>
                  </a:lnTo>
                  <a:lnTo>
                    <a:pt x="154305" y="111252"/>
                  </a:lnTo>
                  <a:lnTo>
                    <a:pt x="141732" y="111252"/>
                  </a:lnTo>
                  <a:lnTo>
                    <a:pt x="141732" y="116150"/>
                  </a:lnTo>
                  <a:lnTo>
                    <a:pt x="181356" y="160020"/>
                  </a:lnTo>
                  <a:lnTo>
                    <a:pt x="207264" y="178090"/>
                  </a:lnTo>
                  <a:lnTo>
                    <a:pt x="207264" y="161544"/>
                  </a:lnTo>
                  <a:lnTo>
                    <a:pt x="208788" y="161544"/>
                  </a:lnTo>
                  <a:close/>
                </a:path>
                <a:path w="708660" h="303529">
                  <a:moveTo>
                    <a:pt x="176784" y="97536"/>
                  </a:moveTo>
                  <a:lnTo>
                    <a:pt x="158643" y="97536"/>
                  </a:lnTo>
                  <a:lnTo>
                    <a:pt x="172212" y="109728"/>
                  </a:lnTo>
                  <a:lnTo>
                    <a:pt x="176784" y="97536"/>
                  </a:lnTo>
                  <a:close/>
                </a:path>
                <a:path w="708660" h="303529">
                  <a:moveTo>
                    <a:pt x="248412" y="182880"/>
                  </a:moveTo>
                  <a:lnTo>
                    <a:pt x="227076" y="173736"/>
                  </a:lnTo>
                  <a:lnTo>
                    <a:pt x="207264" y="161544"/>
                  </a:lnTo>
                  <a:lnTo>
                    <a:pt x="207264" y="178090"/>
                  </a:lnTo>
                  <a:lnTo>
                    <a:pt x="220980" y="185928"/>
                  </a:lnTo>
                  <a:lnTo>
                    <a:pt x="242316" y="196596"/>
                  </a:lnTo>
                  <a:lnTo>
                    <a:pt x="246888" y="198228"/>
                  </a:lnTo>
                  <a:lnTo>
                    <a:pt x="246888" y="182880"/>
                  </a:lnTo>
                  <a:lnTo>
                    <a:pt x="248412" y="182880"/>
                  </a:lnTo>
                  <a:close/>
                </a:path>
                <a:path w="708660" h="303529">
                  <a:moveTo>
                    <a:pt x="315468" y="286512"/>
                  </a:moveTo>
                  <a:lnTo>
                    <a:pt x="289560" y="281940"/>
                  </a:lnTo>
                  <a:lnTo>
                    <a:pt x="265176" y="275844"/>
                  </a:lnTo>
                  <a:lnTo>
                    <a:pt x="240792" y="268224"/>
                  </a:lnTo>
                  <a:lnTo>
                    <a:pt x="217932" y="259080"/>
                  </a:lnTo>
                  <a:lnTo>
                    <a:pt x="217932" y="274624"/>
                  </a:lnTo>
                  <a:lnTo>
                    <a:pt x="260604" y="289560"/>
                  </a:lnTo>
                  <a:lnTo>
                    <a:pt x="312420" y="300228"/>
                  </a:lnTo>
                  <a:lnTo>
                    <a:pt x="313944" y="300312"/>
                  </a:lnTo>
                  <a:lnTo>
                    <a:pt x="313944" y="286512"/>
                  </a:lnTo>
                  <a:lnTo>
                    <a:pt x="315468" y="286512"/>
                  </a:lnTo>
                  <a:close/>
                </a:path>
                <a:path w="708660" h="303529">
                  <a:moveTo>
                    <a:pt x="269748" y="192024"/>
                  </a:moveTo>
                  <a:lnTo>
                    <a:pt x="246888" y="182880"/>
                  </a:lnTo>
                  <a:lnTo>
                    <a:pt x="246888" y="198228"/>
                  </a:lnTo>
                  <a:lnTo>
                    <a:pt x="263652" y="204216"/>
                  </a:lnTo>
                  <a:lnTo>
                    <a:pt x="268224" y="205644"/>
                  </a:lnTo>
                  <a:lnTo>
                    <a:pt x="268224" y="192024"/>
                  </a:lnTo>
                  <a:lnTo>
                    <a:pt x="269748" y="192024"/>
                  </a:lnTo>
                  <a:close/>
                </a:path>
                <a:path w="708660" h="303529">
                  <a:moveTo>
                    <a:pt x="338328" y="207264"/>
                  </a:moveTo>
                  <a:lnTo>
                    <a:pt x="313944" y="202692"/>
                  </a:lnTo>
                  <a:lnTo>
                    <a:pt x="313944" y="204216"/>
                  </a:lnTo>
                  <a:lnTo>
                    <a:pt x="268224" y="192024"/>
                  </a:lnTo>
                  <a:lnTo>
                    <a:pt x="268224" y="205644"/>
                  </a:lnTo>
                  <a:lnTo>
                    <a:pt x="288036" y="211836"/>
                  </a:lnTo>
                  <a:lnTo>
                    <a:pt x="336804" y="220980"/>
                  </a:lnTo>
                  <a:lnTo>
                    <a:pt x="336804" y="207264"/>
                  </a:lnTo>
                  <a:lnTo>
                    <a:pt x="338328" y="207264"/>
                  </a:lnTo>
                  <a:close/>
                </a:path>
                <a:path w="708660" h="303529">
                  <a:moveTo>
                    <a:pt x="464820" y="290391"/>
                  </a:moveTo>
                  <a:lnTo>
                    <a:pt x="464820" y="277368"/>
                  </a:lnTo>
                  <a:lnTo>
                    <a:pt x="448056" y="280416"/>
                  </a:lnTo>
                  <a:lnTo>
                    <a:pt x="432816" y="283464"/>
                  </a:lnTo>
                  <a:lnTo>
                    <a:pt x="416052" y="286512"/>
                  </a:lnTo>
                  <a:lnTo>
                    <a:pt x="382524" y="289560"/>
                  </a:lnTo>
                  <a:lnTo>
                    <a:pt x="365760" y="289560"/>
                  </a:lnTo>
                  <a:lnTo>
                    <a:pt x="313944" y="286512"/>
                  </a:lnTo>
                  <a:lnTo>
                    <a:pt x="313944" y="300312"/>
                  </a:lnTo>
                  <a:lnTo>
                    <a:pt x="339852" y="301752"/>
                  </a:lnTo>
                  <a:lnTo>
                    <a:pt x="365760" y="303276"/>
                  </a:lnTo>
                  <a:lnTo>
                    <a:pt x="384048" y="303276"/>
                  </a:lnTo>
                  <a:lnTo>
                    <a:pt x="417576" y="300228"/>
                  </a:lnTo>
                  <a:lnTo>
                    <a:pt x="451104" y="294132"/>
                  </a:lnTo>
                  <a:lnTo>
                    <a:pt x="464820" y="290391"/>
                  </a:lnTo>
                  <a:close/>
                </a:path>
                <a:path w="708660" h="303529">
                  <a:moveTo>
                    <a:pt x="409956" y="218111"/>
                  </a:moveTo>
                  <a:lnTo>
                    <a:pt x="409956" y="204216"/>
                  </a:lnTo>
                  <a:lnTo>
                    <a:pt x="385572" y="207264"/>
                  </a:lnTo>
                  <a:lnTo>
                    <a:pt x="336804" y="207264"/>
                  </a:lnTo>
                  <a:lnTo>
                    <a:pt x="336804" y="220980"/>
                  </a:lnTo>
                  <a:lnTo>
                    <a:pt x="385572" y="220980"/>
                  </a:lnTo>
                  <a:lnTo>
                    <a:pt x="409956" y="218111"/>
                  </a:lnTo>
                  <a:close/>
                </a:path>
                <a:path w="708660" h="303529">
                  <a:moveTo>
                    <a:pt x="708660" y="3048"/>
                  </a:moveTo>
                  <a:lnTo>
                    <a:pt x="612648" y="3048"/>
                  </a:lnTo>
                  <a:lnTo>
                    <a:pt x="612648" y="24384"/>
                  </a:lnTo>
                  <a:lnTo>
                    <a:pt x="609600" y="38100"/>
                  </a:lnTo>
                  <a:lnTo>
                    <a:pt x="608076" y="51816"/>
                  </a:lnTo>
                  <a:lnTo>
                    <a:pt x="608076" y="50292"/>
                  </a:lnTo>
                  <a:lnTo>
                    <a:pt x="603504" y="64008"/>
                  </a:lnTo>
                  <a:lnTo>
                    <a:pt x="598932" y="76200"/>
                  </a:lnTo>
                  <a:lnTo>
                    <a:pt x="592836" y="89916"/>
                  </a:lnTo>
                  <a:lnTo>
                    <a:pt x="592836" y="88392"/>
                  </a:lnTo>
                  <a:lnTo>
                    <a:pt x="577596" y="112776"/>
                  </a:lnTo>
                  <a:lnTo>
                    <a:pt x="547116" y="144780"/>
                  </a:lnTo>
                  <a:lnTo>
                    <a:pt x="495300" y="178308"/>
                  </a:lnTo>
                  <a:lnTo>
                    <a:pt x="457200" y="193548"/>
                  </a:lnTo>
                  <a:lnTo>
                    <a:pt x="408432" y="204216"/>
                  </a:lnTo>
                  <a:lnTo>
                    <a:pt x="409956" y="204216"/>
                  </a:lnTo>
                  <a:lnTo>
                    <a:pt x="409956" y="218111"/>
                  </a:lnTo>
                  <a:lnTo>
                    <a:pt x="411480" y="217932"/>
                  </a:lnTo>
                  <a:lnTo>
                    <a:pt x="460248" y="207264"/>
                  </a:lnTo>
                  <a:lnTo>
                    <a:pt x="501396" y="190500"/>
                  </a:lnTo>
                  <a:lnTo>
                    <a:pt x="544068" y="164592"/>
                  </a:lnTo>
                  <a:lnTo>
                    <a:pt x="588264" y="120396"/>
                  </a:lnTo>
                  <a:lnTo>
                    <a:pt x="611124" y="82296"/>
                  </a:lnTo>
                  <a:lnTo>
                    <a:pt x="618744" y="59436"/>
                  </a:lnTo>
                  <a:lnTo>
                    <a:pt x="618744" y="16764"/>
                  </a:lnTo>
                  <a:lnTo>
                    <a:pt x="626364" y="10668"/>
                  </a:lnTo>
                  <a:lnTo>
                    <a:pt x="626364" y="16764"/>
                  </a:lnTo>
                  <a:lnTo>
                    <a:pt x="694266" y="16764"/>
                  </a:lnTo>
                  <a:lnTo>
                    <a:pt x="694944" y="10668"/>
                  </a:lnTo>
                  <a:lnTo>
                    <a:pt x="701040" y="16764"/>
                  </a:lnTo>
                  <a:lnTo>
                    <a:pt x="701040" y="70104"/>
                  </a:lnTo>
                  <a:lnTo>
                    <a:pt x="704088" y="54864"/>
                  </a:lnTo>
                  <a:lnTo>
                    <a:pt x="705612" y="41148"/>
                  </a:lnTo>
                  <a:lnTo>
                    <a:pt x="707136" y="25908"/>
                  </a:lnTo>
                  <a:lnTo>
                    <a:pt x="708660" y="3048"/>
                  </a:lnTo>
                  <a:close/>
                </a:path>
                <a:path w="708660" h="303529">
                  <a:moveTo>
                    <a:pt x="480060" y="285902"/>
                  </a:moveTo>
                  <a:lnTo>
                    <a:pt x="480060" y="272796"/>
                  </a:lnTo>
                  <a:lnTo>
                    <a:pt x="463296" y="277368"/>
                  </a:lnTo>
                  <a:lnTo>
                    <a:pt x="464820" y="277368"/>
                  </a:lnTo>
                  <a:lnTo>
                    <a:pt x="464820" y="290391"/>
                  </a:lnTo>
                  <a:lnTo>
                    <a:pt x="467868" y="289560"/>
                  </a:lnTo>
                  <a:lnTo>
                    <a:pt x="480060" y="285902"/>
                  </a:lnTo>
                  <a:close/>
                </a:path>
                <a:path w="708660" h="303529">
                  <a:moveTo>
                    <a:pt x="576072" y="240876"/>
                  </a:moveTo>
                  <a:lnTo>
                    <a:pt x="576072" y="225552"/>
                  </a:lnTo>
                  <a:lnTo>
                    <a:pt x="550164" y="242316"/>
                  </a:lnTo>
                  <a:lnTo>
                    <a:pt x="550164" y="240792"/>
                  </a:lnTo>
                  <a:lnTo>
                    <a:pt x="522732" y="256032"/>
                  </a:lnTo>
                  <a:lnTo>
                    <a:pt x="509016" y="262128"/>
                  </a:lnTo>
                  <a:lnTo>
                    <a:pt x="493776" y="268224"/>
                  </a:lnTo>
                  <a:lnTo>
                    <a:pt x="478536" y="272796"/>
                  </a:lnTo>
                  <a:lnTo>
                    <a:pt x="480060" y="272796"/>
                  </a:lnTo>
                  <a:lnTo>
                    <a:pt x="480060" y="285902"/>
                  </a:lnTo>
                  <a:lnTo>
                    <a:pt x="498348" y="280416"/>
                  </a:lnTo>
                  <a:lnTo>
                    <a:pt x="528828" y="268224"/>
                  </a:lnTo>
                  <a:lnTo>
                    <a:pt x="556260" y="252984"/>
                  </a:lnTo>
                  <a:lnTo>
                    <a:pt x="576072" y="240876"/>
                  </a:lnTo>
                  <a:close/>
                </a:path>
                <a:path w="708660" h="303529">
                  <a:moveTo>
                    <a:pt x="662940" y="155752"/>
                  </a:moveTo>
                  <a:lnTo>
                    <a:pt x="662940" y="131064"/>
                  </a:lnTo>
                  <a:lnTo>
                    <a:pt x="647700" y="155448"/>
                  </a:lnTo>
                  <a:lnTo>
                    <a:pt x="620268" y="187452"/>
                  </a:lnTo>
                  <a:lnTo>
                    <a:pt x="609600" y="198120"/>
                  </a:lnTo>
                  <a:lnTo>
                    <a:pt x="598932" y="207264"/>
                  </a:lnTo>
                  <a:lnTo>
                    <a:pt x="574548" y="225552"/>
                  </a:lnTo>
                  <a:lnTo>
                    <a:pt x="576072" y="225552"/>
                  </a:lnTo>
                  <a:lnTo>
                    <a:pt x="576072" y="240876"/>
                  </a:lnTo>
                  <a:lnTo>
                    <a:pt x="583692" y="236220"/>
                  </a:lnTo>
                  <a:lnTo>
                    <a:pt x="608076" y="217932"/>
                  </a:lnTo>
                  <a:lnTo>
                    <a:pt x="640080" y="185928"/>
                  </a:lnTo>
                  <a:lnTo>
                    <a:pt x="649224" y="175260"/>
                  </a:lnTo>
                  <a:lnTo>
                    <a:pt x="658368" y="163068"/>
                  </a:lnTo>
                  <a:lnTo>
                    <a:pt x="662940" y="155752"/>
                  </a:lnTo>
                  <a:close/>
                </a:path>
                <a:path w="708660" h="303529">
                  <a:moveTo>
                    <a:pt x="626364" y="16764"/>
                  </a:moveTo>
                  <a:lnTo>
                    <a:pt x="626364" y="10668"/>
                  </a:lnTo>
                  <a:lnTo>
                    <a:pt x="618744" y="16764"/>
                  </a:lnTo>
                  <a:lnTo>
                    <a:pt x="626364" y="16764"/>
                  </a:lnTo>
                  <a:close/>
                </a:path>
                <a:path w="708660" h="303529">
                  <a:moveTo>
                    <a:pt x="626364" y="25908"/>
                  </a:moveTo>
                  <a:lnTo>
                    <a:pt x="626364" y="16764"/>
                  </a:lnTo>
                  <a:lnTo>
                    <a:pt x="618744" y="16764"/>
                  </a:lnTo>
                  <a:lnTo>
                    <a:pt x="618744" y="59436"/>
                  </a:lnTo>
                  <a:lnTo>
                    <a:pt x="620268" y="54864"/>
                  </a:lnTo>
                  <a:lnTo>
                    <a:pt x="623316" y="39624"/>
                  </a:lnTo>
                  <a:lnTo>
                    <a:pt x="626364" y="25908"/>
                  </a:lnTo>
                  <a:close/>
                </a:path>
                <a:path w="708660" h="303529">
                  <a:moveTo>
                    <a:pt x="693420" y="92964"/>
                  </a:moveTo>
                  <a:lnTo>
                    <a:pt x="693420" y="38100"/>
                  </a:lnTo>
                  <a:lnTo>
                    <a:pt x="690372" y="53340"/>
                  </a:lnTo>
                  <a:lnTo>
                    <a:pt x="684276" y="80772"/>
                  </a:lnTo>
                  <a:lnTo>
                    <a:pt x="684276" y="79248"/>
                  </a:lnTo>
                  <a:lnTo>
                    <a:pt x="675132" y="106680"/>
                  </a:lnTo>
                  <a:lnTo>
                    <a:pt x="669036" y="118872"/>
                  </a:lnTo>
                  <a:lnTo>
                    <a:pt x="661416" y="131064"/>
                  </a:lnTo>
                  <a:lnTo>
                    <a:pt x="662940" y="131064"/>
                  </a:lnTo>
                  <a:lnTo>
                    <a:pt x="662940" y="155752"/>
                  </a:lnTo>
                  <a:lnTo>
                    <a:pt x="665988" y="150876"/>
                  </a:lnTo>
                  <a:lnTo>
                    <a:pt x="673608" y="137160"/>
                  </a:lnTo>
                  <a:lnTo>
                    <a:pt x="681228" y="124968"/>
                  </a:lnTo>
                  <a:lnTo>
                    <a:pt x="687324" y="111252"/>
                  </a:lnTo>
                  <a:lnTo>
                    <a:pt x="693420" y="92964"/>
                  </a:lnTo>
                  <a:close/>
                </a:path>
                <a:path w="708660" h="303529">
                  <a:moveTo>
                    <a:pt x="701040" y="70104"/>
                  </a:moveTo>
                  <a:lnTo>
                    <a:pt x="701040" y="16764"/>
                  </a:lnTo>
                  <a:lnTo>
                    <a:pt x="694266" y="16764"/>
                  </a:lnTo>
                  <a:lnTo>
                    <a:pt x="693420" y="24384"/>
                  </a:lnTo>
                  <a:lnTo>
                    <a:pt x="691896" y="39624"/>
                  </a:lnTo>
                  <a:lnTo>
                    <a:pt x="693420" y="38100"/>
                  </a:lnTo>
                  <a:lnTo>
                    <a:pt x="693420" y="92964"/>
                  </a:lnTo>
                  <a:lnTo>
                    <a:pt x="701040" y="70104"/>
                  </a:lnTo>
                  <a:close/>
                </a:path>
                <a:path w="708660" h="303529">
                  <a:moveTo>
                    <a:pt x="701040" y="16764"/>
                  </a:moveTo>
                  <a:lnTo>
                    <a:pt x="694944" y="10668"/>
                  </a:lnTo>
                  <a:lnTo>
                    <a:pt x="694266" y="16764"/>
                  </a:lnTo>
                  <a:lnTo>
                    <a:pt x="701040" y="1676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0265" y="438403"/>
            <a:ext cx="7460615" cy="612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2540" algn="ctr">
              <a:lnSpc>
                <a:spcPct val="99700"/>
              </a:lnSpc>
              <a:spcBef>
                <a:spcPts val="100"/>
              </a:spcBef>
            </a:pPr>
            <a:r>
              <a:rPr sz="1950" spc="-5" dirty="0"/>
              <a:t>il</a:t>
            </a:r>
            <a:r>
              <a:rPr sz="1950" spc="-15" dirty="0"/>
              <a:t> </a:t>
            </a:r>
            <a:r>
              <a:rPr sz="1950" spc="-10" dirty="0"/>
              <a:t>tentativo</a:t>
            </a:r>
            <a:r>
              <a:rPr sz="1950" spc="10" dirty="0"/>
              <a:t> </a:t>
            </a:r>
            <a:r>
              <a:rPr sz="1950" spc="-10" dirty="0"/>
              <a:t>di</a:t>
            </a:r>
            <a:r>
              <a:rPr sz="1950" spc="-5" dirty="0"/>
              <a:t> </a:t>
            </a:r>
            <a:r>
              <a:rPr sz="1950" spc="-10" dirty="0"/>
              <a:t>conciliazione</a:t>
            </a:r>
            <a:r>
              <a:rPr sz="1950" spc="-15" dirty="0"/>
              <a:t> </a:t>
            </a:r>
            <a:r>
              <a:rPr sz="1950" spc="-5" dirty="0"/>
              <a:t>è</a:t>
            </a:r>
            <a:r>
              <a:rPr sz="1950" spc="10" dirty="0"/>
              <a:t> </a:t>
            </a:r>
            <a:r>
              <a:rPr sz="1950" spc="-10" dirty="0"/>
              <a:t>condizione di</a:t>
            </a:r>
            <a:r>
              <a:rPr sz="1950" dirty="0"/>
              <a:t> </a:t>
            </a:r>
            <a:r>
              <a:rPr sz="1950" spc="-10" dirty="0"/>
              <a:t>procedibilità </a:t>
            </a:r>
            <a:r>
              <a:rPr sz="1950" spc="-5" dirty="0"/>
              <a:t> </a:t>
            </a:r>
            <a:r>
              <a:rPr sz="1950" spc="-10" dirty="0"/>
              <a:t>quando</a:t>
            </a:r>
            <a:r>
              <a:rPr sz="1950" spc="-5" dirty="0"/>
              <a:t> la</a:t>
            </a:r>
            <a:r>
              <a:rPr sz="1950" spc="-15" dirty="0"/>
              <a:t> </a:t>
            </a:r>
            <a:r>
              <a:rPr sz="1950" spc="-10" dirty="0"/>
              <a:t>controversia</a:t>
            </a:r>
            <a:r>
              <a:rPr sz="1950" dirty="0"/>
              <a:t> </a:t>
            </a:r>
            <a:r>
              <a:rPr sz="1950" spc="-10" dirty="0"/>
              <a:t>rientra</a:t>
            </a:r>
            <a:r>
              <a:rPr sz="1950" spc="-5" dirty="0"/>
              <a:t> in</a:t>
            </a:r>
            <a:r>
              <a:rPr sz="1950" spc="-15" dirty="0"/>
              <a:t> </a:t>
            </a:r>
            <a:r>
              <a:rPr sz="1950" spc="-5" dirty="0"/>
              <a:t>una</a:t>
            </a:r>
            <a:r>
              <a:rPr sz="1950" spc="-10" dirty="0"/>
              <a:t> </a:t>
            </a:r>
            <a:r>
              <a:rPr sz="1950" spc="-5" dirty="0"/>
              <a:t>delle</a:t>
            </a:r>
            <a:r>
              <a:rPr sz="1950" spc="5" dirty="0"/>
              <a:t> </a:t>
            </a:r>
            <a:r>
              <a:rPr sz="1950" spc="-10" dirty="0" err="1"/>
              <a:t>seguenti</a:t>
            </a:r>
            <a:r>
              <a:rPr sz="1950" spc="15" dirty="0"/>
              <a:t> </a:t>
            </a:r>
            <a:r>
              <a:rPr sz="1950" spc="-10" dirty="0" err="1"/>
              <a:t>materie</a:t>
            </a:r>
            <a:endParaRPr sz="195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8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22688" y="1604263"/>
            <a:ext cx="9287510" cy="4819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" marR="70485" indent="-186055">
              <a:lnSpc>
                <a:spcPct val="100699"/>
              </a:lnSpc>
              <a:spcBef>
                <a:spcPts val="100"/>
              </a:spcBef>
              <a:buChar char="•"/>
              <a:tabLst>
                <a:tab pos="198755" algn="l"/>
              </a:tabLst>
            </a:pPr>
            <a:r>
              <a:rPr sz="1500" dirty="0">
                <a:latin typeface="Tahoma"/>
                <a:cs typeface="Tahoma"/>
              </a:rPr>
              <a:t>condominio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10" dirty="0">
                <a:latin typeface="Tahoma"/>
                <a:cs typeface="Tahoma"/>
              </a:rPr>
              <a:t>(fra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cui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il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ricorso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alla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mediazione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per</a:t>
            </a:r>
            <a:r>
              <a:rPr sz="1500" spc="-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la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contestazione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delibere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assembleari</a:t>
            </a:r>
            <a:r>
              <a:rPr sz="1500" spc="4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entro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termini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impugnazione)</a:t>
            </a:r>
            <a:endParaRPr sz="1500">
              <a:latin typeface="Tahoma"/>
              <a:cs typeface="Tahoma"/>
            </a:endParaRPr>
          </a:p>
          <a:p>
            <a:pPr marL="198120" indent="-186055">
              <a:lnSpc>
                <a:spcPct val="100000"/>
              </a:lnSpc>
              <a:spcBef>
                <a:spcPts val="370"/>
              </a:spcBef>
              <a:buChar char="•"/>
              <a:tabLst>
                <a:tab pos="198755" algn="l"/>
              </a:tabLst>
            </a:pPr>
            <a:r>
              <a:rPr sz="1500" spc="-5" dirty="0">
                <a:latin typeface="Tahoma"/>
                <a:cs typeface="Tahoma"/>
              </a:rPr>
              <a:t>diritti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reali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(proprietà,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superficie,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enfiteusi,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usufrutto,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uso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e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abitazione,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le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servitù prediali)</a:t>
            </a:r>
            <a:endParaRPr sz="1500">
              <a:latin typeface="Tahoma"/>
              <a:cs typeface="Tahoma"/>
            </a:endParaRPr>
          </a:p>
          <a:p>
            <a:pPr marL="198120" indent="-186055">
              <a:lnSpc>
                <a:spcPct val="100000"/>
              </a:lnSpc>
              <a:spcBef>
                <a:spcPts val="385"/>
              </a:spcBef>
              <a:buChar char="•"/>
              <a:tabLst>
                <a:tab pos="198755" algn="l"/>
              </a:tabLst>
            </a:pPr>
            <a:r>
              <a:rPr sz="1500" dirty="0">
                <a:latin typeface="Tahoma"/>
                <a:cs typeface="Tahoma"/>
              </a:rPr>
              <a:t>divisione</a:t>
            </a:r>
            <a:endParaRPr sz="1500">
              <a:latin typeface="Tahoma"/>
              <a:cs typeface="Tahoma"/>
            </a:endParaRPr>
          </a:p>
          <a:p>
            <a:pPr marL="198120" indent="-186055">
              <a:lnSpc>
                <a:spcPct val="100000"/>
              </a:lnSpc>
              <a:spcBef>
                <a:spcPts val="370"/>
              </a:spcBef>
              <a:buChar char="•"/>
              <a:tabLst>
                <a:tab pos="198755" algn="l"/>
              </a:tabLst>
            </a:pPr>
            <a:r>
              <a:rPr sz="1500" dirty="0">
                <a:latin typeface="Tahoma"/>
                <a:cs typeface="Tahoma"/>
              </a:rPr>
              <a:t>successioni</a:t>
            </a:r>
            <a:r>
              <a:rPr sz="1500" spc="-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ereditarie</a:t>
            </a:r>
            <a:endParaRPr sz="1500">
              <a:latin typeface="Tahoma"/>
              <a:cs typeface="Tahoma"/>
            </a:endParaRPr>
          </a:p>
          <a:p>
            <a:pPr marL="198120" indent="-186055">
              <a:lnSpc>
                <a:spcPct val="100000"/>
              </a:lnSpc>
              <a:spcBef>
                <a:spcPts val="385"/>
              </a:spcBef>
              <a:buChar char="•"/>
              <a:tabLst>
                <a:tab pos="198755" algn="l"/>
              </a:tabLst>
            </a:pPr>
            <a:r>
              <a:rPr sz="1500" spc="-5" dirty="0">
                <a:latin typeface="Tahoma"/>
                <a:cs typeface="Tahoma"/>
              </a:rPr>
              <a:t>patti</a:t>
            </a:r>
            <a:r>
              <a:rPr sz="1500" spc="-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</a:t>
            </a:r>
            <a:r>
              <a:rPr sz="1500" spc="-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famiglia</a:t>
            </a:r>
            <a:endParaRPr sz="1500">
              <a:latin typeface="Tahoma"/>
              <a:cs typeface="Tahoma"/>
            </a:endParaRPr>
          </a:p>
          <a:p>
            <a:pPr marL="198120" indent="-186055">
              <a:lnSpc>
                <a:spcPct val="100000"/>
              </a:lnSpc>
              <a:spcBef>
                <a:spcPts val="370"/>
              </a:spcBef>
              <a:buChar char="•"/>
              <a:tabLst>
                <a:tab pos="198755" algn="l"/>
              </a:tabLst>
            </a:pPr>
            <a:r>
              <a:rPr sz="1500" dirty="0">
                <a:latin typeface="Tahoma"/>
                <a:cs typeface="Tahoma"/>
              </a:rPr>
              <a:t>locazione</a:t>
            </a:r>
            <a:endParaRPr sz="1500">
              <a:latin typeface="Tahoma"/>
              <a:cs typeface="Tahoma"/>
            </a:endParaRPr>
          </a:p>
          <a:p>
            <a:pPr marL="198120" indent="-186055">
              <a:lnSpc>
                <a:spcPct val="100000"/>
              </a:lnSpc>
              <a:spcBef>
                <a:spcPts val="385"/>
              </a:spcBef>
              <a:buChar char="•"/>
              <a:tabLst>
                <a:tab pos="198755" algn="l"/>
              </a:tabLst>
            </a:pPr>
            <a:r>
              <a:rPr sz="1500" dirty="0">
                <a:latin typeface="Tahoma"/>
                <a:cs typeface="Tahoma"/>
              </a:rPr>
              <a:t>comodato</a:t>
            </a:r>
            <a:endParaRPr sz="1500">
              <a:latin typeface="Tahoma"/>
              <a:cs typeface="Tahoma"/>
            </a:endParaRPr>
          </a:p>
          <a:p>
            <a:pPr marL="198120" indent="-186055">
              <a:lnSpc>
                <a:spcPct val="100000"/>
              </a:lnSpc>
              <a:spcBef>
                <a:spcPts val="375"/>
              </a:spcBef>
              <a:buChar char="•"/>
              <a:tabLst>
                <a:tab pos="198755" algn="l"/>
              </a:tabLst>
            </a:pPr>
            <a:r>
              <a:rPr sz="1500" spc="-5" dirty="0">
                <a:latin typeface="Tahoma"/>
                <a:cs typeface="Tahoma"/>
              </a:rPr>
              <a:t>affitto</a:t>
            </a:r>
            <a:r>
              <a:rPr sz="1500" dirty="0">
                <a:latin typeface="Tahoma"/>
                <a:cs typeface="Tahoma"/>
              </a:rPr>
              <a:t> di</a:t>
            </a:r>
            <a:r>
              <a:rPr sz="1500" spc="-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aziende</a:t>
            </a:r>
            <a:endParaRPr sz="1500">
              <a:latin typeface="Tahoma"/>
              <a:cs typeface="Tahoma"/>
            </a:endParaRPr>
          </a:p>
          <a:p>
            <a:pPr marL="198120" indent="-186055">
              <a:lnSpc>
                <a:spcPct val="100000"/>
              </a:lnSpc>
              <a:spcBef>
                <a:spcPts val="370"/>
              </a:spcBef>
              <a:buChar char="•"/>
              <a:tabLst>
                <a:tab pos="198755" algn="l"/>
              </a:tabLst>
            </a:pPr>
            <a:r>
              <a:rPr sz="1500" dirty="0">
                <a:latin typeface="Tahoma"/>
                <a:cs typeface="Tahoma"/>
              </a:rPr>
              <a:t>risarcimento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danno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derivante </a:t>
            </a:r>
            <a:r>
              <a:rPr sz="1500" spc="5" dirty="0">
                <a:latin typeface="Tahoma"/>
                <a:cs typeface="Tahoma"/>
              </a:rPr>
              <a:t>da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responsabilità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medica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e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sanitaria</a:t>
            </a:r>
            <a:endParaRPr sz="1500">
              <a:latin typeface="Tahoma"/>
              <a:cs typeface="Tahoma"/>
            </a:endParaRPr>
          </a:p>
          <a:p>
            <a:pPr marL="198120" indent="-186055">
              <a:lnSpc>
                <a:spcPct val="100000"/>
              </a:lnSpc>
              <a:spcBef>
                <a:spcPts val="385"/>
              </a:spcBef>
              <a:buChar char="•"/>
              <a:tabLst>
                <a:tab pos="198755" algn="l"/>
              </a:tabLst>
            </a:pPr>
            <a:r>
              <a:rPr sz="1500" dirty="0">
                <a:latin typeface="Tahoma"/>
                <a:cs typeface="Tahoma"/>
              </a:rPr>
              <a:t>risarcimento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danno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derivante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da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diffamazione</a:t>
            </a:r>
            <a:r>
              <a:rPr sz="1500" spc="5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con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il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mezzo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della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stampa</a:t>
            </a:r>
            <a:r>
              <a:rPr sz="1500" spc="5" dirty="0">
                <a:latin typeface="Tahoma"/>
                <a:cs typeface="Tahoma"/>
              </a:rPr>
              <a:t> 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con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altro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mezzo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pubblicità</a:t>
            </a:r>
            <a:endParaRPr sz="1500">
              <a:latin typeface="Tahoma"/>
              <a:cs typeface="Tahoma"/>
            </a:endParaRPr>
          </a:p>
          <a:p>
            <a:pPr marL="198120" indent="-186055">
              <a:lnSpc>
                <a:spcPct val="100000"/>
              </a:lnSpc>
              <a:spcBef>
                <a:spcPts val="370"/>
              </a:spcBef>
              <a:buChar char="•"/>
              <a:tabLst>
                <a:tab pos="198755" algn="l"/>
              </a:tabLst>
            </a:pPr>
            <a:r>
              <a:rPr sz="1500" spc="-5" dirty="0">
                <a:latin typeface="Tahoma"/>
                <a:cs typeface="Tahoma"/>
              </a:rPr>
              <a:t>contratti assicurativi</a:t>
            </a:r>
            <a:endParaRPr sz="1500">
              <a:latin typeface="Tahoma"/>
              <a:cs typeface="Tahoma"/>
            </a:endParaRPr>
          </a:p>
          <a:p>
            <a:pPr marL="198120" indent="-186055">
              <a:lnSpc>
                <a:spcPct val="100000"/>
              </a:lnSpc>
              <a:spcBef>
                <a:spcPts val="385"/>
              </a:spcBef>
              <a:buChar char="•"/>
              <a:tabLst>
                <a:tab pos="198755" algn="l"/>
              </a:tabLst>
            </a:pPr>
            <a:r>
              <a:rPr sz="1500" spc="-5" dirty="0">
                <a:latin typeface="Tahoma"/>
                <a:cs typeface="Tahoma"/>
              </a:rPr>
              <a:t>contratti</a:t>
            </a:r>
            <a:r>
              <a:rPr sz="1500" spc="-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bancari</a:t>
            </a:r>
            <a:endParaRPr sz="1500">
              <a:latin typeface="Tahoma"/>
              <a:cs typeface="Tahoma"/>
            </a:endParaRPr>
          </a:p>
          <a:p>
            <a:pPr marL="198120" indent="-186055">
              <a:lnSpc>
                <a:spcPct val="100000"/>
              </a:lnSpc>
              <a:spcBef>
                <a:spcPts val="370"/>
              </a:spcBef>
              <a:buChar char="•"/>
              <a:tabLst>
                <a:tab pos="198755" algn="l"/>
              </a:tabLst>
            </a:pPr>
            <a:r>
              <a:rPr sz="1500" spc="-5" dirty="0">
                <a:latin typeface="Tahoma"/>
                <a:cs typeface="Tahoma"/>
              </a:rPr>
              <a:t>contratti</a:t>
            </a:r>
            <a:r>
              <a:rPr sz="1500" spc="-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finanziari</a:t>
            </a:r>
            <a:endParaRPr sz="1500">
              <a:latin typeface="Tahoma"/>
              <a:cs typeface="Tahoma"/>
            </a:endParaRPr>
          </a:p>
          <a:p>
            <a:pPr marL="198120" marR="5715" indent="-186055">
              <a:lnSpc>
                <a:spcPct val="100699"/>
              </a:lnSpc>
              <a:spcBef>
                <a:spcPts val="375"/>
              </a:spcBef>
              <a:buChar char="•"/>
              <a:tabLst>
                <a:tab pos="198755" algn="l"/>
              </a:tabLst>
            </a:pPr>
            <a:r>
              <a:rPr sz="1500" spc="-5" dirty="0">
                <a:latin typeface="Tahoma"/>
                <a:cs typeface="Tahoma"/>
              </a:rPr>
              <a:t>contratti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e</a:t>
            </a:r>
            <a:r>
              <a:rPr sz="1500" dirty="0">
                <a:latin typeface="Tahoma"/>
                <a:cs typeface="Tahoma"/>
              </a:rPr>
              <a:t> convenzioni</a:t>
            </a:r>
            <a:r>
              <a:rPr sz="1500" spc="4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in qualsivoglia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materia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contenenti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clausole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mediazione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(obbligo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dell’avvocato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solo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se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previsto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dalla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clausola)</a:t>
            </a:r>
            <a:endParaRPr sz="1500">
              <a:latin typeface="Tahoma"/>
              <a:cs typeface="Tahoma"/>
            </a:endParaRPr>
          </a:p>
          <a:p>
            <a:pPr marL="198120" marR="129539" indent="-186055">
              <a:lnSpc>
                <a:spcPct val="101299"/>
              </a:lnSpc>
              <a:spcBef>
                <a:spcPts val="345"/>
              </a:spcBef>
              <a:buChar char="•"/>
              <a:tabLst>
                <a:tab pos="198755" algn="l"/>
              </a:tabLst>
            </a:pPr>
            <a:r>
              <a:rPr sz="1500" dirty="0">
                <a:latin typeface="Tahoma"/>
                <a:cs typeface="Tahoma"/>
              </a:rPr>
              <a:t>statuti</a:t>
            </a:r>
            <a:r>
              <a:rPr sz="1500" spc="5" dirty="0">
                <a:latin typeface="Tahoma"/>
                <a:cs typeface="Tahoma"/>
              </a:rPr>
              <a:t> 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atti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relativi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a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qualsivoglia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ambito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contenenti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clausole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mediazione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(obbligo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dell’avvocato</a:t>
            </a:r>
            <a:r>
              <a:rPr sz="1500" spc="5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solo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se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previsto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dalla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clausola)</a:t>
            </a:r>
            <a:endParaRPr sz="1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7548" y="613663"/>
            <a:ext cx="6430645" cy="3219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50" spc="-10" dirty="0"/>
              <a:t>Mediazione</a:t>
            </a:r>
            <a:r>
              <a:rPr sz="1950" spc="15" dirty="0"/>
              <a:t> </a:t>
            </a:r>
            <a:r>
              <a:rPr sz="1950" spc="-10" dirty="0"/>
              <a:t>volontaria</a:t>
            </a:r>
            <a:r>
              <a:rPr sz="1950" spc="-20" dirty="0"/>
              <a:t> </a:t>
            </a:r>
            <a:r>
              <a:rPr sz="1950" spc="-5" dirty="0"/>
              <a:t>-</a:t>
            </a:r>
            <a:r>
              <a:rPr sz="1950" spc="10" dirty="0"/>
              <a:t> </a:t>
            </a:r>
            <a:r>
              <a:rPr sz="1950" spc="-10" dirty="0"/>
              <a:t>materie</a:t>
            </a:r>
            <a:r>
              <a:rPr sz="1950" spc="20" dirty="0"/>
              <a:t> </a:t>
            </a:r>
            <a:r>
              <a:rPr sz="1950" spc="-10" dirty="0"/>
              <a:t>«non</a:t>
            </a:r>
            <a:r>
              <a:rPr sz="1950" spc="-5" dirty="0"/>
              <a:t> </a:t>
            </a:r>
            <a:r>
              <a:rPr sz="1950" spc="-10" dirty="0"/>
              <a:t>obbligatorie»</a:t>
            </a:r>
            <a:endParaRPr sz="195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9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622688" y="1838959"/>
            <a:ext cx="8280400" cy="38512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dirty="0">
                <a:latin typeface="Tahoma"/>
                <a:cs typeface="Tahoma"/>
              </a:rPr>
              <a:t>quando la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controversia</a:t>
            </a:r>
            <a:r>
              <a:rPr sz="1500" spc="6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rientra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nell’ambito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ogni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altro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diritto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civile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disponibile,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come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ad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esempio:</a:t>
            </a:r>
            <a:endParaRPr sz="1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00">
              <a:latin typeface="Tahoma"/>
              <a:cs typeface="Tahoma"/>
            </a:endParaRPr>
          </a:p>
          <a:p>
            <a:pPr marL="321945" indent="-309880">
              <a:lnSpc>
                <a:spcPct val="100000"/>
              </a:lnSpc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500" dirty="0">
                <a:latin typeface="Tahoma"/>
                <a:cs typeface="Tahoma"/>
              </a:rPr>
              <a:t>parte disponibile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del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diritto del </a:t>
            </a:r>
            <a:r>
              <a:rPr sz="1500" spc="-5" dirty="0">
                <a:latin typeface="Tahoma"/>
                <a:cs typeface="Tahoma"/>
              </a:rPr>
              <a:t>lavoro</a:t>
            </a:r>
            <a:endParaRPr sz="1500">
              <a:latin typeface="Tahoma"/>
              <a:cs typeface="Tahoma"/>
            </a:endParaRPr>
          </a:p>
          <a:p>
            <a:pPr marL="321945" indent="-30988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500" spc="-5" dirty="0">
                <a:latin typeface="Tahoma"/>
                <a:cs typeface="Tahoma"/>
              </a:rPr>
              <a:t>recupero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crediti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commerciali</a:t>
            </a:r>
            <a:endParaRPr sz="1500">
              <a:latin typeface="Tahoma"/>
              <a:cs typeface="Tahoma"/>
            </a:endParaRPr>
          </a:p>
          <a:p>
            <a:pPr marL="321945" indent="-309880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500" spc="-5" dirty="0">
                <a:latin typeface="Tahoma"/>
                <a:cs typeface="Tahoma"/>
              </a:rPr>
              <a:t>recupero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crediti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spc="-15" dirty="0">
                <a:latin typeface="Tahoma"/>
                <a:cs typeface="Tahoma"/>
              </a:rPr>
              <a:t>fra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privati</a:t>
            </a:r>
            <a:endParaRPr sz="1500">
              <a:latin typeface="Tahoma"/>
              <a:cs typeface="Tahoma"/>
            </a:endParaRPr>
          </a:p>
          <a:p>
            <a:pPr marL="321945" indent="-30988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500" spc="-10" dirty="0">
                <a:latin typeface="Tahoma"/>
                <a:cs typeface="Tahoma"/>
              </a:rPr>
              <a:t>sfratti</a:t>
            </a:r>
            <a:endParaRPr sz="1500">
              <a:latin typeface="Tahoma"/>
              <a:cs typeface="Tahoma"/>
            </a:endParaRPr>
          </a:p>
          <a:p>
            <a:pPr marL="321945" indent="-309880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500" dirty="0">
                <a:latin typeface="Tahoma"/>
                <a:cs typeface="Tahoma"/>
              </a:rPr>
              <a:t>risarcimento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danni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(per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le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questioni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non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rientranti </a:t>
            </a:r>
            <a:r>
              <a:rPr sz="1500" dirty="0">
                <a:latin typeface="Tahoma"/>
                <a:cs typeface="Tahoma"/>
              </a:rPr>
              <a:t>nelle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materie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“obbligatorie”)</a:t>
            </a:r>
            <a:endParaRPr sz="1500">
              <a:latin typeface="Tahoma"/>
              <a:cs typeface="Tahoma"/>
            </a:endParaRPr>
          </a:p>
          <a:p>
            <a:pPr marL="321945" indent="-309880">
              <a:lnSpc>
                <a:spcPct val="100000"/>
              </a:lnSpc>
              <a:spcBef>
                <a:spcPts val="370"/>
              </a:spcBef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500" spc="-5" dirty="0">
                <a:latin typeface="Tahoma"/>
                <a:cs typeface="Tahoma"/>
              </a:rPr>
              <a:t>controversie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aziendali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e</a:t>
            </a:r>
            <a:r>
              <a:rPr sz="1500" spc="-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societarie</a:t>
            </a:r>
            <a:endParaRPr sz="1500">
              <a:latin typeface="Tahoma"/>
              <a:cs typeface="Tahoma"/>
            </a:endParaRPr>
          </a:p>
          <a:p>
            <a:pPr marL="321945" indent="-30988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500" spc="-5" dirty="0">
                <a:latin typeface="Tahoma"/>
                <a:cs typeface="Tahoma"/>
              </a:rPr>
              <a:t>rapporti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con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le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pubbliche amministrazioni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e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gli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enti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locali</a:t>
            </a:r>
            <a:r>
              <a:rPr sz="1500" spc="4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(nell’area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dei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diritti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disponibili)</a:t>
            </a:r>
            <a:endParaRPr sz="1500">
              <a:latin typeface="Tahoma"/>
              <a:cs typeface="Tahoma"/>
            </a:endParaRPr>
          </a:p>
          <a:p>
            <a:pPr marL="321945" indent="-309880">
              <a:lnSpc>
                <a:spcPct val="100000"/>
              </a:lnSpc>
              <a:spcBef>
                <a:spcPts val="370"/>
              </a:spcBef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500" dirty="0">
                <a:latin typeface="Tahoma"/>
                <a:cs typeface="Tahoma"/>
              </a:rPr>
              <a:t>appalto</a:t>
            </a:r>
            <a:endParaRPr sz="1500">
              <a:latin typeface="Tahoma"/>
              <a:cs typeface="Tahoma"/>
            </a:endParaRPr>
          </a:p>
          <a:p>
            <a:pPr marL="321945" indent="-30988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500" dirty="0">
                <a:latin typeface="Tahoma"/>
                <a:cs typeface="Tahoma"/>
              </a:rPr>
              <a:t>prestazione</a:t>
            </a:r>
            <a:r>
              <a:rPr sz="1500" spc="-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d’opera</a:t>
            </a:r>
            <a:r>
              <a:rPr sz="1500" spc="-2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intellettuale</a:t>
            </a:r>
            <a:endParaRPr sz="1500">
              <a:latin typeface="Tahoma"/>
              <a:cs typeface="Tahoma"/>
            </a:endParaRPr>
          </a:p>
          <a:p>
            <a:pPr marL="321945" indent="-309880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500" dirty="0">
                <a:latin typeface="Tahoma"/>
                <a:cs typeface="Tahoma"/>
              </a:rPr>
              <a:t>prestazione</a:t>
            </a:r>
            <a:r>
              <a:rPr sz="1500" spc="-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d’opera</a:t>
            </a:r>
            <a:r>
              <a:rPr sz="1500" spc="-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manuale</a:t>
            </a:r>
            <a:endParaRPr sz="1500">
              <a:latin typeface="Tahoma"/>
              <a:cs typeface="Tahoma"/>
            </a:endParaRPr>
          </a:p>
          <a:p>
            <a:pPr marL="321945" indent="-30988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500" dirty="0">
                <a:latin typeface="Tahoma"/>
                <a:cs typeface="Tahoma"/>
              </a:rPr>
              <a:t>mandato</a:t>
            </a:r>
            <a:endParaRPr sz="1500">
              <a:latin typeface="Tahoma"/>
              <a:cs typeface="Tahoma"/>
            </a:endParaRPr>
          </a:p>
          <a:p>
            <a:pPr marL="321945" indent="-309880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1500" spc="-5" dirty="0">
                <a:latin typeface="Tahoma"/>
                <a:cs typeface="Tahoma"/>
              </a:rPr>
              <a:t>contratti</a:t>
            </a:r>
            <a:r>
              <a:rPr sz="1500" spc="-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</a:t>
            </a:r>
            <a:r>
              <a:rPr sz="1500" spc="-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agenzia</a:t>
            </a:r>
            <a:endParaRPr sz="1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7906</Words>
  <Application>Microsoft Office PowerPoint</Application>
  <PresentationFormat>Personalizzato</PresentationFormat>
  <Paragraphs>467</Paragraphs>
  <Slides>66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66</vt:i4>
      </vt:variant>
    </vt:vector>
  </HeadingPairs>
  <TitlesOfParts>
    <vt:vector size="73" baseType="lpstr">
      <vt:lpstr>Arial</vt:lpstr>
      <vt:lpstr>Calibri</vt:lpstr>
      <vt:lpstr>Tahoma</vt:lpstr>
      <vt:lpstr>Times New Roman</vt:lpstr>
      <vt:lpstr>Trebuchet MS</vt:lpstr>
      <vt:lpstr>Wingdings 3</vt:lpstr>
      <vt:lpstr>Sfaccettatura</vt:lpstr>
      <vt:lpstr>Presentazione standard di PowerPoint</vt:lpstr>
      <vt:lpstr>Presentazione standard di PowerPoint</vt:lpstr>
      <vt:lpstr>La relazione sociale</vt:lpstr>
      <vt:lpstr>Presentazione standard di PowerPoint</vt:lpstr>
      <vt:lpstr>Lo strumento per la gestione del conflitto</vt:lpstr>
      <vt:lpstr>Normativa di riferimento</vt:lpstr>
      <vt:lpstr>Quanti tipi di mediazione</vt:lpstr>
      <vt:lpstr>il tentativo di conciliazione è condizione di procedibilità  quando la controversia rientra in una delle seguenti materie</vt:lpstr>
      <vt:lpstr>Mediazione volontaria - materie «non obbligatorie»</vt:lpstr>
      <vt:lpstr>Presentazione standard di PowerPoint</vt:lpstr>
      <vt:lpstr>Presentazione standard di PowerPoint</vt:lpstr>
      <vt:lpstr>Presentazione standard di PowerPoint</vt:lpstr>
      <vt:lpstr>Chi è il mediatore?</vt:lpstr>
      <vt:lpstr>Presentazione standard di PowerPoint</vt:lpstr>
      <vt:lpstr>Presentazione standard di PowerPoint</vt:lpstr>
      <vt:lpstr>Azioni di responsabilità</vt:lpstr>
      <vt:lpstr>Nel definire la clausola da inserire è opportuno tener conto di :</vt:lpstr>
      <vt:lpstr>Presentazione standard di PowerPoint</vt:lpstr>
      <vt:lpstr>La mediazione è obbligatoria per 4 anni (cioè fino al 2017) in materia di:</vt:lpstr>
      <vt:lpstr>Presentazione standard di PowerPoint</vt:lpstr>
      <vt:lpstr>Clausola contrattuale di mediazione</vt:lpstr>
      <vt:lpstr>Clausola di mediazione statutaria</vt:lpstr>
      <vt:lpstr>Clausola contrattuale</vt:lpstr>
      <vt:lpstr>Presentazione standard di PowerPoint</vt:lpstr>
      <vt:lpstr>Clausola statutaria</vt:lpstr>
      <vt:lpstr>Presentazione standard di PowerPoint</vt:lpstr>
      <vt:lpstr>Presentazione standard di PowerPoint</vt:lpstr>
      <vt:lpstr>Presentazione standard di PowerPoint</vt:lpstr>
      <vt:lpstr>Contratti standard per adesione</vt:lpstr>
      <vt:lpstr>Presentazione standard di PowerPoint</vt:lpstr>
      <vt:lpstr>Valutazione della  vessatorietà</vt:lpstr>
      <vt:lpstr>Ambito di applicazione</vt:lpstr>
      <vt:lpstr>Trasparenza nei rapporti banca - clienti</vt:lpstr>
      <vt:lpstr>Per garantire la trasparenza e la correttezza nei rapporti Banca/Cliente sono  state emanate specifiche norme.</vt:lpstr>
      <vt:lpstr>Applicazione della disciplina</vt:lpstr>
      <vt:lpstr>Ambito soggettivo</vt:lpstr>
      <vt:lpstr>Clienti -Soggetti tutelati</vt:lpstr>
      <vt:lpstr>La pubblicità e l’informazione pre-contrattuale</vt:lpstr>
      <vt:lpstr>Gli annunci pubblicitari devono essere chiaramente riconoscibili come tali devono: Contenere i principali diritti del cliente (redatto secondo un modello standard)</vt:lpstr>
      <vt:lpstr>I contratti</vt:lpstr>
      <vt:lpstr>Presentazione standard di PowerPoint</vt:lpstr>
      <vt:lpstr>Forme complesse di remunerazione degli affidamenti e  sconfinamenti, sono indicati nei fogli informativi.</vt:lpstr>
      <vt:lpstr>La comunicazione alla clientela</vt:lpstr>
      <vt:lpstr>Presentazione standard di PowerPoint</vt:lpstr>
      <vt:lpstr>Commercializzazione a distanza</vt:lpstr>
      <vt:lpstr>Gestioni reclami</vt:lpstr>
      <vt:lpstr>Le A.D.R. nel sistema bancario</vt:lpstr>
      <vt:lpstr>Arbitro bancario finanziario</vt:lpstr>
      <vt:lpstr>Presentazione standard di PowerPoint</vt:lpstr>
      <vt:lpstr>Presentazione standard di PowerPoint</vt:lpstr>
      <vt:lpstr>Associazione Conciliatore bancarioFinanziario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CAPACITÀ PROCESSUALE O  LA LEGITTIMAZIONE PROCESSUALE Il conflitto di interessi e la nomina dei curatore speciale.-</vt:lpstr>
      <vt:lpstr>Il difetto di legittimazione processuale.-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(Microsoft PowerPoint - SLIDES definitive convengno ENP - ADR 22.02.2017  [Sola lettura] [modalit\340 compatibilit\340])</dc:title>
  <dc:creator>mrebuscelli</dc:creator>
  <cp:lastModifiedBy>claudio santarelli</cp:lastModifiedBy>
  <cp:revision>5</cp:revision>
  <dcterms:created xsi:type="dcterms:W3CDTF">2021-03-21T14:33:45Z</dcterms:created>
  <dcterms:modified xsi:type="dcterms:W3CDTF">2021-03-26T18:40:25Z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2017-03-03T00:00:00Z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2021-03-21T00:00:00Z</vt:filetime>
  </property>
</Properties>
</file>