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9"/>
  </p:notesMasterIdLst>
  <p:sldIdLst>
    <p:sldId id="258" r:id="rId3"/>
    <p:sldId id="261" r:id="rId4"/>
    <p:sldId id="262" r:id="rId5"/>
    <p:sldId id="263" r:id="rId6"/>
    <p:sldId id="264" r:id="rId7"/>
    <p:sldId id="265" r:id="rId8"/>
    <p:sldId id="266" r:id="rId9"/>
    <p:sldId id="267" r:id="rId10"/>
    <p:sldId id="268" r:id="rId11"/>
    <p:sldId id="269" r:id="rId12"/>
    <p:sldId id="270" r:id="rId13"/>
    <p:sldId id="292" r:id="rId14"/>
    <p:sldId id="256" r:id="rId15"/>
    <p:sldId id="293" r:id="rId16"/>
    <p:sldId id="294" r:id="rId17"/>
    <p:sldId id="257" r:id="rId18"/>
    <p:sldId id="295" r:id="rId19"/>
    <p:sldId id="296" r:id="rId20"/>
    <p:sldId id="325" r:id="rId21"/>
    <p:sldId id="326" r:id="rId22"/>
    <p:sldId id="328" r:id="rId23"/>
    <p:sldId id="329" r:id="rId24"/>
    <p:sldId id="327" r:id="rId25"/>
    <p:sldId id="332" r:id="rId26"/>
    <p:sldId id="333" r:id="rId27"/>
    <p:sldId id="297" r:id="rId28"/>
    <p:sldId id="271" r:id="rId29"/>
    <p:sldId id="272" r:id="rId30"/>
    <p:sldId id="298" r:id="rId31"/>
    <p:sldId id="275" r:id="rId32"/>
    <p:sldId id="299" r:id="rId33"/>
    <p:sldId id="300" r:id="rId34"/>
    <p:sldId id="301" r:id="rId35"/>
    <p:sldId id="273" r:id="rId36"/>
    <p:sldId id="274" r:id="rId37"/>
    <p:sldId id="276" r:id="rId38"/>
    <p:sldId id="277" r:id="rId39"/>
    <p:sldId id="278" r:id="rId40"/>
    <p:sldId id="281" r:id="rId41"/>
    <p:sldId id="302" r:id="rId42"/>
    <p:sldId id="282" r:id="rId43"/>
    <p:sldId id="279" r:id="rId44"/>
    <p:sldId id="290" r:id="rId45"/>
    <p:sldId id="303" r:id="rId46"/>
    <p:sldId id="334" r:id="rId47"/>
    <p:sldId id="304" r:id="rId48"/>
    <p:sldId id="283" r:id="rId49"/>
    <p:sldId id="305" r:id="rId50"/>
    <p:sldId id="309" r:id="rId51"/>
    <p:sldId id="284" r:id="rId52"/>
    <p:sldId id="308" r:id="rId53"/>
    <p:sldId id="310" r:id="rId54"/>
    <p:sldId id="311" r:id="rId55"/>
    <p:sldId id="331" r:id="rId56"/>
    <p:sldId id="312" r:id="rId57"/>
    <p:sldId id="340" r:id="rId58"/>
    <p:sldId id="349" r:id="rId59"/>
    <p:sldId id="338" r:id="rId60"/>
    <p:sldId id="339" r:id="rId61"/>
    <p:sldId id="313" r:id="rId62"/>
    <p:sldId id="336" r:id="rId63"/>
    <p:sldId id="337" r:id="rId64"/>
    <p:sldId id="335" r:id="rId65"/>
    <p:sldId id="314" r:id="rId66"/>
    <p:sldId id="322" r:id="rId67"/>
    <p:sldId id="323" r:id="rId68"/>
    <p:sldId id="315" r:id="rId69"/>
    <p:sldId id="324" r:id="rId70"/>
    <p:sldId id="316" r:id="rId71"/>
    <p:sldId id="317" r:id="rId72"/>
    <p:sldId id="341" r:id="rId73"/>
    <p:sldId id="318" r:id="rId74"/>
    <p:sldId id="319" r:id="rId75"/>
    <p:sldId id="320" r:id="rId76"/>
    <p:sldId id="343" r:id="rId77"/>
    <p:sldId id="321" r:id="rId78"/>
    <p:sldId id="350" r:id="rId79"/>
    <p:sldId id="342" r:id="rId80"/>
    <p:sldId id="344" r:id="rId81"/>
    <p:sldId id="345" r:id="rId82"/>
    <p:sldId id="346" r:id="rId83"/>
    <p:sldId id="347" r:id="rId84"/>
    <p:sldId id="287" r:id="rId85"/>
    <p:sldId id="288" r:id="rId86"/>
    <p:sldId id="289" r:id="rId87"/>
    <p:sldId id="348" r:id="rId88"/>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varScale="1">
        <p:scale>
          <a:sx n="78" d="100"/>
          <a:sy n="78" d="100"/>
        </p:scale>
        <p:origin x="-274" y="-67"/>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57DBD7-AE50-4A8E-84A6-609730A67A88}" type="datetimeFigureOut">
              <a:rPr lang="it-IT" smtClean="0"/>
              <a:t>21/12/2017</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140CFA-E9E7-4BD0-ACB1-7CF0D2FBA55F}" type="slidenum">
              <a:rPr lang="it-IT" smtClean="0"/>
              <a:t>‹N›</a:t>
            </a:fld>
            <a:endParaRPr lang="it-IT"/>
          </a:p>
        </p:txBody>
      </p:sp>
    </p:spTree>
    <p:extLst>
      <p:ext uri="{BB962C8B-B14F-4D97-AF65-F5344CB8AC3E}">
        <p14:creationId xmlns:p14="http://schemas.microsoft.com/office/powerpoint/2010/main" val="1408057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CF0FDF5E-5738-498F-B812-CA1F45CD2F4C}" type="datetimeFigureOut">
              <a:rPr lang="it-IT" smtClean="0"/>
              <a:t>21/12/2017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39E3CF1-A879-4247-91E9-D301FBC6F738}" type="slidenum">
              <a:rPr lang="it-IT" smtClean="0"/>
              <a:t>‹N›</a:t>
            </a:fld>
            <a:endParaRPr lang="it-IT"/>
          </a:p>
        </p:txBody>
      </p:sp>
    </p:spTree>
    <p:extLst>
      <p:ext uri="{BB962C8B-B14F-4D97-AF65-F5344CB8AC3E}">
        <p14:creationId xmlns:p14="http://schemas.microsoft.com/office/powerpoint/2010/main" val="1773976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F0FDF5E-5738-498F-B812-CA1F45CD2F4C}" type="datetimeFigureOut">
              <a:rPr lang="it-IT" smtClean="0"/>
              <a:t>21/12/2017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39E3CF1-A879-4247-91E9-D301FBC6F738}" type="slidenum">
              <a:rPr lang="it-IT" smtClean="0"/>
              <a:t>‹N›</a:t>
            </a:fld>
            <a:endParaRPr lang="it-IT"/>
          </a:p>
        </p:txBody>
      </p:sp>
    </p:spTree>
    <p:extLst>
      <p:ext uri="{BB962C8B-B14F-4D97-AF65-F5344CB8AC3E}">
        <p14:creationId xmlns:p14="http://schemas.microsoft.com/office/powerpoint/2010/main" val="2352241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F0FDF5E-5738-498F-B812-CA1F45CD2F4C}" type="datetimeFigureOut">
              <a:rPr lang="it-IT" smtClean="0"/>
              <a:t>21/12/2017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39E3CF1-A879-4247-91E9-D301FBC6F738}" type="slidenum">
              <a:rPr lang="it-IT" smtClean="0"/>
              <a:t>‹N›</a:t>
            </a:fld>
            <a:endParaRPr lang="it-IT"/>
          </a:p>
        </p:txBody>
      </p:sp>
    </p:spTree>
    <p:extLst>
      <p:ext uri="{BB962C8B-B14F-4D97-AF65-F5344CB8AC3E}">
        <p14:creationId xmlns:p14="http://schemas.microsoft.com/office/powerpoint/2010/main" val="386946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endParaRPr lang="it-IT">
              <a:solidFill>
                <a:srgbClr val="000000"/>
              </a:solidFill>
            </a:endParaRPr>
          </a:p>
        </p:txBody>
      </p:sp>
      <p:sp>
        <p:nvSpPr>
          <p:cNvPr id="5" name="Segnaposto piè di pagina 4"/>
          <p:cNvSpPr>
            <a:spLocks noGrp="1"/>
          </p:cNvSpPr>
          <p:nvPr>
            <p:ph type="ftr" sz="quarter" idx="11"/>
          </p:nvPr>
        </p:nvSpPr>
        <p:spPr/>
        <p:txBody>
          <a:bodyPr/>
          <a:lstStyle>
            <a:lvl1pPr>
              <a:defRPr/>
            </a:lvl1pPr>
          </a:lstStyle>
          <a:p>
            <a:endParaRPr lang="it-IT">
              <a:solidFill>
                <a:srgbClr val="000000"/>
              </a:solidFill>
            </a:endParaRPr>
          </a:p>
        </p:txBody>
      </p:sp>
      <p:sp>
        <p:nvSpPr>
          <p:cNvPr id="6" name="Segnaposto numero diapositiva 5"/>
          <p:cNvSpPr>
            <a:spLocks noGrp="1"/>
          </p:cNvSpPr>
          <p:nvPr>
            <p:ph type="sldNum" sz="quarter" idx="12"/>
          </p:nvPr>
        </p:nvSpPr>
        <p:spPr/>
        <p:txBody>
          <a:bodyPr/>
          <a:lstStyle>
            <a:lvl1pPr>
              <a:defRPr/>
            </a:lvl1pPr>
          </a:lstStyle>
          <a:p>
            <a:fld id="{97AACAB0-F24A-468B-9322-9C3E58D4A6DE}"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3373168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solidFill>
                <a:srgbClr val="000000"/>
              </a:solidFill>
            </a:endParaRPr>
          </a:p>
        </p:txBody>
      </p:sp>
      <p:sp>
        <p:nvSpPr>
          <p:cNvPr id="5" name="Segnaposto piè di pagina 4"/>
          <p:cNvSpPr>
            <a:spLocks noGrp="1"/>
          </p:cNvSpPr>
          <p:nvPr>
            <p:ph type="ftr" sz="quarter" idx="11"/>
          </p:nvPr>
        </p:nvSpPr>
        <p:spPr/>
        <p:txBody>
          <a:bodyPr/>
          <a:lstStyle>
            <a:lvl1pPr>
              <a:defRPr/>
            </a:lvl1pPr>
          </a:lstStyle>
          <a:p>
            <a:endParaRPr lang="it-IT">
              <a:solidFill>
                <a:srgbClr val="000000"/>
              </a:solidFill>
            </a:endParaRPr>
          </a:p>
        </p:txBody>
      </p:sp>
      <p:sp>
        <p:nvSpPr>
          <p:cNvPr id="6" name="Segnaposto numero diapositiva 5"/>
          <p:cNvSpPr>
            <a:spLocks noGrp="1"/>
          </p:cNvSpPr>
          <p:nvPr>
            <p:ph type="sldNum" sz="quarter" idx="12"/>
          </p:nvPr>
        </p:nvSpPr>
        <p:spPr/>
        <p:txBody>
          <a:bodyPr/>
          <a:lstStyle>
            <a:lvl1pPr>
              <a:defRPr/>
            </a:lvl1pPr>
          </a:lstStyle>
          <a:p>
            <a:fld id="{A8D83349-C154-4415-B5A7-4E8275C81C16}"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37563893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endParaRPr lang="it-IT">
              <a:solidFill>
                <a:srgbClr val="000000"/>
              </a:solidFill>
            </a:endParaRPr>
          </a:p>
        </p:txBody>
      </p:sp>
      <p:sp>
        <p:nvSpPr>
          <p:cNvPr id="5" name="Segnaposto piè di pagina 4"/>
          <p:cNvSpPr>
            <a:spLocks noGrp="1"/>
          </p:cNvSpPr>
          <p:nvPr>
            <p:ph type="ftr" sz="quarter" idx="11"/>
          </p:nvPr>
        </p:nvSpPr>
        <p:spPr/>
        <p:txBody>
          <a:bodyPr/>
          <a:lstStyle>
            <a:lvl1pPr>
              <a:defRPr/>
            </a:lvl1pPr>
          </a:lstStyle>
          <a:p>
            <a:endParaRPr lang="it-IT">
              <a:solidFill>
                <a:srgbClr val="000000"/>
              </a:solidFill>
            </a:endParaRPr>
          </a:p>
        </p:txBody>
      </p:sp>
      <p:sp>
        <p:nvSpPr>
          <p:cNvPr id="6" name="Segnaposto numero diapositiva 5"/>
          <p:cNvSpPr>
            <a:spLocks noGrp="1"/>
          </p:cNvSpPr>
          <p:nvPr>
            <p:ph type="sldNum" sz="quarter" idx="12"/>
          </p:nvPr>
        </p:nvSpPr>
        <p:spPr/>
        <p:txBody>
          <a:bodyPr/>
          <a:lstStyle>
            <a:lvl1pPr>
              <a:defRPr/>
            </a:lvl1pPr>
          </a:lstStyle>
          <a:p>
            <a:fld id="{D52EB08B-B2E9-4944-AAC2-FEC975EA78CE}"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38257292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a:defRPr/>
            </a:lvl1pPr>
          </a:lstStyle>
          <a:p>
            <a:endParaRPr lang="it-IT">
              <a:solidFill>
                <a:srgbClr val="000000"/>
              </a:solidFill>
            </a:endParaRPr>
          </a:p>
        </p:txBody>
      </p:sp>
      <p:sp>
        <p:nvSpPr>
          <p:cNvPr id="6" name="Segnaposto piè di pagina 5"/>
          <p:cNvSpPr>
            <a:spLocks noGrp="1"/>
          </p:cNvSpPr>
          <p:nvPr>
            <p:ph type="ftr" sz="quarter" idx="11"/>
          </p:nvPr>
        </p:nvSpPr>
        <p:spPr/>
        <p:txBody>
          <a:bodyPr/>
          <a:lstStyle>
            <a:lvl1pPr>
              <a:defRPr/>
            </a:lvl1pPr>
          </a:lstStyle>
          <a:p>
            <a:endParaRPr lang="it-IT">
              <a:solidFill>
                <a:srgbClr val="000000"/>
              </a:solidFill>
            </a:endParaRPr>
          </a:p>
        </p:txBody>
      </p:sp>
      <p:sp>
        <p:nvSpPr>
          <p:cNvPr id="7" name="Segnaposto numero diapositiva 6"/>
          <p:cNvSpPr>
            <a:spLocks noGrp="1"/>
          </p:cNvSpPr>
          <p:nvPr>
            <p:ph type="sldNum" sz="quarter" idx="12"/>
          </p:nvPr>
        </p:nvSpPr>
        <p:spPr/>
        <p:txBody>
          <a:bodyPr/>
          <a:lstStyle>
            <a:lvl1pPr>
              <a:defRPr/>
            </a:lvl1pPr>
          </a:lstStyle>
          <a:p>
            <a:fld id="{71087428-EB58-4A72-9A54-D9ED7312FA9B}"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5291136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a:defRPr/>
            </a:lvl1pPr>
          </a:lstStyle>
          <a:p>
            <a:endParaRPr lang="it-IT">
              <a:solidFill>
                <a:srgbClr val="000000"/>
              </a:solidFill>
            </a:endParaRPr>
          </a:p>
        </p:txBody>
      </p:sp>
      <p:sp>
        <p:nvSpPr>
          <p:cNvPr id="8" name="Segnaposto piè di pagina 7"/>
          <p:cNvSpPr>
            <a:spLocks noGrp="1"/>
          </p:cNvSpPr>
          <p:nvPr>
            <p:ph type="ftr" sz="quarter" idx="11"/>
          </p:nvPr>
        </p:nvSpPr>
        <p:spPr/>
        <p:txBody>
          <a:bodyPr/>
          <a:lstStyle>
            <a:lvl1pPr>
              <a:defRPr/>
            </a:lvl1pPr>
          </a:lstStyle>
          <a:p>
            <a:endParaRPr lang="it-IT">
              <a:solidFill>
                <a:srgbClr val="000000"/>
              </a:solidFill>
            </a:endParaRPr>
          </a:p>
        </p:txBody>
      </p:sp>
      <p:sp>
        <p:nvSpPr>
          <p:cNvPr id="9" name="Segnaposto numero diapositiva 8"/>
          <p:cNvSpPr>
            <a:spLocks noGrp="1"/>
          </p:cNvSpPr>
          <p:nvPr>
            <p:ph type="sldNum" sz="quarter" idx="12"/>
          </p:nvPr>
        </p:nvSpPr>
        <p:spPr/>
        <p:txBody>
          <a:bodyPr/>
          <a:lstStyle>
            <a:lvl1pPr>
              <a:defRPr/>
            </a:lvl1pPr>
          </a:lstStyle>
          <a:p>
            <a:fld id="{5D05BD6E-D237-4F38-99C9-C481548F3013}"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34067356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a:defRPr/>
            </a:lvl1pPr>
          </a:lstStyle>
          <a:p>
            <a:endParaRPr lang="it-IT">
              <a:solidFill>
                <a:srgbClr val="000000"/>
              </a:solidFill>
            </a:endParaRPr>
          </a:p>
        </p:txBody>
      </p:sp>
      <p:sp>
        <p:nvSpPr>
          <p:cNvPr id="4" name="Segnaposto piè di pagina 3"/>
          <p:cNvSpPr>
            <a:spLocks noGrp="1"/>
          </p:cNvSpPr>
          <p:nvPr>
            <p:ph type="ftr" sz="quarter" idx="11"/>
          </p:nvPr>
        </p:nvSpPr>
        <p:spPr/>
        <p:txBody>
          <a:bodyPr/>
          <a:lstStyle>
            <a:lvl1pPr>
              <a:defRPr/>
            </a:lvl1pPr>
          </a:lstStyle>
          <a:p>
            <a:endParaRPr lang="it-IT">
              <a:solidFill>
                <a:srgbClr val="000000"/>
              </a:solidFill>
            </a:endParaRPr>
          </a:p>
        </p:txBody>
      </p:sp>
      <p:sp>
        <p:nvSpPr>
          <p:cNvPr id="5" name="Segnaposto numero diapositiva 4"/>
          <p:cNvSpPr>
            <a:spLocks noGrp="1"/>
          </p:cNvSpPr>
          <p:nvPr>
            <p:ph type="sldNum" sz="quarter" idx="12"/>
          </p:nvPr>
        </p:nvSpPr>
        <p:spPr/>
        <p:txBody>
          <a:bodyPr/>
          <a:lstStyle>
            <a:lvl1pPr>
              <a:defRPr/>
            </a:lvl1pPr>
          </a:lstStyle>
          <a:p>
            <a:fld id="{4280A320-4135-43AA-B125-3AD9521E8B1C}"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16422034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endParaRPr lang="it-IT">
              <a:solidFill>
                <a:srgbClr val="000000"/>
              </a:solidFill>
            </a:endParaRPr>
          </a:p>
        </p:txBody>
      </p:sp>
      <p:sp>
        <p:nvSpPr>
          <p:cNvPr id="3" name="Segnaposto piè di pagina 2"/>
          <p:cNvSpPr>
            <a:spLocks noGrp="1"/>
          </p:cNvSpPr>
          <p:nvPr>
            <p:ph type="ftr" sz="quarter" idx="11"/>
          </p:nvPr>
        </p:nvSpPr>
        <p:spPr/>
        <p:txBody>
          <a:bodyPr/>
          <a:lstStyle>
            <a:lvl1pPr>
              <a:defRPr/>
            </a:lvl1pPr>
          </a:lstStyle>
          <a:p>
            <a:endParaRPr lang="it-IT">
              <a:solidFill>
                <a:srgbClr val="000000"/>
              </a:solidFill>
            </a:endParaRPr>
          </a:p>
        </p:txBody>
      </p:sp>
      <p:sp>
        <p:nvSpPr>
          <p:cNvPr id="4" name="Segnaposto numero diapositiva 3"/>
          <p:cNvSpPr>
            <a:spLocks noGrp="1"/>
          </p:cNvSpPr>
          <p:nvPr>
            <p:ph type="sldNum" sz="quarter" idx="12"/>
          </p:nvPr>
        </p:nvSpPr>
        <p:spPr/>
        <p:txBody>
          <a:bodyPr/>
          <a:lstStyle>
            <a:lvl1pPr>
              <a:defRPr/>
            </a:lvl1pPr>
          </a:lstStyle>
          <a:p>
            <a:fld id="{8D5A01E6-AA6B-4913-8DF6-DE10DB392454}"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5373657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solidFill>
                <a:srgbClr val="000000"/>
              </a:solidFill>
            </a:endParaRPr>
          </a:p>
        </p:txBody>
      </p:sp>
      <p:sp>
        <p:nvSpPr>
          <p:cNvPr id="6" name="Segnaposto piè di pagina 5"/>
          <p:cNvSpPr>
            <a:spLocks noGrp="1"/>
          </p:cNvSpPr>
          <p:nvPr>
            <p:ph type="ftr" sz="quarter" idx="11"/>
          </p:nvPr>
        </p:nvSpPr>
        <p:spPr/>
        <p:txBody>
          <a:bodyPr/>
          <a:lstStyle>
            <a:lvl1pPr>
              <a:defRPr/>
            </a:lvl1pPr>
          </a:lstStyle>
          <a:p>
            <a:endParaRPr lang="it-IT">
              <a:solidFill>
                <a:srgbClr val="000000"/>
              </a:solidFill>
            </a:endParaRPr>
          </a:p>
        </p:txBody>
      </p:sp>
      <p:sp>
        <p:nvSpPr>
          <p:cNvPr id="7" name="Segnaposto numero diapositiva 6"/>
          <p:cNvSpPr>
            <a:spLocks noGrp="1"/>
          </p:cNvSpPr>
          <p:nvPr>
            <p:ph type="sldNum" sz="quarter" idx="12"/>
          </p:nvPr>
        </p:nvSpPr>
        <p:spPr/>
        <p:txBody>
          <a:bodyPr/>
          <a:lstStyle>
            <a:lvl1pPr>
              <a:defRPr/>
            </a:lvl1pPr>
          </a:lstStyle>
          <a:p>
            <a:fld id="{2929B4B1-FCBC-4367-9E49-A3FA8B62189B}"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11124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F0FDF5E-5738-498F-B812-CA1F45CD2F4C}" type="datetimeFigureOut">
              <a:rPr lang="it-IT" smtClean="0"/>
              <a:t>21/12/2017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39E3CF1-A879-4247-91E9-D301FBC6F738}" type="slidenum">
              <a:rPr lang="it-IT" smtClean="0"/>
              <a:t>‹N›</a:t>
            </a:fld>
            <a:endParaRPr lang="it-IT"/>
          </a:p>
        </p:txBody>
      </p:sp>
    </p:spTree>
    <p:extLst>
      <p:ext uri="{BB962C8B-B14F-4D97-AF65-F5344CB8AC3E}">
        <p14:creationId xmlns:p14="http://schemas.microsoft.com/office/powerpoint/2010/main" val="23078121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solidFill>
                <a:srgbClr val="000000"/>
              </a:solidFill>
            </a:endParaRPr>
          </a:p>
        </p:txBody>
      </p:sp>
      <p:sp>
        <p:nvSpPr>
          <p:cNvPr id="6" name="Segnaposto piè di pagina 5"/>
          <p:cNvSpPr>
            <a:spLocks noGrp="1"/>
          </p:cNvSpPr>
          <p:nvPr>
            <p:ph type="ftr" sz="quarter" idx="11"/>
          </p:nvPr>
        </p:nvSpPr>
        <p:spPr/>
        <p:txBody>
          <a:bodyPr/>
          <a:lstStyle>
            <a:lvl1pPr>
              <a:defRPr/>
            </a:lvl1pPr>
          </a:lstStyle>
          <a:p>
            <a:endParaRPr lang="it-IT">
              <a:solidFill>
                <a:srgbClr val="000000"/>
              </a:solidFill>
            </a:endParaRPr>
          </a:p>
        </p:txBody>
      </p:sp>
      <p:sp>
        <p:nvSpPr>
          <p:cNvPr id="7" name="Segnaposto numero diapositiva 6"/>
          <p:cNvSpPr>
            <a:spLocks noGrp="1"/>
          </p:cNvSpPr>
          <p:nvPr>
            <p:ph type="sldNum" sz="quarter" idx="12"/>
          </p:nvPr>
        </p:nvSpPr>
        <p:spPr/>
        <p:txBody>
          <a:bodyPr/>
          <a:lstStyle>
            <a:lvl1pPr>
              <a:defRPr/>
            </a:lvl1pPr>
          </a:lstStyle>
          <a:p>
            <a:fld id="{F0D8E9EB-24AC-4B0C-9D07-7B5B24B5A66E}"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31143608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solidFill>
                <a:srgbClr val="000000"/>
              </a:solidFill>
            </a:endParaRPr>
          </a:p>
        </p:txBody>
      </p:sp>
      <p:sp>
        <p:nvSpPr>
          <p:cNvPr id="5" name="Segnaposto piè di pagina 4"/>
          <p:cNvSpPr>
            <a:spLocks noGrp="1"/>
          </p:cNvSpPr>
          <p:nvPr>
            <p:ph type="ftr" sz="quarter" idx="11"/>
          </p:nvPr>
        </p:nvSpPr>
        <p:spPr/>
        <p:txBody>
          <a:bodyPr/>
          <a:lstStyle>
            <a:lvl1pPr>
              <a:defRPr/>
            </a:lvl1pPr>
          </a:lstStyle>
          <a:p>
            <a:endParaRPr lang="it-IT">
              <a:solidFill>
                <a:srgbClr val="000000"/>
              </a:solidFill>
            </a:endParaRPr>
          </a:p>
        </p:txBody>
      </p:sp>
      <p:sp>
        <p:nvSpPr>
          <p:cNvPr id="6" name="Segnaposto numero diapositiva 5"/>
          <p:cNvSpPr>
            <a:spLocks noGrp="1"/>
          </p:cNvSpPr>
          <p:nvPr>
            <p:ph type="sldNum" sz="quarter" idx="12"/>
          </p:nvPr>
        </p:nvSpPr>
        <p:spPr/>
        <p:txBody>
          <a:bodyPr/>
          <a:lstStyle>
            <a:lvl1pPr>
              <a:defRPr/>
            </a:lvl1pPr>
          </a:lstStyle>
          <a:p>
            <a:fld id="{6FE70FB5-9DD1-479B-A078-52F576566BCD}"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7097198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15100" y="609600"/>
            <a:ext cx="1943100" cy="54864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85800" y="609600"/>
            <a:ext cx="5676900" cy="54864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solidFill>
                <a:srgbClr val="000000"/>
              </a:solidFill>
            </a:endParaRPr>
          </a:p>
        </p:txBody>
      </p:sp>
      <p:sp>
        <p:nvSpPr>
          <p:cNvPr id="5" name="Segnaposto piè di pagina 4"/>
          <p:cNvSpPr>
            <a:spLocks noGrp="1"/>
          </p:cNvSpPr>
          <p:nvPr>
            <p:ph type="ftr" sz="quarter" idx="11"/>
          </p:nvPr>
        </p:nvSpPr>
        <p:spPr/>
        <p:txBody>
          <a:bodyPr/>
          <a:lstStyle>
            <a:lvl1pPr>
              <a:defRPr/>
            </a:lvl1pPr>
          </a:lstStyle>
          <a:p>
            <a:endParaRPr lang="it-IT">
              <a:solidFill>
                <a:srgbClr val="000000"/>
              </a:solidFill>
            </a:endParaRPr>
          </a:p>
        </p:txBody>
      </p:sp>
      <p:sp>
        <p:nvSpPr>
          <p:cNvPr id="6" name="Segnaposto numero diapositiva 5"/>
          <p:cNvSpPr>
            <a:spLocks noGrp="1"/>
          </p:cNvSpPr>
          <p:nvPr>
            <p:ph type="sldNum" sz="quarter" idx="12"/>
          </p:nvPr>
        </p:nvSpPr>
        <p:spPr/>
        <p:txBody>
          <a:bodyPr/>
          <a:lstStyle>
            <a:lvl1pPr>
              <a:defRPr/>
            </a:lvl1pPr>
          </a:lstStyle>
          <a:p>
            <a:fld id="{256EB319-684B-4AE6-8EC6-0C1329FFAAF8}"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661816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CF0FDF5E-5738-498F-B812-CA1F45CD2F4C}" type="datetimeFigureOut">
              <a:rPr lang="it-IT" smtClean="0"/>
              <a:t>21/12/2017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39E3CF1-A879-4247-91E9-D301FBC6F738}" type="slidenum">
              <a:rPr lang="it-IT" smtClean="0"/>
              <a:t>‹N›</a:t>
            </a:fld>
            <a:endParaRPr lang="it-IT"/>
          </a:p>
        </p:txBody>
      </p:sp>
    </p:spTree>
    <p:extLst>
      <p:ext uri="{BB962C8B-B14F-4D97-AF65-F5344CB8AC3E}">
        <p14:creationId xmlns:p14="http://schemas.microsoft.com/office/powerpoint/2010/main" val="949987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CF0FDF5E-5738-498F-B812-CA1F45CD2F4C}" type="datetimeFigureOut">
              <a:rPr lang="it-IT" smtClean="0"/>
              <a:t>21/12/2017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39E3CF1-A879-4247-91E9-D301FBC6F738}" type="slidenum">
              <a:rPr lang="it-IT" smtClean="0"/>
              <a:t>‹N›</a:t>
            </a:fld>
            <a:endParaRPr lang="it-IT"/>
          </a:p>
        </p:txBody>
      </p:sp>
    </p:spTree>
    <p:extLst>
      <p:ext uri="{BB962C8B-B14F-4D97-AF65-F5344CB8AC3E}">
        <p14:creationId xmlns:p14="http://schemas.microsoft.com/office/powerpoint/2010/main" val="2605524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CF0FDF5E-5738-498F-B812-CA1F45CD2F4C}" type="datetimeFigureOut">
              <a:rPr lang="it-IT" smtClean="0"/>
              <a:t>21/12/2017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39E3CF1-A879-4247-91E9-D301FBC6F738}" type="slidenum">
              <a:rPr lang="it-IT" smtClean="0"/>
              <a:t>‹N›</a:t>
            </a:fld>
            <a:endParaRPr lang="it-IT"/>
          </a:p>
        </p:txBody>
      </p:sp>
    </p:spTree>
    <p:extLst>
      <p:ext uri="{BB962C8B-B14F-4D97-AF65-F5344CB8AC3E}">
        <p14:creationId xmlns:p14="http://schemas.microsoft.com/office/powerpoint/2010/main" val="28343953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CF0FDF5E-5738-498F-B812-CA1F45CD2F4C}" type="datetimeFigureOut">
              <a:rPr lang="it-IT" smtClean="0"/>
              <a:t>21/12/2017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39E3CF1-A879-4247-91E9-D301FBC6F738}" type="slidenum">
              <a:rPr lang="it-IT" smtClean="0"/>
              <a:t>‹N›</a:t>
            </a:fld>
            <a:endParaRPr lang="it-IT"/>
          </a:p>
        </p:txBody>
      </p:sp>
    </p:spTree>
    <p:extLst>
      <p:ext uri="{BB962C8B-B14F-4D97-AF65-F5344CB8AC3E}">
        <p14:creationId xmlns:p14="http://schemas.microsoft.com/office/powerpoint/2010/main" val="1919218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CF0FDF5E-5738-498F-B812-CA1F45CD2F4C}" type="datetimeFigureOut">
              <a:rPr lang="it-IT" smtClean="0"/>
              <a:t>21/12/2017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39E3CF1-A879-4247-91E9-D301FBC6F738}" type="slidenum">
              <a:rPr lang="it-IT" smtClean="0"/>
              <a:t>‹N›</a:t>
            </a:fld>
            <a:endParaRPr lang="it-IT"/>
          </a:p>
        </p:txBody>
      </p:sp>
    </p:spTree>
    <p:extLst>
      <p:ext uri="{BB962C8B-B14F-4D97-AF65-F5344CB8AC3E}">
        <p14:creationId xmlns:p14="http://schemas.microsoft.com/office/powerpoint/2010/main" val="2492411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CF0FDF5E-5738-498F-B812-CA1F45CD2F4C}" type="datetimeFigureOut">
              <a:rPr lang="it-IT" smtClean="0"/>
              <a:t>21/12/2017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39E3CF1-A879-4247-91E9-D301FBC6F738}" type="slidenum">
              <a:rPr lang="it-IT" smtClean="0"/>
              <a:t>‹N›</a:t>
            </a:fld>
            <a:endParaRPr lang="it-IT"/>
          </a:p>
        </p:txBody>
      </p:sp>
    </p:spTree>
    <p:extLst>
      <p:ext uri="{BB962C8B-B14F-4D97-AF65-F5344CB8AC3E}">
        <p14:creationId xmlns:p14="http://schemas.microsoft.com/office/powerpoint/2010/main" val="1285010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CF0FDF5E-5738-498F-B812-CA1F45CD2F4C}" type="datetimeFigureOut">
              <a:rPr lang="it-IT" smtClean="0"/>
              <a:t>21/12/2017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39E3CF1-A879-4247-91E9-D301FBC6F738}" type="slidenum">
              <a:rPr lang="it-IT" smtClean="0"/>
              <a:t>‹N›</a:t>
            </a:fld>
            <a:endParaRPr lang="it-IT"/>
          </a:p>
        </p:txBody>
      </p:sp>
    </p:spTree>
    <p:extLst>
      <p:ext uri="{BB962C8B-B14F-4D97-AF65-F5344CB8AC3E}">
        <p14:creationId xmlns:p14="http://schemas.microsoft.com/office/powerpoint/2010/main" val="1119321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0FDF5E-5738-498F-B812-CA1F45CD2F4C}" type="datetimeFigureOut">
              <a:rPr lang="it-IT" smtClean="0"/>
              <a:t>21/12/2017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9E3CF1-A879-4247-91E9-D301FBC6F738}" type="slidenum">
              <a:rPr lang="it-IT" smtClean="0"/>
              <a:t>‹N›</a:t>
            </a:fld>
            <a:endParaRPr lang="it-IT"/>
          </a:p>
        </p:txBody>
      </p:sp>
    </p:spTree>
    <p:extLst>
      <p:ext uri="{BB962C8B-B14F-4D97-AF65-F5344CB8AC3E}">
        <p14:creationId xmlns:p14="http://schemas.microsoft.com/office/powerpoint/2010/main" val="3075333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 dello schema</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solidFill>
                  <a:schemeClr val="tx1"/>
                </a:solidFill>
              </a:defRPr>
            </a:lvl1pPr>
          </a:lstStyle>
          <a:p>
            <a:pPr fontAlgn="base">
              <a:spcBef>
                <a:spcPct val="0"/>
              </a:spcBef>
              <a:spcAft>
                <a:spcPct val="0"/>
              </a:spcAft>
            </a:pPr>
            <a:endParaRPr lang="it-IT">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solidFill>
                  <a:schemeClr val="tx1"/>
                </a:solidFill>
              </a:defRPr>
            </a:lvl1pPr>
          </a:lstStyle>
          <a:p>
            <a:pPr algn="ctr" fontAlgn="base">
              <a:spcBef>
                <a:spcPct val="0"/>
              </a:spcBef>
              <a:spcAft>
                <a:spcPct val="0"/>
              </a:spcAft>
            </a:pPr>
            <a:endParaRPr lang="it-IT">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solidFill>
                  <a:schemeClr val="tx1"/>
                </a:solidFill>
              </a:defRPr>
            </a:lvl1pPr>
          </a:lstStyle>
          <a:p>
            <a:pPr fontAlgn="base">
              <a:spcBef>
                <a:spcPct val="0"/>
              </a:spcBef>
              <a:spcAft>
                <a:spcPct val="0"/>
              </a:spcAft>
            </a:pPr>
            <a:fld id="{4F289AD7-1522-4CC1-84C2-7EAF217D674B}" type="slidenum">
              <a:rPr lang="it-IT">
                <a:solidFill>
                  <a:srgbClr val="000000"/>
                </a:solidFill>
              </a:rPr>
              <a:pPr fontAlgn="base">
                <a:spcBef>
                  <a:spcPct val="0"/>
                </a:spcBef>
                <a:spcAft>
                  <a:spcPct val="0"/>
                </a:spcAft>
              </a:pPr>
              <a:t>‹N›</a:t>
            </a:fld>
            <a:endParaRPr lang="it-IT">
              <a:solidFill>
                <a:srgbClr val="000000"/>
              </a:solidFill>
            </a:endParaRPr>
          </a:p>
        </p:txBody>
      </p:sp>
    </p:spTree>
    <p:extLst>
      <p:ext uri="{BB962C8B-B14F-4D97-AF65-F5344CB8AC3E}">
        <p14:creationId xmlns:p14="http://schemas.microsoft.com/office/powerpoint/2010/main" val="16133707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defRPr>
      </a:lvl2pPr>
      <a:lvl3pPr algn="ctr" rtl="0" fontAlgn="base">
        <a:spcBef>
          <a:spcPct val="0"/>
        </a:spcBef>
        <a:spcAft>
          <a:spcPct val="0"/>
        </a:spcAft>
        <a:defRPr sz="4400">
          <a:solidFill>
            <a:schemeClr val="tx2"/>
          </a:solidFill>
          <a:latin typeface="Times New Roman" charset="0"/>
        </a:defRPr>
      </a:lvl3pPr>
      <a:lvl4pPr algn="ctr" rtl="0" fontAlgn="base">
        <a:spcBef>
          <a:spcPct val="0"/>
        </a:spcBef>
        <a:spcAft>
          <a:spcPct val="0"/>
        </a:spcAft>
        <a:defRPr sz="4400">
          <a:solidFill>
            <a:schemeClr val="tx2"/>
          </a:solidFill>
          <a:latin typeface="Times New Roman" charset="0"/>
        </a:defRPr>
      </a:lvl4pPr>
      <a:lvl5pPr algn="ctr" rtl="0" fontAlgn="base">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260648"/>
            <a:ext cx="8229600" cy="5865515"/>
          </a:xfrm>
        </p:spPr>
        <p:txBody>
          <a:bodyPr/>
          <a:lstStyle/>
          <a:p>
            <a:pPr marL="0" indent="0" algn="ctr">
              <a:buNone/>
            </a:pPr>
            <a:r>
              <a:rPr lang="it-IT" dirty="0" smtClean="0"/>
              <a:t>Libera Associazione Forense</a:t>
            </a:r>
          </a:p>
          <a:p>
            <a:pPr marL="0" indent="0" algn="ctr">
              <a:buNone/>
            </a:pPr>
            <a:r>
              <a:rPr lang="it-IT" dirty="0" smtClean="0"/>
              <a:t> </a:t>
            </a:r>
          </a:p>
          <a:p>
            <a:pPr marL="0" indent="0" algn="ctr">
              <a:buNone/>
            </a:pPr>
            <a:r>
              <a:rPr lang="it-IT" b="1" dirty="0" smtClean="0"/>
              <a:t>La </a:t>
            </a:r>
            <a:r>
              <a:rPr lang="it-IT" b="1" dirty="0"/>
              <a:t>proprietà immobiliare, </a:t>
            </a:r>
            <a:endParaRPr lang="it-IT" b="1" dirty="0" smtClean="0"/>
          </a:p>
          <a:p>
            <a:pPr marL="0" indent="0" algn="ctr">
              <a:buNone/>
            </a:pPr>
            <a:r>
              <a:rPr lang="it-IT" b="1" dirty="0" smtClean="0"/>
              <a:t>la </a:t>
            </a:r>
            <a:r>
              <a:rPr lang="it-IT" b="1" dirty="0"/>
              <a:t>riforma del condominio </a:t>
            </a:r>
            <a:endParaRPr lang="it-IT" b="1" dirty="0" smtClean="0"/>
          </a:p>
          <a:p>
            <a:pPr marL="0" indent="0" algn="ctr">
              <a:buNone/>
            </a:pPr>
            <a:r>
              <a:rPr lang="it-IT" b="1" dirty="0" smtClean="0"/>
              <a:t>e l’amministratore </a:t>
            </a:r>
          </a:p>
          <a:p>
            <a:pPr marL="0" indent="0" algn="ctr">
              <a:buNone/>
            </a:pPr>
            <a:endParaRPr lang="it-IT" b="1" dirty="0" smtClean="0"/>
          </a:p>
          <a:p>
            <a:pPr marL="0" indent="0" algn="ctr">
              <a:buNone/>
            </a:pPr>
            <a:endParaRPr lang="it-IT" b="1" dirty="0" smtClean="0"/>
          </a:p>
          <a:p>
            <a:pPr marL="0" indent="0" algn="ctr">
              <a:buNone/>
            </a:pPr>
            <a:endParaRPr lang="it-IT" b="1" dirty="0"/>
          </a:p>
          <a:p>
            <a:pPr marL="0" indent="0" algn="ctr">
              <a:buNone/>
            </a:pPr>
            <a:endParaRPr lang="it-IT" b="1" dirty="0" smtClean="0"/>
          </a:p>
          <a:p>
            <a:pPr marL="0" indent="0" algn="ctr">
              <a:buNone/>
            </a:pPr>
            <a:endParaRPr lang="it-IT" b="1" dirty="0"/>
          </a:p>
          <a:p>
            <a:pPr marL="0" indent="0" algn="ctr">
              <a:buNone/>
            </a:pPr>
            <a:endParaRPr lang="it-IT"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8063" y="4026172"/>
            <a:ext cx="2047875" cy="1275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32337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85800" y="0"/>
            <a:ext cx="7772400" cy="1143000"/>
          </a:xfrm>
        </p:spPr>
        <p:txBody>
          <a:bodyPr/>
          <a:lstStyle/>
          <a:p>
            <a:r>
              <a:rPr lang="it-IT" b="1"/>
              <a:t>CONDOMINIO</a:t>
            </a:r>
          </a:p>
        </p:txBody>
      </p:sp>
      <p:sp>
        <p:nvSpPr>
          <p:cNvPr id="75779" name="Rectangle 3"/>
          <p:cNvSpPr>
            <a:spLocks noChangeArrowheads="1"/>
          </p:cNvSpPr>
          <p:nvPr/>
        </p:nvSpPr>
        <p:spPr bwMode="auto">
          <a:xfrm>
            <a:off x="838200" y="2514600"/>
            <a:ext cx="7467600" cy="1447800"/>
          </a:xfrm>
          <a:prstGeom prst="rect">
            <a:avLst/>
          </a:prstGeom>
          <a:solidFill>
            <a:schemeClr val="bg1"/>
          </a:solidFill>
          <a:ln w="9525">
            <a:solidFill>
              <a:schemeClr val="tx1"/>
            </a:solidFill>
            <a:miter lim="800000"/>
            <a:headEnd/>
            <a:tailEnd/>
          </a:ln>
          <a:effectLst/>
        </p:spPr>
        <p:txBody>
          <a:bodyPr wrap="none" anchor="ctr"/>
          <a:lstStyle/>
          <a:p>
            <a:pPr algn="ctr" fontAlgn="base">
              <a:spcBef>
                <a:spcPct val="50000"/>
              </a:spcBef>
              <a:spcAft>
                <a:spcPct val="0"/>
              </a:spcAft>
            </a:pPr>
            <a:r>
              <a:rPr lang="it-IT" sz="3000" b="1" dirty="0">
                <a:solidFill>
                  <a:srgbClr val="000000"/>
                </a:solidFill>
              </a:rPr>
              <a:t>Sulle parti comuni il diritto dei singoli</a:t>
            </a:r>
          </a:p>
          <a:p>
            <a:pPr algn="ctr" fontAlgn="base">
              <a:spcBef>
                <a:spcPct val="50000"/>
              </a:spcBef>
              <a:spcAft>
                <a:spcPct val="0"/>
              </a:spcAft>
            </a:pPr>
            <a:r>
              <a:rPr lang="it-IT" sz="3000" b="1" dirty="0">
                <a:solidFill>
                  <a:srgbClr val="000000"/>
                </a:solidFill>
              </a:rPr>
              <a:t>segue le regole della comunione</a:t>
            </a:r>
          </a:p>
        </p:txBody>
      </p:sp>
      <p:sp>
        <p:nvSpPr>
          <p:cNvPr id="75780" name="Text Box 4"/>
          <p:cNvSpPr txBox="1">
            <a:spLocks noChangeArrowheads="1"/>
          </p:cNvSpPr>
          <p:nvPr/>
        </p:nvSpPr>
        <p:spPr bwMode="auto">
          <a:xfrm>
            <a:off x="1219200" y="1143000"/>
            <a:ext cx="6705600" cy="1023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it-IT" sz="3000" u="sng">
                <a:solidFill>
                  <a:srgbClr val="000000"/>
                </a:solidFill>
              </a:rPr>
              <a:t>Comunione forzosa delle parti comuni</a:t>
            </a:r>
          </a:p>
          <a:p>
            <a:pPr algn="ctr" fontAlgn="base">
              <a:lnSpc>
                <a:spcPct val="80000"/>
              </a:lnSpc>
              <a:spcBef>
                <a:spcPct val="50000"/>
              </a:spcBef>
              <a:spcAft>
                <a:spcPct val="0"/>
              </a:spcAft>
            </a:pPr>
            <a:r>
              <a:rPr lang="it-IT" sz="2400">
                <a:solidFill>
                  <a:srgbClr val="000000"/>
                </a:solidFill>
              </a:rPr>
              <a:t>(art. 1117 c.c.)</a:t>
            </a:r>
          </a:p>
        </p:txBody>
      </p:sp>
      <p:sp>
        <p:nvSpPr>
          <p:cNvPr id="75781" name="Rectangle 5"/>
          <p:cNvSpPr>
            <a:spLocks noChangeArrowheads="1"/>
          </p:cNvSpPr>
          <p:nvPr/>
        </p:nvSpPr>
        <p:spPr bwMode="auto">
          <a:xfrm>
            <a:off x="990600" y="4983163"/>
            <a:ext cx="1905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it-IT" sz="3200" b="1">
                <a:solidFill>
                  <a:srgbClr val="FF0000"/>
                </a:solidFill>
              </a:rPr>
              <a:t>eccezioni</a:t>
            </a:r>
          </a:p>
        </p:txBody>
      </p:sp>
      <p:sp>
        <p:nvSpPr>
          <p:cNvPr id="75782" name="Line 6"/>
          <p:cNvSpPr>
            <a:spLocks noChangeShapeType="1"/>
          </p:cNvSpPr>
          <p:nvPr/>
        </p:nvSpPr>
        <p:spPr bwMode="auto">
          <a:xfrm flipV="1">
            <a:off x="2743200" y="4953000"/>
            <a:ext cx="6096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it-IT" sz="4400" b="1">
              <a:solidFill>
                <a:srgbClr val="000000"/>
              </a:solidFill>
            </a:endParaRPr>
          </a:p>
        </p:txBody>
      </p:sp>
      <p:sp>
        <p:nvSpPr>
          <p:cNvPr id="75783" name="Line 7"/>
          <p:cNvSpPr>
            <a:spLocks noChangeShapeType="1"/>
          </p:cNvSpPr>
          <p:nvPr/>
        </p:nvSpPr>
        <p:spPr bwMode="auto">
          <a:xfrm>
            <a:off x="2743200" y="5334000"/>
            <a:ext cx="53340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it-IT" sz="4400" b="1">
              <a:solidFill>
                <a:srgbClr val="000000"/>
              </a:solidFill>
            </a:endParaRPr>
          </a:p>
        </p:txBody>
      </p:sp>
      <p:sp>
        <p:nvSpPr>
          <p:cNvPr id="75784" name="Text Box 8"/>
          <p:cNvSpPr txBox="1">
            <a:spLocks noChangeArrowheads="1"/>
          </p:cNvSpPr>
          <p:nvPr/>
        </p:nvSpPr>
        <p:spPr bwMode="auto">
          <a:xfrm>
            <a:off x="3505200" y="4267200"/>
            <a:ext cx="54102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it-IT" sz="2400" b="1">
                <a:solidFill>
                  <a:srgbClr val="000000"/>
                </a:solidFill>
              </a:rPr>
              <a:t>Non si può cedere la quota del bene comune separatamente dalla proprietà esclusiva</a:t>
            </a:r>
          </a:p>
        </p:txBody>
      </p:sp>
      <p:sp>
        <p:nvSpPr>
          <p:cNvPr id="75785" name="Text Box 9"/>
          <p:cNvSpPr txBox="1">
            <a:spLocks noChangeArrowheads="1"/>
          </p:cNvSpPr>
          <p:nvPr/>
        </p:nvSpPr>
        <p:spPr bwMode="auto">
          <a:xfrm>
            <a:off x="3505200" y="5426075"/>
            <a:ext cx="54102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it-IT" sz="2400" b="1">
                <a:solidFill>
                  <a:srgbClr val="000000"/>
                </a:solidFill>
              </a:rPr>
              <a:t>Non ci si può liberare dall’obbligo delle spese di manutenzione rinunciando al diritto sulle cose comuni</a:t>
            </a:r>
          </a:p>
        </p:txBody>
      </p:sp>
    </p:spTree>
    <p:extLst>
      <p:ext uri="{BB962C8B-B14F-4D97-AF65-F5344CB8AC3E}">
        <p14:creationId xmlns:p14="http://schemas.microsoft.com/office/powerpoint/2010/main" val="22560761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685800" y="0"/>
            <a:ext cx="7772400" cy="1143000"/>
          </a:xfrm>
        </p:spPr>
        <p:txBody>
          <a:bodyPr/>
          <a:lstStyle/>
          <a:p>
            <a:r>
              <a:rPr lang="it-IT" b="1"/>
              <a:t>MULTIPROPRIET</a:t>
            </a:r>
            <a:r>
              <a:rPr lang="it-IT" b="1">
                <a:cs typeface="Times New Roman" charset="0"/>
              </a:rPr>
              <a:t>À</a:t>
            </a:r>
            <a:endParaRPr lang="it-IT" b="1"/>
          </a:p>
        </p:txBody>
      </p:sp>
      <p:sp>
        <p:nvSpPr>
          <p:cNvPr id="76803" name="Rectangle 3"/>
          <p:cNvSpPr>
            <a:spLocks noChangeArrowheads="1"/>
          </p:cNvSpPr>
          <p:nvPr/>
        </p:nvSpPr>
        <p:spPr bwMode="auto">
          <a:xfrm>
            <a:off x="838200" y="1447800"/>
            <a:ext cx="7467600" cy="1676400"/>
          </a:xfrm>
          <a:prstGeom prst="rect">
            <a:avLst/>
          </a:prstGeom>
          <a:solidFill>
            <a:schemeClr val="bg1"/>
          </a:solidFill>
          <a:ln w="9525">
            <a:solidFill>
              <a:schemeClr val="tx1"/>
            </a:solidFill>
            <a:miter lim="800000"/>
            <a:headEnd/>
            <a:tailEnd/>
          </a:ln>
          <a:effectLst/>
        </p:spPr>
        <p:txBody>
          <a:bodyPr wrap="none" anchor="ctr"/>
          <a:lstStyle/>
          <a:p>
            <a:pPr algn="ctr" fontAlgn="base">
              <a:spcBef>
                <a:spcPct val="50000"/>
              </a:spcBef>
              <a:spcAft>
                <a:spcPct val="0"/>
              </a:spcAft>
            </a:pPr>
            <a:r>
              <a:rPr lang="it-IT" sz="2000" b="1" dirty="0" smtClean="0">
                <a:solidFill>
                  <a:srgbClr val="000000"/>
                </a:solidFill>
              </a:rPr>
              <a:t>E’ un contratto atipico  secondo cui </a:t>
            </a:r>
          </a:p>
          <a:p>
            <a:pPr algn="ctr" fontAlgn="base">
              <a:spcBef>
                <a:spcPct val="50000"/>
              </a:spcBef>
              <a:spcAft>
                <a:spcPct val="0"/>
              </a:spcAft>
            </a:pPr>
            <a:r>
              <a:rPr lang="it-IT" sz="2000" b="1" dirty="0" smtClean="0">
                <a:solidFill>
                  <a:srgbClr val="000000"/>
                </a:solidFill>
              </a:rPr>
              <a:t>un </a:t>
            </a:r>
            <a:r>
              <a:rPr lang="it-IT" sz="2000" b="1" dirty="0">
                <a:solidFill>
                  <a:srgbClr val="000000"/>
                </a:solidFill>
              </a:rPr>
              <a:t>immobile viene ceduto, con atti separati,</a:t>
            </a:r>
          </a:p>
          <a:p>
            <a:pPr algn="ctr" fontAlgn="base">
              <a:spcBef>
                <a:spcPct val="50000"/>
              </a:spcBef>
              <a:spcAft>
                <a:spcPct val="0"/>
              </a:spcAft>
            </a:pPr>
            <a:r>
              <a:rPr lang="it-IT" sz="2000" b="1" dirty="0">
                <a:solidFill>
                  <a:srgbClr val="000000"/>
                </a:solidFill>
              </a:rPr>
              <a:t>ad una pluralità di acquirenti</a:t>
            </a:r>
          </a:p>
        </p:txBody>
      </p:sp>
      <p:sp>
        <p:nvSpPr>
          <p:cNvPr id="76804" name="Text Box 4"/>
          <p:cNvSpPr txBox="1">
            <a:spLocks noChangeArrowheads="1"/>
          </p:cNvSpPr>
          <p:nvPr/>
        </p:nvSpPr>
        <p:spPr bwMode="auto">
          <a:xfrm>
            <a:off x="838200" y="3581400"/>
            <a:ext cx="74676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it-IT" sz="2400" b="1">
                <a:solidFill>
                  <a:srgbClr val="000000"/>
                </a:solidFill>
              </a:rPr>
              <a:t>Ciascun acquirente ha diritto di utilizzazione esclusiva dell’unità prescelta solo per un determinato periodo di tempo (proprietà turnaria)</a:t>
            </a:r>
          </a:p>
        </p:txBody>
      </p:sp>
      <p:sp>
        <p:nvSpPr>
          <p:cNvPr id="76805" name="Oval 5"/>
          <p:cNvSpPr>
            <a:spLocks noChangeArrowheads="1"/>
          </p:cNvSpPr>
          <p:nvPr/>
        </p:nvSpPr>
        <p:spPr bwMode="auto">
          <a:xfrm>
            <a:off x="1143000" y="5029200"/>
            <a:ext cx="2438400" cy="1371600"/>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r>
              <a:rPr lang="it-IT" sz="2600" b="1" dirty="0"/>
              <a:t>Problema</a:t>
            </a:r>
            <a:r>
              <a:rPr lang="it-IT" sz="2600" b="1" dirty="0">
                <a:solidFill>
                  <a:srgbClr val="FFFFFF"/>
                </a:solidFill>
              </a:rPr>
              <a:t> </a:t>
            </a:r>
            <a:r>
              <a:rPr lang="it-IT" sz="2600" b="1" dirty="0"/>
              <a:t>di</a:t>
            </a:r>
          </a:p>
          <a:p>
            <a:pPr algn="ctr" fontAlgn="base">
              <a:spcBef>
                <a:spcPct val="0"/>
              </a:spcBef>
              <a:spcAft>
                <a:spcPct val="0"/>
              </a:spcAft>
            </a:pPr>
            <a:r>
              <a:rPr lang="it-IT" sz="2600" b="1" dirty="0"/>
              <a:t>qualificazione</a:t>
            </a:r>
          </a:p>
        </p:txBody>
      </p:sp>
      <p:sp>
        <p:nvSpPr>
          <p:cNvPr id="76806" name="Line 6"/>
          <p:cNvSpPr>
            <a:spLocks noChangeShapeType="1"/>
          </p:cNvSpPr>
          <p:nvPr/>
        </p:nvSpPr>
        <p:spPr bwMode="auto">
          <a:xfrm flipV="1">
            <a:off x="3657600" y="5410200"/>
            <a:ext cx="3810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it-IT" sz="4400" b="1">
              <a:solidFill>
                <a:srgbClr val="000000"/>
              </a:solidFill>
            </a:endParaRPr>
          </a:p>
        </p:txBody>
      </p:sp>
      <p:sp>
        <p:nvSpPr>
          <p:cNvPr id="76807" name="Line 7"/>
          <p:cNvSpPr>
            <a:spLocks noChangeShapeType="1"/>
          </p:cNvSpPr>
          <p:nvPr/>
        </p:nvSpPr>
        <p:spPr bwMode="auto">
          <a:xfrm>
            <a:off x="3657600" y="5715000"/>
            <a:ext cx="3048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it-IT" sz="4400" b="1">
              <a:solidFill>
                <a:srgbClr val="000000"/>
              </a:solidFill>
            </a:endParaRPr>
          </a:p>
        </p:txBody>
      </p:sp>
      <p:sp>
        <p:nvSpPr>
          <p:cNvPr id="76808" name="Text Box 8"/>
          <p:cNvSpPr txBox="1">
            <a:spLocks noChangeArrowheads="1"/>
          </p:cNvSpPr>
          <p:nvPr/>
        </p:nvSpPr>
        <p:spPr bwMode="auto">
          <a:xfrm>
            <a:off x="4191000" y="5167313"/>
            <a:ext cx="4419600" cy="115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50000"/>
              </a:spcBef>
              <a:spcAft>
                <a:spcPct val="0"/>
              </a:spcAft>
            </a:pPr>
            <a:r>
              <a:rPr lang="it-IT" sz="2400" b="1">
                <a:solidFill>
                  <a:srgbClr val="000000"/>
                </a:solidFill>
              </a:rPr>
              <a:t>Diritto reale limitato</a:t>
            </a:r>
          </a:p>
          <a:p>
            <a:pPr fontAlgn="base">
              <a:lnSpc>
                <a:spcPct val="120000"/>
              </a:lnSpc>
              <a:spcBef>
                <a:spcPct val="50000"/>
              </a:spcBef>
              <a:spcAft>
                <a:spcPct val="0"/>
              </a:spcAft>
            </a:pPr>
            <a:r>
              <a:rPr lang="it-IT" sz="2400" b="1">
                <a:solidFill>
                  <a:srgbClr val="000000"/>
                </a:solidFill>
              </a:rPr>
              <a:t>Diritto di obbligazione</a:t>
            </a:r>
          </a:p>
        </p:txBody>
      </p:sp>
    </p:spTree>
    <p:extLst>
      <p:ext uri="{BB962C8B-B14F-4D97-AF65-F5344CB8AC3E}">
        <p14:creationId xmlns:p14="http://schemas.microsoft.com/office/powerpoint/2010/main" val="31465318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260648"/>
            <a:ext cx="8229600" cy="5865515"/>
          </a:xfrm>
        </p:spPr>
        <p:txBody>
          <a:bodyPr>
            <a:noAutofit/>
          </a:bodyPr>
          <a:lstStyle/>
          <a:p>
            <a:pPr marL="0" indent="0">
              <a:buNone/>
            </a:pPr>
            <a:r>
              <a:rPr lang="it-IT" sz="1800" b="1" dirty="0" smtClean="0">
                <a:latin typeface="+mj-lt"/>
              </a:rPr>
              <a:t>Art. 1117 c.c. - Parti comuni dell'edificio</a:t>
            </a:r>
          </a:p>
          <a:p>
            <a:pPr marL="0" indent="0">
              <a:buNone/>
            </a:pPr>
            <a:endParaRPr lang="it-IT" sz="1600" dirty="0" smtClean="0">
              <a:latin typeface="+mj-lt"/>
            </a:endParaRPr>
          </a:p>
          <a:p>
            <a:pPr marL="0" indent="0" algn="just">
              <a:buNone/>
            </a:pPr>
            <a:r>
              <a:rPr lang="it-IT" sz="1800" dirty="0" smtClean="0">
                <a:latin typeface="+mj-lt"/>
              </a:rPr>
              <a:t>Sono oggetto di proprietà comune dei proprietari delle singole unità immobiliari dell'edificio, anche se aventi  diritto a godimento periodico e se non risulta il contrario dal titolo:</a:t>
            </a:r>
          </a:p>
          <a:p>
            <a:pPr marL="0" indent="0" algn="just">
              <a:buNone/>
            </a:pPr>
            <a:r>
              <a:rPr lang="it-IT" sz="1800" dirty="0" smtClean="0">
                <a:latin typeface="+mj-lt"/>
              </a:rPr>
              <a:t>1) tutte le parti dell'edificio necessarie all'uso comune, come il suolo su cui sorge l'edificio, le fondazioni, i muri maestri, i pilastri e le travi portanti, i tetti e i lastrici solari, le scale, i portoni di ingresso, i vestiboli, gli anditi, i portici, i cortili e le facciate;</a:t>
            </a:r>
          </a:p>
          <a:p>
            <a:pPr marL="0" indent="0" algn="just">
              <a:buNone/>
            </a:pPr>
            <a:r>
              <a:rPr lang="it-IT" sz="1800" dirty="0" smtClean="0">
                <a:latin typeface="+mj-lt"/>
              </a:rPr>
              <a:t>2) le aree destinate a parcheggio nonché i locali per i servizi in comune, come la portineria, incluso l'alloggio del portiere, la lavanderia, gli stenditoi e i sottotetti destinati, per le caratteristiche strutturali e funzionali, all'uso comune;</a:t>
            </a:r>
          </a:p>
          <a:p>
            <a:pPr marL="0" indent="0" algn="just">
              <a:buNone/>
            </a:pPr>
            <a:r>
              <a:rPr lang="it-IT" sz="1800" dirty="0" smtClean="0">
                <a:latin typeface="+mj-lt"/>
              </a:rPr>
              <a:t>3) le opere, le installazioni, i manufatti di qualunque genere destinati all'uso comune, come gli ascensori, i pozzi, le cisterne, gli impianti idrici e fognari, i sistemi centralizzati di distribuzione e di trasmissione per il gas, per l'energia elettrica, per il riscaldamento ed il condizionamento dell'aria, per la ricezione radiotelevisiva e per l'accesso a qualunque altro genere di flusso informativo, anche da satellite o via cavo, e i relativi collegamenti fino al punto di diramazione ai locali di proprietà individuale dei singoli condomini, ovvero, in caso di impianti unitari, fino al punto di utenza, salvo quanto disposto dalle normative di settore in materia di reti pubbliche. </a:t>
            </a:r>
            <a:endParaRPr lang="it-IT" sz="1800" dirty="0">
              <a:latin typeface="+mj-lt"/>
            </a:endParaRPr>
          </a:p>
        </p:txBody>
      </p:sp>
    </p:spTree>
    <p:extLst>
      <p:ext uri="{BB962C8B-B14F-4D97-AF65-F5344CB8AC3E}">
        <p14:creationId xmlns:p14="http://schemas.microsoft.com/office/powerpoint/2010/main" val="3668091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3568" y="404664"/>
            <a:ext cx="7776864" cy="2448272"/>
          </a:xfrm>
        </p:spPr>
        <p:txBody>
          <a:bodyPr>
            <a:normAutofit/>
          </a:bodyPr>
          <a:lstStyle/>
          <a:p>
            <a:r>
              <a:rPr lang="it-IT" sz="1800" b="0" i="0" u="none" strike="noStrike" baseline="0" dirty="0" smtClean="0">
                <a:latin typeface="Helvetica"/>
              </a:rPr>
              <a:t>Art. 1117 c.c.</a:t>
            </a:r>
            <a:r>
              <a:rPr lang="it-IT" sz="3200" b="0" i="0" u="none" strike="noStrike" baseline="0" dirty="0" smtClean="0">
                <a:solidFill>
                  <a:srgbClr val="32329B"/>
                </a:solidFill>
                <a:latin typeface="Helvetica"/>
              </a:rPr>
              <a:t/>
            </a:r>
            <a:br>
              <a:rPr lang="it-IT" sz="3200" b="0" i="0" u="none" strike="noStrike" baseline="0" dirty="0" smtClean="0">
                <a:solidFill>
                  <a:srgbClr val="32329B"/>
                </a:solidFill>
                <a:latin typeface="Helvetica"/>
              </a:rPr>
            </a:br>
            <a:endParaRPr lang="it-IT" sz="1600" dirty="0"/>
          </a:p>
        </p:txBody>
      </p:sp>
      <p:sp>
        <p:nvSpPr>
          <p:cNvPr id="3" name="Sottotitolo 2"/>
          <p:cNvSpPr>
            <a:spLocks noGrp="1"/>
          </p:cNvSpPr>
          <p:nvPr>
            <p:ph type="subTitle" idx="1"/>
          </p:nvPr>
        </p:nvSpPr>
        <p:spPr>
          <a:xfrm>
            <a:off x="1187624" y="1916832"/>
            <a:ext cx="6584776" cy="3721968"/>
          </a:xfrm>
        </p:spPr>
        <p:txBody>
          <a:bodyPr>
            <a:noAutofit/>
          </a:bodyPr>
          <a:lstStyle/>
          <a:p>
            <a:pPr algn="just"/>
            <a:r>
              <a:rPr lang="it-IT" sz="1800" dirty="0">
                <a:solidFill>
                  <a:srgbClr val="4D4D4D"/>
                </a:solidFill>
                <a:latin typeface="+mj-lt"/>
                <a:ea typeface="+mj-ea"/>
                <a:cs typeface="+mj-cs"/>
              </a:rPr>
              <a:t>L’articolo recepisce gli indirizzi giurisprudenziali e ora</a:t>
            </a:r>
            <a:br>
              <a:rPr lang="it-IT" sz="1800" dirty="0">
                <a:solidFill>
                  <a:srgbClr val="4D4D4D"/>
                </a:solidFill>
                <a:latin typeface="+mj-lt"/>
                <a:ea typeface="+mj-ea"/>
                <a:cs typeface="+mj-cs"/>
              </a:rPr>
            </a:br>
            <a:r>
              <a:rPr lang="it-IT" sz="1800" dirty="0">
                <a:solidFill>
                  <a:srgbClr val="4D4D4D"/>
                </a:solidFill>
                <a:latin typeface="+mj-lt"/>
                <a:ea typeface="+mj-ea"/>
                <a:cs typeface="+mj-cs"/>
              </a:rPr>
              <a:t>annovera espressamente tra le parti comuni:</a:t>
            </a:r>
            <a:br>
              <a:rPr lang="it-IT" sz="1800" dirty="0">
                <a:solidFill>
                  <a:srgbClr val="4D4D4D"/>
                </a:solidFill>
                <a:latin typeface="+mj-lt"/>
                <a:ea typeface="+mj-ea"/>
                <a:cs typeface="+mj-cs"/>
              </a:rPr>
            </a:br>
            <a:r>
              <a:rPr lang="it-IT" sz="1800" dirty="0">
                <a:solidFill>
                  <a:srgbClr val="4D4D4D"/>
                </a:solidFill>
                <a:latin typeface="+mj-lt"/>
                <a:ea typeface="+mj-ea"/>
                <a:cs typeface="+mj-cs"/>
              </a:rPr>
              <a:t> Pilastri e travi portanti; le facciate; aree a parcheggio;</a:t>
            </a:r>
            <a:br>
              <a:rPr lang="it-IT" sz="1800" dirty="0">
                <a:solidFill>
                  <a:srgbClr val="4D4D4D"/>
                </a:solidFill>
                <a:latin typeface="+mj-lt"/>
                <a:ea typeface="+mj-ea"/>
                <a:cs typeface="+mj-cs"/>
              </a:rPr>
            </a:br>
            <a:r>
              <a:rPr lang="it-IT" sz="1800" dirty="0">
                <a:solidFill>
                  <a:srgbClr val="4D4D4D"/>
                </a:solidFill>
                <a:latin typeface="+mj-lt"/>
                <a:ea typeface="+mj-ea"/>
                <a:cs typeface="+mj-cs"/>
              </a:rPr>
              <a:t> Sottotetti (se destinati all’uso comune);</a:t>
            </a:r>
            <a:br>
              <a:rPr lang="it-IT" sz="1800" dirty="0">
                <a:solidFill>
                  <a:srgbClr val="4D4D4D"/>
                </a:solidFill>
                <a:latin typeface="+mj-lt"/>
                <a:ea typeface="+mj-ea"/>
                <a:cs typeface="+mj-cs"/>
              </a:rPr>
            </a:br>
            <a:r>
              <a:rPr lang="it-IT" sz="1800" dirty="0">
                <a:solidFill>
                  <a:srgbClr val="4D4D4D"/>
                </a:solidFill>
                <a:latin typeface="+mj-lt"/>
                <a:ea typeface="+mj-ea"/>
                <a:cs typeface="+mj-cs"/>
              </a:rPr>
              <a:t> Impianti centralizzati condizionamento, ricezione radio tv,</a:t>
            </a:r>
            <a:br>
              <a:rPr lang="it-IT" sz="1800" dirty="0">
                <a:solidFill>
                  <a:srgbClr val="4D4D4D"/>
                </a:solidFill>
                <a:latin typeface="+mj-lt"/>
                <a:ea typeface="+mj-ea"/>
                <a:cs typeface="+mj-cs"/>
              </a:rPr>
            </a:br>
            <a:r>
              <a:rPr lang="it-IT" sz="1800" dirty="0">
                <a:solidFill>
                  <a:srgbClr val="4D4D4D"/>
                </a:solidFill>
                <a:latin typeface="+mj-lt"/>
                <a:ea typeface="+mj-ea"/>
                <a:cs typeface="+mj-cs"/>
              </a:rPr>
              <a:t>ricezione flussi informativi anche via cavo o satellite;</a:t>
            </a:r>
            <a:br>
              <a:rPr lang="it-IT" sz="1800" dirty="0">
                <a:solidFill>
                  <a:srgbClr val="4D4D4D"/>
                </a:solidFill>
                <a:latin typeface="+mj-lt"/>
                <a:ea typeface="+mj-ea"/>
                <a:cs typeface="+mj-cs"/>
              </a:rPr>
            </a:br>
            <a:endParaRPr lang="it-IT" sz="1800" dirty="0" smtClean="0">
              <a:solidFill>
                <a:srgbClr val="4D4D4D"/>
              </a:solidFill>
              <a:latin typeface="+mj-lt"/>
              <a:ea typeface="+mj-ea"/>
              <a:cs typeface="+mj-cs"/>
            </a:endParaRPr>
          </a:p>
          <a:p>
            <a:pPr algn="just"/>
            <a:r>
              <a:rPr lang="it-IT" sz="1800" dirty="0" smtClean="0">
                <a:solidFill>
                  <a:srgbClr val="4D4D4D"/>
                </a:solidFill>
                <a:latin typeface="+mj-lt"/>
                <a:ea typeface="+mj-ea"/>
                <a:cs typeface="+mj-cs"/>
              </a:rPr>
              <a:t>NB</a:t>
            </a:r>
            <a:r>
              <a:rPr lang="it-IT" sz="1800" dirty="0">
                <a:solidFill>
                  <a:srgbClr val="4D4D4D"/>
                </a:solidFill>
                <a:latin typeface="+mj-lt"/>
                <a:ea typeface="+mj-ea"/>
                <a:cs typeface="+mj-cs"/>
              </a:rPr>
              <a:t>: Viene precisato che il nuovo testo si applica anche in</a:t>
            </a:r>
            <a:br>
              <a:rPr lang="it-IT" sz="1800" dirty="0">
                <a:solidFill>
                  <a:srgbClr val="4D4D4D"/>
                </a:solidFill>
                <a:latin typeface="+mj-lt"/>
                <a:ea typeface="+mj-ea"/>
                <a:cs typeface="+mj-cs"/>
              </a:rPr>
            </a:br>
            <a:r>
              <a:rPr lang="it-IT" sz="1800" dirty="0">
                <a:solidFill>
                  <a:srgbClr val="4D4D4D"/>
                </a:solidFill>
                <a:latin typeface="+mj-lt"/>
                <a:ea typeface="+mj-ea"/>
                <a:cs typeface="+mj-cs"/>
              </a:rPr>
              <a:t>situazioni di </a:t>
            </a:r>
            <a:r>
              <a:rPr lang="it-IT" sz="1800" dirty="0">
                <a:solidFill>
                  <a:srgbClr val="FF0000"/>
                </a:solidFill>
                <a:latin typeface="+mj-lt"/>
                <a:ea typeface="+mj-ea"/>
                <a:cs typeface="+mj-cs"/>
              </a:rPr>
              <a:t>multiproprietà </a:t>
            </a:r>
            <a:r>
              <a:rPr lang="it-IT" sz="1800" dirty="0">
                <a:solidFill>
                  <a:srgbClr val="4D4D4D"/>
                </a:solidFill>
                <a:latin typeface="+mj-lt"/>
                <a:ea typeface="+mj-ea"/>
                <a:cs typeface="+mj-cs"/>
              </a:rPr>
              <a:t>(“godimento periodico”)</a:t>
            </a:r>
            <a:br>
              <a:rPr lang="it-IT" sz="1800" dirty="0">
                <a:solidFill>
                  <a:srgbClr val="4D4D4D"/>
                </a:solidFill>
                <a:latin typeface="+mj-lt"/>
                <a:ea typeface="+mj-ea"/>
                <a:cs typeface="+mj-cs"/>
              </a:rPr>
            </a:br>
            <a:endParaRPr lang="it-IT" sz="1800" dirty="0">
              <a:solidFill>
                <a:srgbClr val="4D4D4D"/>
              </a:solidFill>
              <a:latin typeface="+mj-lt"/>
              <a:ea typeface="+mj-ea"/>
              <a:cs typeface="+mj-cs"/>
            </a:endParaRPr>
          </a:p>
          <a:p>
            <a:pPr algn="just"/>
            <a:r>
              <a:rPr lang="it-IT" sz="1800" dirty="0" smtClean="0">
                <a:solidFill>
                  <a:srgbClr val="4D4D4D"/>
                </a:solidFill>
                <a:latin typeface="+mj-lt"/>
                <a:ea typeface="+mj-ea"/>
                <a:cs typeface="+mj-cs"/>
              </a:rPr>
              <a:t>NB</a:t>
            </a:r>
            <a:r>
              <a:rPr lang="it-IT" sz="1800" dirty="0">
                <a:solidFill>
                  <a:srgbClr val="4D4D4D"/>
                </a:solidFill>
                <a:latin typeface="+mj-lt"/>
                <a:ea typeface="+mj-ea"/>
                <a:cs typeface="+mj-cs"/>
              </a:rPr>
              <a:t>: vengono fatte salve le norme di settore in materia di reti</a:t>
            </a:r>
            <a:endParaRPr lang="it-IT" sz="1800" dirty="0">
              <a:latin typeface="+mj-lt"/>
            </a:endParaRPr>
          </a:p>
        </p:txBody>
      </p:sp>
    </p:spTree>
    <p:extLst>
      <p:ext uri="{BB962C8B-B14F-4D97-AF65-F5344CB8AC3E}">
        <p14:creationId xmlns:p14="http://schemas.microsoft.com/office/powerpoint/2010/main" val="31029769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58577" y="404664"/>
            <a:ext cx="8136904" cy="8125301"/>
          </a:xfrm>
          <a:prstGeom prst="rect">
            <a:avLst/>
          </a:prstGeom>
          <a:noFill/>
        </p:spPr>
        <p:txBody>
          <a:bodyPr wrap="square" rtlCol="0">
            <a:spAutoFit/>
          </a:bodyPr>
          <a:lstStyle/>
          <a:p>
            <a:pPr algn="just"/>
            <a:r>
              <a:rPr lang="it-IT" dirty="0" smtClean="0"/>
              <a:t>Il termine «proprietari dei diversi piani o porzioni di piano» è sostituito da «proprietari delle singole unità immobiliari».</a:t>
            </a:r>
          </a:p>
          <a:p>
            <a:endParaRPr lang="it-IT" dirty="0"/>
          </a:p>
          <a:p>
            <a:pPr algn="just"/>
            <a:r>
              <a:rPr lang="it-IT" dirty="0" smtClean="0"/>
              <a:t>Viene poi inserita una clausola sulla multiproprietà con la dicitura «</a:t>
            </a:r>
            <a:r>
              <a:rPr lang="it-IT" dirty="0">
                <a:solidFill>
                  <a:prstClr val="black"/>
                </a:solidFill>
              </a:rPr>
              <a:t>anche se aventi  diritto a godimento periodico e se non risulta il contrario dal </a:t>
            </a:r>
            <a:r>
              <a:rPr lang="it-IT" dirty="0" smtClean="0">
                <a:solidFill>
                  <a:prstClr val="black"/>
                </a:solidFill>
              </a:rPr>
              <a:t>titolo», per un istituto sicuramente fuori moda ma che aveva sempre provocato discussioni ed opposizioni alla spesa da parte dei proprietari pro- tempo.</a:t>
            </a:r>
            <a:endParaRPr lang="it-IT" dirty="0" smtClean="0"/>
          </a:p>
          <a:p>
            <a:endParaRPr lang="it-IT" dirty="0" smtClean="0"/>
          </a:p>
          <a:p>
            <a:pPr algn="just"/>
            <a:r>
              <a:rPr lang="it-IT" dirty="0" smtClean="0"/>
              <a:t>Al punto 1 sono elencate le opere «necessarie» e l’elencazione è più precisa che la precedente che parlava </a:t>
            </a:r>
            <a:r>
              <a:rPr lang="it-IT" dirty="0" smtClean="0">
                <a:latin typeface="+mj-lt"/>
              </a:rPr>
              <a:t>di suolo </a:t>
            </a:r>
            <a:r>
              <a:rPr lang="it-IT" dirty="0">
                <a:latin typeface="+mj-lt"/>
              </a:rPr>
              <a:t>su cui sorge l'edificio, le fondazioni, </a:t>
            </a:r>
            <a:r>
              <a:rPr lang="it-IT" dirty="0" smtClean="0">
                <a:latin typeface="+mj-lt"/>
              </a:rPr>
              <a:t>i muri </a:t>
            </a:r>
            <a:r>
              <a:rPr lang="it-IT" dirty="0">
                <a:latin typeface="+mj-lt"/>
              </a:rPr>
              <a:t>maestri, i tetti e i lastrici solari, le scale, </a:t>
            </a:r>
            <a:r>
              <a:rPr lang="it-IT" dirty="0" smtClean="0">
                <a:latin typeface="+mj-lt"/>
              </a:rPr>
              <a:t>i portoni </a:t>
            </a:r>
            <a:r>
              <a:rPr lang="it-IT" dirty="0">
                <a:latin typeface="+mj-lt"/>
              </a:rPr>
              <a:t>d'ingresso, i vestiboli, gli anditi, i portici, </a:t>
            </a:r>
            <a:r>
              <a:rPr lang="it-IT" dirty="0" smtClean="0">
                <a:latin typeface="+mj-lt"/>
              </a:rPr>
              <a:t>i cortili </a:t>
            </a:r>
            <a:r>
              <a:rPr lang="it-IT" dirty="0">
                <a:latin typeface="+mj-lt"/>
              </a:rPr>
              <a:t>e in genere tutte le parti </a:t>
            </a:r>
            <a:r>
              <a:rPr lang="it-IT" dirty="0" smtClean="0">
                <a:latin typeface="+mj-lt"/>
              </a:rPr>
              <a:t>dell'edificio necessarie </a:t>
            </a:r>
            <a:r>
              <a:rPr lang="it-IT" dirty="0">
                <a:latin typeface="+mj-lt"/>
              </a:rPr>
              <a:t>all'uso </a:t>
            </a:r>
            <a:r>
              <a:rPr lang="it-IT" dirty="0" smtClean="0">
                <a:latin typeface="+mj-lt"/>
              </a:rPr>
              <a:t>comune, senza specificare in genere la necessità della globalità.</a:t>
            </a:r>
            <a:endParaRPr lang="it-IT" dirty="0">
              <a:latin typeface="+mj-lt"/>
            </a:endParaRPr>
          </a:p>
          <a:p>
            <a:endParaRPr lang="it-IT" dirty="0" smtClean="0">
              <a:latin typeface="+mj-lt"/>
            </a:endParaRPr>
          </a:p>
          <a:p>
            <a:pPr algn="just"/>
            <a:r>
              <a:rPr lang="it-IT" dirty="0" smtClean="0">
                <a:latin typeface="+mj-lt"/>
              </a:rPr>
              <a:t>Al 2 si aggiungono ai </a:t>
            </a:r>
            <a:r>
              <a:rPr lang="it-IT" dirty="0">
                <a:latin typeface="+mj-lt"/>
              </a:rPr>
              <a:t>locali per la portineria e per l'alloggio </a:t>
            </a:r>
            <a:r>
              <a:rPr lang="it-IT" dirty="0" smtClean="0">
                <a:latin typeface="+mj-lt"/>
              </a:rPr>
              <a:t>del  portiere</a:t>
            </a:r>
            <a:r>
              <a:rPr lang="it-IT" dirty="0">
                <a:latin typeface="+mj-lt"/>
              </a:rPr>
              <a:t>, per la lavanderia, per il </a:t>
            </a:r>
            <a:r>
              <a:rPr lang="it-IT" dirty="0" smtClean="0">
                <a:latin typeface="+mj-lt"/>
              </a:rPr>
              <a:t>riscaldamento centrale</a:t>
            </a:r>
            <a:r>
              <a:rPr lang="it-IT" dirty="0">
                <a:latin typeface="+mj-lt"/>
              </a:rPr>
              <a:t>, per gli stenditoi e per altri simili servizi in</a:t>
            </a:r>
          </a:p>
          <a:p>
            <a:pPr algn="just"/>
            <a:r>
              <a:rPr lang="it-IT" dirty="0" smtClean="0">
                <a:latin typeface="+mj-lt"/>
              </a:rPr>
              <a:t>comune, l’importante nozione di area a parcheggio terminando così una diatriba senza fine per le aree a parcheggio</a:t>
            </a:r>
          </a:p>
          <a:p>
            <a:endParaRPr lang="it-IT" dirty="0">
              <a:latin typeface="+mj-lt"/>
            </a:endParaRPr>
          </a:p>
          <a:p>
            <a:pPr algn="just"/>
            <a:r>
              <a:rPr lang="it-IT" dirty="0" smtClean="0">
                <a:latin typeface="+mj-lt"/>
              </a:rPr>
              <a:t>Al 3 oltre alle solite opere già indicate, si aggiungono le antenne e gli altri strumenti di efficienza  mediatica ed elettrica.</a:t>
            </a:r>
          </a:p>
          <a:p>
            <a:endParaRPr lang="it-IT" dirty="0">
              <a:latin typeface="+mj-lt"/>
            </a:endParaRPr>
          </a:p>
          <a:p>
            <a:endParaRPr lang="it-IT" dirty="0" smtClean="0">
              <a:latin typeface="+mj-lt"/>
            </a:endParaRPr>
          </a:p>
          <a:p>
            <a:endParaRPr lang="it-IT" dirty="0">
              <a:latin typeface="+mj-lt"/>
            </a:endParaRPr>
          </a:p>
          <a:p>
            <a:endParaRPr lang="it-IT" dirty="0" smtClean="0">
              <a:latin typeface="+mj-lt"/>
            </a:endParaRPr>
          </a:p>
          <a:p>
            <a:endParaRPr lang="it-IT" dirty="0">
              <a:latin typeface="+mj-lt"/>
            </a:endParaRPr>
          </a:p>
          <a:p>
            <a:endParaRPr lang="it-IT" dirty="0" smtClean="0"/>
          </a:p>
          <a:p>
            <a:endParaRPr lang="it-IT" dirty="0"/>
          </a:p>
          <a:p>
            <a:endParaRPr lang="it-IT" dirty="0"/>
          </a:p>
        </p:txBody>
      </p:sp>
    </p:spTree>
    <p:extLst>
      <p:ext uri="{BB962C8B-B14F-4D97-AF65-F5344CB8AC3E}">
        <p14:creationId xmlns:p14="http://schemas.microsoft.com/office/powerpoint/2010/main" val="2455648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buNone/>
            </a:pPr>
            <a:r>
              <a:rPr lang="it-IT" sz="1800" dirty="0"/>
              <a:t>S</a:t>
            </a:r>
            <a:r>
              <a:rPr lang="it-IT" sz="1800" dirty="0" smtClean="0"/>
              <a:t>i noti che l’elencazione comporta l’inserimento delle facciate,  del sottotetto se non diversamente formato dal titolo,  con presunzione di comunione per i sottotetti che possono essere divisi tra i condomini.</a:t>
            </a:r>
          </a:p>
          <a:p>
            <a:pPr marL="0" indent="0">
              <a:buNone/>
            </a:pPr>
            <a:endParaRPr lang="it-IT" sz="1800" dirty="0"/>
          </a:p>
          <a:p>
            <a:pPr marL="0" indent="0">
              <a:buNone/>
            </a:pPr>
            <a:r>
              <a:rPr lang="it-IT" sz="1800" dirty="0" smtClean="0"/>
              <a:t>Viene consentito così di alienare le parti comuni e quindi non solo di modificarle in senso più ampio in quanto maggiori sono le parti comuni interessate.</a:t>
            </a:r>
          </a:p>
          <a:p>
            <a:pPr marL="0" indent="0">
              <a:buNone/>
            </a:pPr>
            <a:endParaRPr lang="it-IT" sz="1800" dirty="0"/>
          </a:p>
          <a:p>
            <a:pPr marL="0" indent="0">
              <a:buNone/>
            </a:pPr>
            <a:r>
              <a:rPr lang="it-IT" sz="1800" dirty="0" smtClean="0"/>
              <a:t>La dicitura delle parti comuni si applica anche ai </a:t>
            </a:r>
            <a:r>
              <a:rPr lang="it-IT" sz="1800" dirty="0" err="1" smtClean="0"/>
              <a:t>Supercondomini</a:t>
            </a:r>
            <a:r>
              <a:rPr lang="it-IT" sz="1800" dirty="0" smtClean="0"/>
              <a:t>, come previsto dalla normativa di cui all’art. che consegue a questo.</a:t>
            </a:r>
          </a:p>
          <a:p>
            <a:pPr marL="0" indent="0">
              <a:buNone/>
            </a:pPr>
            <a:endParaRPr lang="it-IT" sz="1800" dirty="0"/>
          </a:p>
          <a:p>
            <a:pPr marL="0" indent="0">
              <a:buNone/>
            </a:pPr>
            <a:endParaRPr lang="it-IT" sz="1800" dirty="0"/>
          </a:p>
        </p:txBody>
      </p:sp>
    </p:spTree>
    <p:extLst>
      <p:ext uri="{BB962C8B-B14F-4D97-AF65-F5344CB8AC3E}">
        <p14:creationId xmlns:p14="http://schemas.microsoft.com/office/powerpoint/2010/main" val="25790448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l"/>
            <a:r>
              <a:rPr lang="it-IT" sz="2000" b="1" dirty="0" smtClean="0"/>
              <a:t>Art. 1117 bis c.c.  Ambito di applicabilità</a:t>
            </a:r>
            <a:endParaRPr lang="it-IT" sz="2000" b="1" dirty="0"/>
          </a:p>
        </p:txBody>
      </p:sp>
      <p:sp>
        <p:nvSpPr>
          <p:cNvPr id="3" name="Segnaposto contenuto 2"/>
          <p:cNvSpPr>
            <a:spLocks noGrp="1"/>
          </p:cNvSpPr>
          <p:nvPr>
            <p:ph idx="1"/>
          </p:nvPr>
        </p:nvSpPr>
        <p:spPr>
          <a:xfrm>
            <a:off x="457200" y="1340768"/>
            <a:ext cx="8229600" cy="4785395"/>
          </a:xfrm>
        </p:spPr>
        <p:txBody>
          <a:bodyPr>
            <a:normAutofit fontScale="92500" lnSpcReduction="20000"/>
          </a:bodyPr>
          <a:lstStyle/>
          <a:p>
            <a:pPr marL="0" indent="0" algn="just">
              <a:buNone/>
            </a:pPr>
            <a:r>
              <a:rPr lang="it-IT" sz="2600" dirty="0" smtClean="0"/>
              <a:t>Ambito di applicabilità: le nuove norme si applicano “in tutti i casi in cui più unità immobiliari o più edifici o più condominii di unità immobiliari o di edifici abbiano parti comuni ai sensi dell’art. 1117 c.c.”</a:t>
            </a:r>
          </a:p>
          <a:p>
            <a:pPr marL="0" indent="0">
              <a:buNone/>
            </a:pPr>
            <a:endParaRPr lang="it-IT" sz="2600" dirty="0" smtClean="0"/>
          </a:p>
          <a:p>
            <a:pPr marL="0" indent="0">
              <a:buNone/>
            </a:pPr>
            <a:r>
              <a:rPr lang="it-IT" sz="2600" dirty="0" smtClean="0"/>
              <a:t>APPLICABILITA’ A VILLETTE A SCHIERA E SUPERCONDOMINI</a:t>
            </a:r>
            <a:endParaRPr lang="it-IT" sz="2600" dirty="0"/>
          </a:p>
          <a:p>
            <a:pPr marL="0" indent="0">
              <a:buNone/>
            </a:pPr>
            <a:endParaRPr lang="it-IT" sz="2600" dirty="0" smtClean="0"/>
          </a:p>
          <a:p>
            <a:pPr marL="0" indent="0" algn="just">
              <a:buNone/>
            </a:pPr>
            <a:r>
              <a:rPr lang="it-IT" sz="2600" dirty="0" smtClean="0"/>
              <a:t>Novità art. 67,III c., </a:t>
            </a:r>
            <a:r>
              <a:rPr lang="it-IT" sz="2600" dirty="0" err="1" smtClean="0"/>
              <a:t>disp</a:t>
            </a:r>
            <a:r>
              <a:rPr lang="it-IT" sz="2600" dirty="0" smtClean="0"/>
              <a:t>. </a:t>
            </a:r>
            <a:r>
              <a:rPr lang="it-IT" sz="2600" dirty="0" err="1" smtClean="0"/>
              <a:t>att</a:t>
            </a:r>
            <a:r>
              <a:rPr lang="it-IT" sz="2600" dirty="0" smtClean="0"/>
              <a:t>. c.c. : quando i condomini del </a:t>
            </a:r>
            <a:r>
              <a:rPr lang="it-IT" sz="2600" dirty="0" err="1"/>
              <a:t>S</a:t>
            </a:r>
            <a:r>
              <a:rPr lang="it-IT" sz="2600" dirty="0" err="1" smtClean="0"/>
              <a:t>upercondominio</a:t>
            </a:r>
            <a:r>
              <a:rPr lang="it-IT" sz="2600" dirty="0" smtClean="0"/>
              <a:t> sono + di 60, ciascun condominio </a:t>
            </a:r>
            <a:r>
              <a:rPr lang="it-IT" sz="2600" b="1" dirty="0" smtClean="0"/>
              <a:t>deve </a:t>
            </a:r>
            <a:r>
              <a:rPr lang="it-IT" sz="2600" dirty="0" smtClean="0"/>
              <a:t>designare - con la maggioranza dei presenti + 2/3 mm – il proprio rappresentante all’assemblea del </a:t>
            </a:r>
            <a:r>
              <a:rPr lang="it-IT" sz="2600" dirty="0" err="1"/>
              <a:t>S</a:t>
            </a:r>
            <a:r>
              <a:rPr lang="it-IT" sz="2600" dirty="0" err="1" smtClean="0"/>
              <a:t>upercondominio</a:t>
            </a:r>
            <a:r>
              <a:rPr lang="it-IT" sz="2600" dirty="0" smtClean="0"/>
              <a:t>. </a:t>
            </a:r>
          </a:p>
          <a:p>
            <a:pPr marL="0" indent="0" algn="just">
              <a:buNone/>
            </a:pPr>
            <a:r>
              <a:rPr lang="it-IT" sz="2600" dirty="0" smtClean="0"/>
              <a:t>Non  ci sono  limiti al potere di rappresentanza.</a:t>
            </a:r>
          </a:p>
          <a:p>
            <a:pPr marL="0" indent="0" algn="just">
              <a:buNone/>
            </a:pPr>
            <a:r>
              <a:rPr lang="it-IT" sz="2600" dirty="0" smtClean="0"/>
              <a:t>Se non delibera, ciascun condomino lo può far nominare dall’Autorità giudiziaria.</a:t>
            </a:r>
          </a:p>
          <a:p>
            <a:pPr marL="0" indent="0" algn="just">
              <a:buNone/>
            </a:pPr>
            <a:endParaRPr lang="it-IT" sz="2600" dirty="0"/>
          </a:p>
        </p:txBody>
      </p:sp>
    </p:spTree>
    <p:extLst>
      <p:ext uri="{BB962C8B-B14F-4D97-AF65-F5344CB8AC3E}">
        <p14:creationId xmlns:p14="http://schemas.microsoft.com/office/powerpoint/2010/main" val="2915037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lgn="just">
              <a:buNone/>
            </a:pPr>
            <a:r>
              <a:rPr lang="it-IT" sz="1800" dirty="0" smtClean="0"/>
              <a:t>La norma determina quindi con precisione che le parti comuni </a:t>
            </a:r>
            <a:r>
              <a:rPr lang="it-IT" sz="1800" dirty="0" err="1" smtClean="0"/>
              <a:t>supercondominiali</a:t>
            </a:r>
            <a:r>
              <a:rPr lang="it-IT" sz="1800" dirty="0" smtClean="0"/>
              <a:t> sono estese e non solo quelle indicate da un regolamento : in difetto di elencazione tassativa varrà quindi l’insieme delle strutture come da art. 1117 c.c.</a:t>
            </a:r>
          </a:p>
          <a:p>
            <a:pPr marL="0" indent="0" algn="just">
              <a:buNone/>
            </a:pPr>
            <a:endParaRPr lang="it-IT" sz="1800" dirty="0"/>
          </a:p>
          <a:p>
            <a:pPr marL="0" indent="0" algn="just">
              <a:buNone/>
            </a:pPr>
            <a:r>
              <a:rPr lang="it-IT" sz="1800" dirty="0" smtClean="0"/>
              <a:t>Tra l’altro viene previsto per la prima volta esplicitamente il </a:t>
            </a:r>
            <a:r>
              <a:rPr lang="it-IT" sz="1800" dirty="0" err="1" smtClean="0"/>
              <a:t>Supercondominio</a:t>
            </a:r>
            <a:r>
              <a:rPr lang="it-IT" sz="1800" dirty="0" smtClean="0"/>
              <a:t> che può essere composto da più unità, più gruppi di unità, più edifici condominiali.</a:t>
            </a:r>
          </a:p>
          <a:p>
            <a:pPr marL="0" indent="0" algn="just">
              <a:buNone/>
            </a:pPr>
            <a:endParaRPr lang="it-IT" sz="1800" dirty="0"/>
          </a:p>
          <a:p>
            <a:pPr marL="0" indent="0" algn="just">
              <a:buNone/>
            </a:pPr>
            <a:r>
              <a:rPr lang="it-IT" sz="1800" dirty="0" smtClean="0"/>
              <a:t>Vige quindi una presunzione di comunione che chiarisce anche la necessità di ovviare alle spese sostenute dal </a:t>
            </a:r>
            <a:r>
              <a:rPr lang="it-IT" sz="1800" dirty="0" err="1" smtClean="0"/>
              <a:t>Supercondominio</a:t>
            </a:r>
            <a:r>
              <a:rPr lang="it-IT" sz="1800" dirty="0" smtClean="0"/>
              <a:t>.</a:t>
            </a:r>
          </a:p>
          <a:p>
            <a:pPr marL="0" indent="0" algn="just">
              <a:buNone/>
            </a:pPr>
            <a:endParaRPr lang="it-IT" sz="1800" dirty="0"/>
          </a:p>
          <a:p>
            <a:pPr marL="0" indent="0" algn="just">
              <a:buNone/>
            </a:pPr>
            <a:r>
              <a:rPr lang="it-IT" sz="1800" dirty="0" smtClean="0"/>
              <a:t>Caso di Basiglio</a:t>
            </a:r>
          </a:p>
          <a:p>
            <a:pPr marL="0" indent="0" algn="just">
              <a:buNone/>
            </a:pPr>
            <a:endParaRPr lang="it-IT" sz="1800" dirty="0"/>
          </a:p>
        </p:txBody>
      </p:sp>
    </p:spTree>
    <p:extLst>
      <p:ext uri="{BB962C8B-B14F-4D97-AF65-F5344CB8AC3E}">
        <p14:creationId xmlns:p14="http://schemas.microsoft.com/office/powerpoint/2010/main" val="4487947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76672"/>
            <a:ext cx="8229600" cy="5649491"/>
          </a:xfrm>
        </p:spPr>
        <p:txBody>
          <a:bodyPr>
            <a:noAutofit/>
          </a:bodyPr>
          <a:lstStyle/>
          <a:p>
            <a:pPr marL="0" indent="0">
              <a:buNone/>
            </a:pPr>
            <a:r>
              <a:rPr lang="it-IT" sz="1800" b="1" dirty="0" smtClean="0">
                <a:latin typeface="Arial"/>
              </a:rPr>
              <a:t>1117-</a:t>
            </a:r>
            <a:r>
              <a:rPr lang="it-IT" sz="1800" b="1" i="1" dirty="0" smtClean="0">
                <a:latin typeface="Arial"/>
              </a:rPr>
              <a:t>ter c.c.</a:t>
            </a:r>
            <a:r>
              <a:rPr lang="it-IT" sz="1800" b="1" dirty="0" smtClean="0">
                <a:latin typeface="Arial"/>
              </a:rPr>
              <a:t> </a:t>
            </a:r>
            <a:r>
              <a:rPr lang="it-IT" sz="1800" b="1" dirty="0">
                <a:latin typeface="Arial"/>
              </a:rPr>
              <a:t>Modificazioni </a:t>
            </a:r>
            <a:r>
              <a:rPr lang="it-IT" sz="1800" b="1" dirty="0">
                <a:latin typeface="Arial,Bold"/>
              </a:rPr>
              <a:t>delle destinazioni </a:t>
            </a:r>
            <a:r>
              <a:rPr lang="it-IT" sz="1800" b="1" dirty="0" smtClean="0">
                <a:latin typeface="Arial,Bold"/>
              </a:rPr>
              <a:t>d’uso</a:t>
            </a:r>
          </a:p>
          <a:p>
            <a:pPr marL="0" indent="0">
              <a:buNone/>
            </a:pPr>
            <a:endParaRPr lang="it-IT" sz="1800" b="1" dirty="0">
              <a:latin typeface="Arial,Bold"/>
            </a:endParaRPr>
          </a:p>
          <a:p>
            <a:pPr marL="0" indent="0" algn="just">
              <a:buNone/>
            </a:pPr>
            <a:r>
              <a:rPr lang="it-IT" sz="1800" dirty="0">
                <a:latin typeface="Arial"/>
              </a:rPr>
              <a:t>Per soddisfare esigenze d’interesse condominiale, l’assemblea, con un numero di voti che rappresenti </a:t>
            </a:r>
            <a:r>
              <a:rPr lang="it-IT" sz="1800" dirty="0" smtClean="0">
                <a:latin typeface="Arial"/>
              </a:rPr>
              <a:t>i quattro </a:t>
            </a:r>
            <a:r>
              <a:rPr lang="it-IT" sz="1800" dirty="0">
                <a:latin typeface="Arial"/>
              </a:rPr>
              <a:t>quinti dei partecipanti al condominio e i quattro quinti del valore dell’edificio, può modificare </a:t>
            </a:r>
            <a:r>
              <a:rPr lang="it-IT" sz="1800" dirty="0" smtClean="0">
                <a:latin typeface="Arial"/>
              </a:rPr>
              <a:t>la destinazione </a:t>
            </a:r>
            <a:r>
              <a:rPr lang="it-IT" sz="1800" dirty="0">
                <a:latin typeface="Arial"/>
              </a:rPr>
              <a:t>d’uso delle parti comuni.</a:t>
            </a:r>
          </a:p>
          <a:p>
            <a:pPr marL="0" indent="0" algn="just">
              <a:buNone/>
            </a:pPr>
            <a:r>
              <a:rPr lang="it-IT" sz="1800" dirty="0">
                <a:latin typeface="Arial"/>
              </a:rPr>
              <a:t>La convocazione dell’assemblea deve essere affissa per non meno di trenta giorni consecutivi nei locali </a:t>
            </a:r>
            <a:r>
              <a:rPr lang="it-IT" sz="1800" dirty="0" smtClean="0">
                <a:latin typeface="Arial"/>
              </a:rPr>
              <a:t>di maggior </a:t>
            </a:r>
            <a:r>
              <a:rPr lang="it-IT" sz="1800" dirty="0">
                <a:latin typeface="Arial"/>
              </a:rPr>
              <a:t>uso comune o negli spazi a tal fine destinati e deve effettuarsi mediante lettera raccomandata </a:t>
            </a:r>
            <a:r>
              <a:rPr lang="it-IT" sz="1800" dirty="0" smtClean="0">
                <a:latin typeface="Arial"/>
              </a:rPr>
              <a:t>o equipollenti </a:t>
            </a:r>
            <a:r>
              <a:rPr lang="it-IT" sz="1800" dirty="0">
                <a:latin typeface="Arial"/>
              </a:rPr>
              <a:t>mezzi telematici, in modo da pervenire almeno venti giorni prima della data di convocazione.</a:t>
            </a:r>
          </a:p>
          <a:p>
            <a:pPr marL="0" indent="0" algn="just">
              <a:buNone/>
            </a:pPr>
            <a:r>
              <a:rPr lang="it-IT" sz="1800" dirty="0">
                <a:latin typeface="Arial"/>
              </a:rPr>
              <a:t>La convocazione dell’assemblea, a pena di nullità, deve indicare le parti comuni oggetto della </a:t>
            </a:r>
            <a:r>
              <a:rPr lang="it-IT" sz="1800" dirty="0" smtClean="0">
                <a:latin typeface="Arial"/>
              </a:rPr>
              <a:t>modificazione e </a:t>
            </a:r>
            <a:r>
              <a:rPr lang="it-IT" sz="1800" dirty="0">
                <a:latin typeface="Arial"/>
              </a:rPr>
              <a:t>la nuova destinazione d’uso.</a:t>
            </a:r>
          </a:p>
          <a:p>
            <a:pPr marL="0" indent="0" algn="just">
              <a:buNone/>
            </a:pPr>
            <a:r>
              <a:rPr lang="it-IT" sz="1800" dirty="0">
                <a:latin typeface="Arial"/>
              </a:rPr>
              <a:t>La deliberazione deve contenere la dichiarazione espressa che sono stati effettuati gli adempimenti di cui </a:t>
            </a:r>
            <a:r>
              <a:rPr lang="it-IT" sz="1800" dirty="0" smtClean="0">
                <a:latin typeface="Arial"/>
              </a:rPr>
              <a:t>ai precedenti </a:t>
            </a:r>
            <a:r>
              <a:rPr lang="it-IT" sz="1800" dirty="0">
                <a:latin typeface="Arial"/>
              </a:rPr>
              <a:t>commi.</a:t>
            </a:r>
          </a:p>
          <a:p>
            <a:pPr marL="0" indent="0" algn="just">
              <a:buNone/>
            </a:pPr>
            <a:r>
              <a:rPr lang="it-IT" sz="1800" dirty="0">
                <a:latin typeface="Arial"/>
              </a:rPr>
              <a:t>Sono vietate le modificazioni delle destinazioni d’uso che possono recare pregiudizio alla stabilità o </a:t>
            </a:r>
            <a:r>
              <a:rPr lang="it-IT" sz="1800" dirty="0" smtClean="0">
                <a:latin typeface="Arial"/>
              </a:rPr>
              <a:t>alla sicurezza </a:t>
            </a:r>
            <a:r>
              <a:rPr lang="it-IT" sz="1800" dirty="0">
                <a:latin typeface="Arial"/>
              </a:rPr>
              <a:t>del fabbricato o che ne alterano il decoro architettonico</a:t>
            </a:r>
            <a:endParaRPr lang="it-IT" sz="1800" dirty="0"/>
          </a:p>
        </p:txBody>
      </p:sp>
    </p:spTree>
    <p:extLst>
      <p:ext uri="{BB962C8B-B14F-4D97-AF65-F5344CB8AC3E}">
        <p14:creationId xmlns:p14="http://schemas.microsoft.com/office/powerpoint/2010/main" val="25318071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39552" y="476672"/>
            <a:ext cx="8229600" cy="5688632"/>
          </a:xfrm>
        </p:spPr>
        <p:txBody>
          <a:bodyPr>
            <a:normAutofit/>
          </a:bodyPr>
          <a:lstStyle/>
          <a:p>
            <a:pPr marL="0" indent="0" algn="just">
              <a:buNone/>
            </a:pPr>
            <a:r>
              <a:rPr lang="it-IT" sz="1800" b="1" dirty="0">
                <a:latin typeface="+mj-lt"/>
              </a:rPr>
              <a:t>L’art. 1117 ter </a:t>
            </a:r>
            <a:r>
              <a:rPr lang="it-IT" sz="1800" dirty="0">
                <a:latin typeface="+mj-lt"/>
              </a:rPr>
              <a:t>è una norma del tutto nuova introdotta dalla legge </a:t>
            </a:r>
            <a:r>
              <a:rPr lang="it-IT" sz="1800" dirty="0" smtClean="0">
                <a:latin typeface="+mj-lt"/>
              </a:rPr>
              <a:t>di Riforma </a:t>
            </a:r>
            <a:r>
              <a:rPr lang="it-IT" sz="1800" dirty="0">
                <a:latin typeface="+mj-lt"/>
              </a:rPr>
              <a:t>del Condominio, che attribuisce all’assemblea una </a:t>
            </a:r>
            <a:r>
              <a:rPr lang="it-IT" sz="1800" dirty="0" smtClean="0">
                <a:latin typeface="+mj-lt"/>
              </a:rPr>
              <a:t>ulteriore specifica </a:t>
            </a:r>
            <a:r>
              <a:rPr lang="it-IT" sz="1800" dirty="0">
                <a:latin typeface="+mj-lt"/>
              </a:rPr>
              <a:t>competenza in materia di parti comuni.</a:t>
            </a:r>
          </a:p>
          <a:p>
            <a:pPr marL="0" indent="0">
              <a:buNone/>
            </a:pPr>
            <a:endParaRPr lang="it-IT" sz="1800" dirty="0" smtClean="0">
              <a:latin typeface="+mj-lt"/>
            </a:endParaRPr>
          </a:p>
          <a:p>
            <a:pPr marL="0" indent="0" algn="just">
              <a:buNone/>
            </a:pPr>
            <a:r>
              <a:rPr lang="it-IT" sz="1800" dirty="0" smtClean="0">
                <a:latin typeface="+mj-lt"/>
              </a:rPr>
              <a:t>Vanno </a:t>
            </a:r>
            <a:r>
              <a:rPr lang="it-IT" sz="1800" dirty="0">
                <a:latin typeface="+mj-lt"/>
              </a:rPr>
              <a:t>in primo luogo esaminati i concetti di “</a:t>
            </a:r>
            <a:r>
              <a:rPr lang="it-IT" sz="1800" i="1" dirty="0">
                <a:latin typeface="+mj-lt"/>
              </a:rPr>
              <a:t>modificazione” </a:t>
            </a:r>
            <a:r>
              <a:rPr lang="it-IT" sz="1800" dirty="0">
                <a:latin typeface="+mj-lt"/>
              </a:rPr>
              <a:t>e </a:t>
            </a:r>
            <a:r>
              <a:rPr lang="it-IT" sz="1800" dirty="0" smtClean="0">
                <a:latin typeface="+mj-lt"/>
              </a:rPr>
              <a:t>di </a:t>
            </a:r>
            <a:r>
              <a:rPr lang="it-IT" sz="1800" i="1" dirty="0" smtClean="0">
                <a:latin typeface="+mj-lt"/>
              </a:rPr>
              <a:t>“destinazione </a:t>
            </a:r>
            <a:r>
              <a:rPr lang="it-IT" sz="1800" i="1" dirty="0">
                <a:latin typeface="+mj-lt"/>
              </a:rPr>
              <a:t>d’uso” </a:t>
            </a:r>
            <a:r>
              <a:rPr lang="it-IT" sz="1800" dirty="0">
                <a:latin typeface="+mj-lt"/>
              </a:rPr>
              <a:t>delle </a:t>
            </a:r>
            <a:r>
              <a:rPr lang="it-IT" sz="1800" i="1" dirty="0">
                <a:latin typeface="+mj-lt"/>
              </a:rPr>
              <a:t>“parti comuni</a:t>
            </a:r>
            <a:r>
              <a:rPr lang="it-IT" sz="1800" i="1" dirty="0" smtClean="0">
                <a:latin typeface="+mj-lt"/>
              </a:rPr>
              <a:t>”. </a:t>
            </a:r>
          </a:p>
          <a:p>
            <a:pPr marL="0" indent="0" algn="just">
              <a:buNone/>
            </a:pPr>
            <a:r>
              <a:rPr lang="it-IT" sz="1800" dirty="0" smtClean="0">
                <a:latin typeface="+mj-lt"/>
              </a:rPr>
              <a:t>Le </a:t>
            </a:r>
            <a:r>
              <a:rPr lang="it-IT" sz="1800" i="1" dirty="0">
                <a:latin typeface="+mj-lt"/>
              </a:rPr>
              <a:t>“parti comuni” </a:t>
            </a:r>
            <a:r>
              <a:rPr lang="it-IT" sz="1800" dirty="0">
                <a:latin typeface="+mj-lt"/>
              </a:rPr>
              <a:t>sono quelle di cui all’articolo 1117 c.c. </a:t>
            </a:r>
            <a:r>
              <a:rPr lang="it-IT" sz="1800" dirty="0" smtClean="0">
                <a:latin typeface="+mj-lt"/>
              </a:rPr>
              <a:t>sopra riportato </a:t>
            </a:r>
            <a:r>
              <a:rPr lang="it-IT" sz="1800" dirty="0">
                <a:latin typeface="+mj-lt"/>
              </a:rPr>
              <a:t>che, anche nel testo riformato, continua a non avere </a:t>
            </a:r>
            <a:r>
              <a:rPr lang="it-IT" sz="1800" dirty="0" smtClean="0">
                <a:latin typeface="+mj-lt"/>
              </a:rPr>
              <a:t>carattere tassativo </a:t>
            </a:r>
            <a:r>
              <a:rPr lang="it-IT" sz="1800" dirty="0">
                <a:latin typeface="+mj-lt"/>
              </a:rPr>
              <a:t>né esaustivo ma solo esemplificativo: rimane infatti, </a:t>
            </a:r>
            <a:r>
              <a:rPr lang="it-IT" sz="1800" dirty="0" smtClean="0">
                <a:latin typeface="+mj-lt"/>
              </a:rPr>
              <a:t>dopo l’elenco </a:t>
            </a:r>
            <a:r>
              <a:rPr lang="it-IT" sz="1800" dirty="0">
                <a:latin typeface="+mj-lt"/>
              </a:rPr>
              <a:t>delle singole parti comuni, la dizione </a:t>
            </a:r>
            <a:r>
              <a:rPr lang="it-IT" sz="1800" i="1" dirty="0">
                <a:latin typeface="+mj-lt"/>
              </a:rPr>
              <a:t>“se non risulta </a:t>
            </a:r>
            <a:r>
              <a:rPr lang="it-IT" sz="1800" i="1" dirty="0" smtClean="0">
                <a:latin typeface="+mj-lt"/>
              </a:rPr>
              <a:t>il contrario </a:t>
            </a:r>
            <a:r>
              <a:rPr lang="it-IT" sz="1800" i="1" dirty="0">
                <a:latin typeface="+mj-lt"/>
              </a:rPr>
              <a:t>dal titolo”</a:t>
            </a:r>
            <a:r>
              <a:rPr lang="it-IT" sz="1800" dirty="0">
                <a:latin typeface="+mj-lt"/>
              </a:rPr>
              <a:t>.</a:t>
            </a:r>
          </a:p>
          <a:p>
            <a:pPr marL="0" indent="0" algn="just">
              <a:buNone/>
            </a:pPr>
            <a:r>
              <a:rPr lang="it-IT" sz="1800" dirty="0">
                <a:latin typeface="+mj-lt"/>
              </a:rPr>
              <a:t>La “</a:t>
            </a:r>
            <a:r>
              <a:rPr lang="it-IT" sz="1800" i="1" dirty="0">
                <a:latin typeface="+mj-lt"/>
              </a:rPr>
              <a:t>destinazione d’uso” </a:t>
            </a:r>
            <a:r>
              <a:rPr lang="it-IT" sz="1800" dirty="0">
                <a:latin typeface="+mj-lt"/>
              </a:rPr>
              <a:t>è concetto introdotto espressamente per </a:t>
            </a:r>
            <a:r>
              <a:rPr lang="it-IT" sz="1800" dirty="0" smtClean="0">
                <a:latin typeface="+mj-lt"/>
              </a:rPr>
              <a:t>la prima </a:t>
            </a:r>
            <a:r>
              <a:rPr lang="it-IT" sz="1800" dirty="0">
                <a:latin typeface="+mj-lt"/>
              </a:rPr>
              <a:t>volta nella disciplina condominiale, senza peraltro che </a:t>
            </a:r>
            <a:r>
              <a:rPr lang="it-IT" sz="1800" dirty="0" smtClean="0">
                <a:latin typeface="+mj-lt"/>
              </a:rPr>
              <a:t>vengano specificati </a:t>
            </a:r>
            <a:r>
              <a:rPr lang="it-IT" sz="1800" dirty="0">
                <a:latin typeface="+mj-lt"/>
              </a:rPr>
              <a:t>il contenuto ed il significato che la legge gli attribuisce.</a:t>
            </a:r>
          </a:p>
          <a:p>
            <a:pPr marL="0" indent="0" algn="just">
              <a:buNone/>
            </a:pPr>
            <a:r>
              <a:rPr lang="it-IT" sz="1800" dirty="0">
                <a:latin typeface="+mj-lt"/>
              </a:rPr>
              <a:t>Una prima lettura della definizione “destinazione d’uso” rimanda </a:t>
            </a:r>
            <a:r>
              <a:rPr lang="it-IT" sz="1800" dirty="0" smtClean="0">
                <a:latin typeface="+mj-lt"/>
              </a:rPr>
              <a:t>alla normativa </a:t>
            </a:r>
            <a:r>
              <a:rPr lang="it-IT" sz="1800" dirty="0">
                <a:latin typeface="+mj-lt"/>
              </a:rPr>
              <a:t>urbanistica, nella quale il concetto viene applicato </a:t>
            </a:r>
            <a:r>
              <a:rPr lang="it-IT" sz="1800" dirty="0" smtClean="0">
                <a:latin typeface="+mj-lt"/>
              </a:rPr>
              <a:t>per rilevare </a:t>
            </a:r>
            <a:r>
              <a:rPr lang="it-IT" sz="1800" dirty="0">
                <a:latin typeface="+mj-lt"/>
              </a:rPr>
              <a:t>la utilizzazione degli immobili ai fini della pianificazione </a:t>
            </a:r>
            <a:r>
              <a:rPr lang="it-IT" sz="1800" dirty="0" smtClean="0">
                <a:latin typeface="+mj-lt"/>
              </a:rPr>
              <a:t>del territorio</a:t>
            </a:r>
            <a:r>
              <a:rPr lang="it-IT" sz="1800" dirty="0">
                <a:latin typeface="+mj-lt"/>
              </a:rPr>
              <a:t>, con la creazione delle “categorie catastali”.</a:t>
            </a:r>
          </a:p>
          <a:p>
            <a:pPr marL="0" indent="0">
              <a:buNone/>
            </a:pPr>
            <a:endParaRPr lang="it-IT" sz="1800" i="1" dirty="0">
              <a:latin typeface="+mj-lt"/>
            </a:endParaRPr>
          </a:p>
        </p:txBody>
      </p:sp>
    </p:spTree>
    <p:extLst>
      <p:ext uri="{BB962C8B-B14F-4D97-AF65-F5344CB8AC3E}">
        <p14:creationId xmlns:p14="http://schemas.microsoft.com/office/powerpoint/2010/main" val="1278209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685800" y="0"/>
            <a:ext cx="7772400" cy="1143000"/>
          </a:xfrm>
        </p:spPr>
        <p:txBody>
          <a:bodyPr/>
          <a:lstStyle/>
          <a:p>
            <a:r>
              <a:rPr lang="it-IT" b="1" dirty="0"/>
              <a:t>COMUNIONE</a:t>
            </a:r>
          </a:p>
        </p:txBody>
      </p:sp>
      <p:sp>
        <p:nvSpPr>
          <p:cNvPr id="67587" name="Text Box 3"/>
          <p:cNvSpPr txBox="1">
            <a:spLocks noChangeArrowheads="1"/>
          </p:cNvSpPr>
          <p:nvPr/>
        </p:nvSpPr>
        <p:spPr bwMode="auto">
          <a:xfrm>
            <a:off x="797242" y="980728"/>
            <a:ext cx="74676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it-IT" sz="3200" u="sng">
                <a:solidFill>
                  <a:srgbClr val="000000"/>
                </a:solidFill>
              </a:rPr>
              <a:t>Art. 1100 c.c.</a:t>
            </a:r>
          </a:p>
        </p:txBody>
      </p:sp>
      <p:sp>
        <p:nvSpPr>
          <p:cNvPr id="67588" name="Rectangle 4"/>
          <p:cNvSpPr>
            <a:spLocks noChangeArrowheads="1"/>
          </p:cNvSpPr>
          <p:nvPr/>
        </p:nvSpPr>
        <p:spPr bwMode="auto">
          <a:xfrm>
            <a:off x="914400" y="1981200"/>
            <a:ext cx="7315200" cy="1371600"/>
          </a:xfrm>
          <a:prstGeom prst="rect">
            <a:avLst/>
          </a:prstGeom>
          <a:solidFill>
            <a:schemeClr val="bg1"/>
          </a:solidFill>
          <a:ln w="9525">
            <a:solidFill>
              <a:schemeClr val="tx1"/>
            </a:solidFill>
            <a:miter lim="800000"/>
            <a:headEnd/>
            <a:tailEnd/>
          </a:ln>
          <a:effectLst/>
        </p:spPr>
        <p:txBody>
          <a:bodyPr wrap="none" anchor="ctr"/>
          <a:lstStyle/>
          <a:p>
            <a:pPr algn="ctr" fontAlgn="base">
              <a:spcBef>
                <a:spcPct val="0"/>
              </a:spcBef>
              <a:spcAft>
                <a:spcPct val="0"/>
              </a:spcAft>
            </a:pPr>
            <a:r>
              <a:rPr lang="it-IT" sz="3200" dirty="0">
                <a:solidFill>
                  <a:srgbClr val="000000"/>
                </a:solidFill>
              </a:rPr>
              <a:t>La proprietà o altro diritto reale spetta</a:t>
            </a:r>
          </a:p>
          <a:p>
            <a:pPr algn="ctr" fontAlgn="base">
              <a:spcBef>
                <a:spcPct val="0"/>
              </a:spcBef>
              <a:spcAft>
                <a:spcPct val="0"/>
              </a:spcAft>
            </a:pPr>
            <a:r>
              <a:rPr lang="it-IT" sz="3200" dirty="0">
                <a:solidFill>
                  <a:srgbClr val="000000"/>
                </a:solidFill>
              </a:rPr>
              <a:t>in comune a più persone</a:t>
            </a:r>
          </a:p>
        </p:txBody>
      </p:sp>
      <p:sp>
        <p:nvSpPr>
          <p:cNvPr id="67589" name="Text Box 5"/>
          <p:cNvSpPr txBox="1">
            <a:spLocks noChangeArrowheads="1"/>
          </p:cNvSpPr>
          <p:nvPr/>
        </p:nvSpPr>
        <p:spPr bwMode="auto">
          <a:xfrm>
            <a:off x="1600200" y="3581400"/>
            <a:ext cx="5943600" cy="141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lnSpc>
                <a:spcPct val="130000"/>
              </a:lnSpc>
              <a:spcBef>
                <a:spcPct val="50000"/>
              </a:spcBef>
              <a:spcAft>
                <a:spcPct val="0"/>
              </a:spcAft>
            </a:pPr>
            <a:r>
              <a:rPr lang="it-IT" sz="2800" b="1" dirty="0">
                <a:solidFill>
                  <a:srgbClr val="000099"/>
                </a:solidFill>
              </a:rPr>
              <a:t>Comproprietà</a:t>
            </a:r>
          </a:p>
          <a:p>
            <a:pPr algn="ctr" fontAlgn="base">
              <a:lnSpc>
                <a:spcPct val="130000"/>
              </a:lnSpc>
              <a:spcBef>
                <a:spcPct val="50000"/>
              </a:spcBef>
              <a:spcAft>
                <a:spcPct val="0"/>
              </a:spcAft>
            </a:pPr>
            <a:r>
              <a:rPr lang="it-IT" sz="2800" dirty="0">
                <a:solidFill>
                  <a:srgbClr val="000000"/>
                </a:solidFill>
              </a:rPr>
              <a:t>contitolarità del diritto di proprietà</a:t>
            </a:r>
          </a:p>
        </p:txBody>
      </p:sp>
      <p:sp>
        <p:nvSpPr>
          <p:cNvPr id="67590" name="Line 6"/>
          <p:cNvSpPr>
            <a:spLocks noChangeShapeType="1"/>
          </p:cNvSpPr>
          <p:nvPr/>
        </p:nvSpPr>
        <p:spPr bwMode="auto">
          <a:xfrm>
            <a:off x="4572000" y="4114800"/>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it-IT" sz="4400" b="1">
              <a:solidFill>
                <a:srgbClr val="000000"/>
              </a:solidFill>
            </a:endParaRPr>
          </a:p>
        </p:txBody>
      </p:sp>
      <p:sp>
        <p:nvSpPr>
          <p:cNvPr id="67591" name="Oval 7"/>
          <p:cNvSpPr>
            <a:spLocks noChangeArrowheads="1"/>
          </p:cNvSpPr>
          <p:nvPr/>
        </p:nvSpPr>
        <p:spPr bwMode="auto">
          <a:xfrm>
            <a:off x="1143000" y="5257800"/>
            <a:ext cx="6858000" cy="1219200"/>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r>
              <a:rPr lang="it-IT" sz="2800" dirty="0"/>
              <a:t>Ogni partecipante ha il medesimo</a:t>
            </a:r>
          </a:p>
          <a:p>
            <a:pPr algn="ctr" fontAlgn="base">
              <a:spcBef>
                <a:spcPct val="0"/>
              </a:spcBef>
              <a:spcAft>
                <a:spcPct val="0"/>
              </a:spcAft>
            </a:pPr>
            <a:r>
              <a:rPr lang="it-IT" sz="2800" dirty="0"/>
              <a:t>diritto sulla sua quota</a:t>
            </a:r>
          </a:p>
        </p:txBody>
      </p:sp>
    </p:spTree>
    <p:extLst>
      <p:ext uri="{BB962C8B-B14F-4D97-AF65-F5344CB8AC3E}">
        <p14:creationId xmlns:p14="http://schemas.microsoft.com/office/powerpoint/2010/main" val="30024679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548680"/>
            <a:ext cx="8229600" cy="5678091"/>
          </a:xfrm>
        </p:spPr>
        <p:txBody>
          <a:bodyPr>
            <a:normAutofit/>
          </a:bodyPr>
          <a:lstStyle/>
          <a:p>
            <a:pPr marL="0" lvl="0" indent="0" algn="just">
              <a:buNone/>
            </a:pPr>
            <a:r>
              <a:rPr lang="it-IT" sz="1800" dirty="0" smtClean="0">
                <a:solidFill>
                  <a:prstClr val="black"/>
                </a:solidFill>
              </a:rPr>
              <a:t>Si deve </a:t>
            </a:r>
            <a:r>
              <a:rPr lang="it-IT" sz="1800" dirty="0">
                <a:solidFill>
                  <a:prstClr val="black"/>
                </a:solidFill>
              </a:rPr>
              <a:t>dunque ritenere che </a:t>
            </a:r>
            <a:r>
              <a:rPr lang="it-IT" sz="1800" dirty="0" smtClean="0">
                <a:solidFill>
                  <a:prstClr val="black"/>
                </a:solidFill>
              </a:rPr>
              <a:t>il nuovo </a:t>
            </a:r>
            <a:r>
              <a:rPr lang="it-IT" sz="1800" dirty="0">
                <a:solidFill>
                  <a:prstClr val="black"/>
                </a:solidFill>
              </a:rPr>
              <a:t>concetto di “destinazione d’uso” vada ad integrare, </a:t>
            </a:r>
            <a:r>
              <a:rPr lang="it-IT" sz="1800" dirty="0" smtClean="0">
                <a:solidFill>
                  <a:prstClr val="black"/>
                </a:solidFill>
              </a:rPr>
              <a:t>senza sostituire </a:t>
            </a:r>
            <a:r>
              <a:rPr lang="it-IT" sz="1800" dirty="0">
                <a:solidFill>
                  <a:prstClr val="black"/>
                </a:solidFill>
              </a:rPr>
              <a:t>od abrogare, il concetto generale di “</a:t>
            </a:r>
            <a:r>
              <a:rPr lang="it-IT" sz="1800" i="1" dirty="0">
                <a:solidFill>
                  <a:prstClr val="black"/>
                </a:solidFill>
              </a:rPr>
              <a:t>destinazione della </a:t>
            </a:r>
            <a:r>
              <a:rPr lang="it-IT" sz="1800" i="1" dirty="0" smtClean="0">
                <a:solidFill>
                  <a:prstClr val="black"/>
                </a:solidFill>
              </a:rPr>
              <a:t>cosa comune</a:t>
            </a:r>
            <a:r>
              <a:rPr lang="it-IT" sz="1800" dirty="0">
                <a:solidFill>
                  <a:prstClr val="black"/>
                </a:solidFill>
              </a:rPr>
              <a:t>” richiamato dall</a:t>
            </a:r>
            <a:r>
              <a:rPr lang="it-IT" sz="1800" i="1" dirty="0">
                <a:solidFill>
                  <a:prstClr val="black"/>
                </a:solidFill>
              </a:rPr>
              <a:t>’art. 1102 </a:t>
            </a:r>
            <a:r>
              <a:rPr lang="it-IT" sz="1800" dirty="0">
                <a:solidFill>
                  <a:prstClr val="black"/>
                </a:solidFill>
              </a:rPr>
              <a:t>c.c.</a:t>
            </a:r>
          </a:p>
          <a:p>
            <a:pPr marL="0" lvl="0" indent="0" algn="just">
              <a:buNone/>
            </a:pPr>
            <a:r>
              <a:rPr lang="it-IT" sz="1800" dirty="0">
                <a:solidFill>
                  <a:prstClr val="black"/>
                </a:solidFill>
              </a:rPr>
              <a:t>In realtà, neppure l’art. 1102 c.c. specifica che cosa si intenda </a:t>
            </a:r>
            <a:r>
              <a:rPr lang="it-IT" sz="1800" dirty="0" smtClean="0">
                <a:solidFill>
                  <a:prstClr val="black"/>
                </a:solidFill>
              </a:rPr>
              <a:t>per “destinazione</a:t>
            </a:r>
            <a:r>
              <a:rPr lang="it-IT" sz="1800" dirty="0">
                <a:solidFill>
                  <a:prstClr val="black"/>
                </a:solidFill>
              </a:rPr>
              <a:t>” della cosa </a:t>
            </a:r>
            <a:r>
              <a:rPr lang="it-IT" sz="1800" dirty="0" smtClean="0">
                <a:solidFill>
                  <a:prstClr val="black"/>
                </a:solidFill>
              </a:rPr>
              <a:t>comune. Dottrina </a:t>
            </a:r>
            <a:r>
              <a:rPr lang="it-IT" sz="1800" dirty="0">
                <a:solidFill>
                  <a:prstClr val="black"/>
                </a:solidFill>
              </a:rPr>
              <a:t>e giurisprudenza hanno chiarito il concetto secondo i </a:t>
            </a:r>
            <a:r>
              <a:rPr lang="it-IT" sz="1800" dirty="0" smtClean="0">
                <a:solidFill>
                  <a:prstClr val="black"/>
                </a:solidFill>
              </a:rPr>
              <a:t>principi generali </a:t>
            </a:r>
            <a:r>
              <a:rPr lang="it-IT" sz="1800" dirty="0">
                <a:solidFill>
                  <a:prstClr val="black"/>
                </a:solidFill>
              </a:rPr>
              <a:t>qui di seguito brevemente riassunti.</a:t>
            </a:r>
          </a:p>
          <a:p>
            <a:pPr marL="0" lvl="0" indent="0" algn="just">
              <a:buNone/>
            </a:pPr>
            <a:endParaRPr lang="it-IT" sz="1800" dirty="0" smtClean="0">
              <a:solidFill>
                <a:prstClr val="black"/>
              </a:solidFill>
            </a:endParaRPr>
          </a:p>
          <a:p>
            <a:pPr marL="0" lvl="0" indent="0" algn="just">
              <a:buNone/>
            </a:pPr>
            <a:r>
              <a:rPr lang="it-IT" sz="1800" dirty="0" smtClean="0">
                <a:solidFill>
                  <a:prstClr val="black"/>
                </a:solidFill>
              </a:rPr>
              <a:t>La </a:t>
            </a:r>
            <a:r>
              <a:rPr lang="it-IT" sz="1800" dirty="0">
                <a:solidFill>
                  <a:prstClr val="black"/>
                </a:solidFill>
              </a:rPr>
              <a:t>giurisprudenza della Suprema Corte ha poi fatto </a:t>
            </a:r>
            <a:r>
              <a:rPr lang="it-IT" sz="1800" dirty="0" smtClean="0">
                <a:solidFill>
                  <a:prstClr val="black"/>
                </a:solidFill>
              </a:rPr>
              <a:t>opportuna distinzione </a:t>
            </a:r>
            <a:r>
              <a:rPr lang="it-IT" sz="1800" dirty="0">
                <a:solidFill>
                  <a:prstClr val="black"/>
                </a:solidFill>
              </a:rPr>
              <a:t>tra norme che vincolano il bene comune ad una </a:t>
            </a:r>
            <a:r>
              <a:rPr lang="it-IT" sz="1800" dirty="0" smtClean="0">
                <a:solidFill>
                  <a:prstClr val="black"/>
                </a:solidFill>
              </a:rPr>
              <a:t>determinata destinazione</a:t>
            </a:r>
            <a:r>
              <a:rPr lang="it-IT" sz="1800" dirty="0">
                <a:solidFill>
                  <a:prstClr val="black"/>
                </a:solidFill>
              </a:rPr>
              <a:t>, limitando il godimento dei partecipanti, e norme </a:t>
            </a:r>
            <a:r>
              <a:rPr lang="it-IT" sz="1800" dirty="0" smtClean="0">
                <a:solidFill>
                  <a:prstClr val="black"/>
                </a:solidFill>
              </a:rPr>
              <a:t>che semplicemente </a:t>
            </a:r>
            <a:r>
              <a:rPr lang="it-IT" sz="1800" dirty="0">
                <a:solidFill>
                  <a:prstClr val="black"/>
                </a:solidFill>
              </a:rPr>
              <a:t>disciplinano le modalità di godimento del bene </a:t>
            </a:r>
            <a:r>
              <a:rPr lang="it-IT" sz="1800" dirty="0" err="1" smtClean="0">
                <a:solidFill>
                  <a:prstClr val="black"/>
                </a:solidFill>
              </a:rPr>
              <a:t>comune,con</a:t>
            </a:r>
            <a:r>
              <a:rPr lang="it-IT" sz="1800" dirty="0" smtClean="0">
                <a:solidFill>
                  <a:prstClr val="black"/>
                </a:solidFill>
              </a:rPr>
              <a:t> </a:t>
            </a:r>
            <a:r>
              <a:rPr lang="it-IT" sz="1800" dirty="0">
                <a:solidFill>
                  <a:prstClr val="black"/>
                </a:solidFill>
              </a:rPr>
              <a:t>ciò creando limiti non al contenuto originario del diritto ma solo </a:t>
            </a:r>
            <a:r>
              <a:rPr lang="it-IT" sz="1800" dirty="0" smtClean="0">
                <a:solidFill>
                  <a:prstClr val="black"/>
                </a:solidFill>
              </a:rPr>
              <a:t>al modo </a:t>
            </a:r>
            <a:r>
              <a:rPr lang="it-IT" sz="1800" dirty="0">
                <a:solidFill>
                  <a:prstClr val="black"/>
                </a:solidFill>
              </a:rPr>
              <a:t>di esercizio dello stesso. </a:t>
            </a:r>
            <a:endParaRPr lang="it-IT" sz="1800" dirty="0" smtClean="0">
              <a:solidFill>
                <a:prstClr val="black"/>
              </a:solidFill>
            </a:endParaRPr>
          </a:p>
          <a:p>
            <a:pPr marL="0" lvl="0" indent="0">
              <a:buNone/>
            </a:pPr>
            <a:endParaRPr lang="it-IT" sz="7200" dirty="0">
              <a:solidFill>
                <a:prstClr val="black"/>
              </a:solidFill>
              <a:latin typeface="Times-Roman"/>
            </a:endParaRPr>
          </a:p>
          <a:p>
            <a:pPr marL="0" lvl="0" indent="0">
              <a:buNone/>
            </a:pPr>
            <a:endParaRPr lang="it-IT" sz="7200" dirty="0" smtClean="0">
              <a:solidFill>
                <a:prstClr val="black"/>
              </a:solidFill>
              <a:latin typeface="Times-Roman"/>
            </a:endParaRPr>
          </a:p>
        </p:txBody>
      </p:sp>
    </p:spTree>
    <p:extLst>
      <p:ext uri="{BB962C8B-B14F-4D97-AF65-F5344CB8AC3E}">
        <p14:creationId xmlns:p14="http://schemas.microsoft.com/office/powerpoint/2010/main" val="13119780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39552" y="404664"/>
            <a:ext cx="8229600" cy="6264696"/>
          </a:xfrm>
        </p:spPr>
        <p:txBody>
          <a:bodyPr>
            <a:noAutofit/>
          </a:bodyPr>
          <a:lstStyle/>
          <a:p>
            <a:pPr marL="0" lvl="0" indent="0" algn="just">
              <a:buNone/>
            </a:pPr>
            <a:r>
              <a:rPr lang="it-IT" sz="1800" dirty="0">
                <a:solidFill>
                  <a:prstClr val="black"/>
                </a:solidFill>
                <a:latin typeface="+mj-lt"/>
              </a:rPr>
              <a:t>Mentre le prime norme hanno </a:t>
            </a:r>
            <a:r>
              <a:rPr lang="it-IT" sz="1800" dirty="0" smtClean="0">
                <a:solidFill>
                  <a:prstClr val="black"/>
                </a:solidFill>
                <a:latin typeface="+mj-lt"/>
              </a:rPr>
              <a:t>natura contrattuale</a:t>
            </a:r>
            <a:r>
              <a:rPr lang="it-IT" sz="1800" dirty="0">
                <a:solidFill>
                  <a:prstClr val="black"/>
                </a:solidFill>
                <a:latin typeface="+mj-lt"/>
              </a:rPr>
              <a:t>, le seconde rientrano invece nella </a:t>
            </a:r>
            <a:r>
              <a:rPr lang="it-IT" sz="1800" dirty="0" smtClean="0">
                <a:solidFill>
                  <a:prstClr val="black"/>
                </a:solidFill>
                <a:latin typeface="+mj-lt"/>
              </a:rPr>
              <a:t>competenza dell’assemblea </a:t>
            </a:r>
            <a:r>
              <a:rPr lang="it-IT" sz="1800" dirty="0">
                <a:solidFill>
                  <a:prstClr val="black"/>
                </a:solidFill>
                <a:latin typeface="+mj-lt"/>
              </a:rPr>
              <a:t>(e possono essere modificate anche se sono contenute </a:t>
            </a:r>
            <a:r>
              <a:rPr lang="it-IT" sz="1800" dirty="0" smtClean="0">
                <a:solidFill>
                  <a:prstClr val="black"/>
                </a:solidFill>
                <a:latin typeface="+mj-lt"/>
              </a:rPr>
              <a:t>in un </a:t>
            </a:r>
            <a:r>
              <a:rPr lang="it-IT" sz="1800" dirty="0">
                <a:solidFill>
                  <a:prstClr val="black"/>
                </a:solidFill>
                <a:latin typeface="+mj-lt"/>
              </a:rPr>
              <a:t>regolamento contrattuale, stante il loro contenuto non </a:t>
            </a:r>
            <a:r>
              <a:rPr lang="it-IT" sz="1800" dirty="0" smtClean="0">
                <a:solidFill>
                  <a:prstClr val="black"/>
                </a:solidFill>
                <a:latin typeface="+mj-lt"/>
              </a:rPr>
              <a:t>incidente sulla </a:t>
            </a:r>
            <a:r>
              <a:rPr lang="it-IT" sz="1800" dirty="0">
                <a:solidFill>
                  <a:prstClr val="black"/>
                </a:solidFill>
                <a:latin typeface="+mj-lt"/>
              </a:rPr>
              <a:t>natura del diritto dei condomini) </a:t>
            </a:r>
            <a:r>
              <a:rPr lang="it-IT" sz="1800" i="1" dirty="0">
                <a:solidFill>
                  <a:prstClr val="black"/>
                </a:solidFill>
                <a:latin typeface="+mj-lt"/>
              </a:rPr>
              <a:t>( </a:t>
            </a:r>
            <a:r>
              <a:rPr lang="it-IT" sz="1800" dirty="0">
                <a:solidFill>
                  <a:prstClr val="black"/>
                </a:solidFill>
                <a:latin typeface="+mj-lt"/>
              </a:rPr>
              <a:t>tra le altre </a:t>
            </a:r>
            <a:r>
              <a:rPr lang="it-IT" sz="1800" i="1" dirty="0" err="1">
                <a:solidFill>
                  <a:prstClr val="black"/>
                </a:solidFill>
                <a:latin typeface="+mj-lt"/>
              </a:rPr>
              <a:t>Cass</a:t>
            </a:r>
            <a:r>
              <a:rPr lang="it-IT" sz="1800" i="1" dirty="0">
                <a:solidFill>
                  <a:prstClr val="black"/>
                </a:solidFill>
                <a:latin typeface="+mj-lt"/>
              </a:rPr>
              <a:t>. SS.UU. </a:t>
            </a:r>
            <a:r>
              <a:rPr lang="it-IT" sz="1800" i="1" dirty="0" smtClean="0">
                <a:solidFill>
                  <a:prstClr val="black"/>
                </a:solidFill>
                <a:latin typeface="+mj-lt"/>
              </a:rPr>
              <a:t>30 dicembre </a:t>
            </a:r>
            <a:r>
              <a:rPr lang="it-IT" sz="1800" i="1" dirty="0">
                <a:solidFill>
                  <a:prstClr val="black"/>
                </a:solidFill>
                <a:latin typeface="+mj-lt"/>
              </a:rPr>
              <a:t>1999 n. 943, </a:t>
            </a:r>
            <a:r>
              <a:rPr lang="it-IT" sz="1800" i="1" dirty="0" err="1">
                <a:solidFill>
                  <a:prstClr val="black"/>
                </a:solidFill>
                <a:latin typeface="+mj-lt"/>
              </a:rPr>
              <a:t>Cass</a:t>
            </a:r>
            <a:r>
              <a:rPr lang="it-IT" sz="1800" i="1" dirty="0">
                <a:solidFill>
                  <a:prstClr val="black"/>
                </a:solidFill>
                <a:latin typeface="+mj-lt"/>
              </a:rPr>
              <a:t>. 18 aprile 2002 n. 5626).</a:t>
            </a:r>
          </a:p>
          <a:p>
            <a:pPr marL="0" lvl="0" indent="0" algn="just">
              <a:buNone/>
            </a:pPr>
            <a:r>
              <a:rPr lang="it-IT" sz="1800" dirty="0" smtClean="0">
                <a:solidFill>
                  <a:prstClr val="black"/>
                </a:solidFill>
                <a:latin typeface="+mj-lt"/>
              </a:rPr>
              <a:t>Per </a:t>
            </a:r>
            <a:r>
              <a:rPr lang="it-IT" sz="1800" dirty="0">
                <a:solidFill>
                  <a:prstClr val="black"/>
                </a:solidFill>
                <a:latin typeface="+mj-lt"/>
              </a:rPr>
              <a:t>la fattispecie di cosa comune concessa in uso esclusivo e </a:t>
            </a:r>
            <a:r>
              <a:rPr lang="it-IT" sz="1800" dirty="0" smtClean="0">
                <a:solidFill>
                  <a:prstClr val="black"/>
                </a:solidFill>
                <a:latin typeface="+mj-lt"/>
              </a:rPr>
              <a:t>perpetuo, si </a:t>
            </a:r>
            <a:r>
              <a:rPr lang="it-IT" sz="1800" dirty="0">
                <a:solidFill>
                  <a:prstClr val="black"/>
                </a:solidFill>
                <a:latin typeface="+mj-lt"/>
              </a:rPr>
              <a:t>ricorda che fuori dell’ambito della normativa sulla comunione e </a:t>
            </a:r>
            <a:r>
              <a:rPr lang="it-IT" sz="1800" dirty="0" smtClean="0">
                <a:solidFill>
                  <a:prstClr val="black"/>
                </a:solidFill>
                <a:latin typeface="+mj-lt"/>
              </a:rPr>
              <a:t>sul condominio</a:t>
            </a:r>
            <a:r>
              <a:rPr lang="it-IT" sz="1800" dirty="0">
                <a:solidFill>
                  <a:prstClr val="black"/>
                </a:solidFill>
                <a:latin typeface="+mj-lt"/>
              </a:rPr>
              <a:t>, vi è l’istituto dell’ ”uso” , diritto reale al pari </a:t>
            </a:r>
            <a:r>
              <a:rPr lang="it-IT" sz="1800" dirty="0" smtClean="0">
                <a:solidFill>
                  <a:prstClr val="black"/>
                </a:solidFill>
                <a:latin typeface="+mj-lt"/>
              </a:rPr>
              <a:t>della proprietà </a:t>
            </a:r>
            <a:r>
              <a:rPr lang="it-IT" sz="1800" dirty="0">
                <a:solidFill>
                  <a:prstClr val="black"/>
                </a:solidFill>
                <a:latin typeface="+mj-lt"/>
              </a:rPr>
              <a:t>ma avente contenuto minore rispetto alla stessa, </a:t>
            </a:r>
            <a:r>
              <a:rPr lang="it-IT" sz="1800" dirty="0" smtClean="0">
                <a:solidFill>
                  <a:prstClr val="black"/>
                </a:solidFill>
                <a:latin typeface="+mj-lt"/>
              </a:rPr>
              <a:t>disciplinato dagli </a:t>
            </a:r>
            <a:r>
              <a:rPr lang="it-IT" sz="1800" dirty="0">
                <a:solidFill>
                  <a:prstClr val="black"/>
                </a:solidFill>
                <a:latin typeface="+mj-lt"/>
              </a:rPr>
              <a:t>articoli 1021 e 1024 codice civile.</a:t>
            </a:r>
          </a:p>
          <a:p>
            <a:pPr marL="0" lvl="0" indent="0" algn="just">
              <a:buNone/>
            </a:pPr>
            <a:r>
              <a:rPr lang="it-IT" sz="1800" dirty="0">
                <a:solidFill>
                  <a:prstClr val="black"/>
                </a:solidFill>
                <a:latin typeface="+mj-lt"/>
              </a:rPr>
              <a:t>L’art. 1021 c.c. stabilisce che chi ha il “diritto d’uso” di una cosa </a:t>
            </a:r>
            <a:r>
              <a:rPr lang="it-IT" sz="1800" dirty="0" smtClean="0">
                <a:solidFill>
                  <a:prstClr val="black"/>
                </a:solidFill>
                <a:latin typeface="+mj-lt"/>
              </a:rPr>
              <a:t>può servirsene </a:t>
            </a:r>
            <a:r>
              <a:rPr lang="it-IT" sz="1800" dirty="0">
                <a:solidFill>
                  <a:prstClr val="black"/>
                </a:solidFill>
                <a:latin typeface="+mj-lt"/>
              </a:rPr>
              <a:t>e, se è fruttifera, può raccoglierne i frutti per quanto </a:t>
            </a:r>
            <a:r>
              <a:rPr lang="it-IT" sz="1800" dirty="0" smtClean="0">
                <a:solidFill>
                  <a:prstClr val="black"/>
                </a:solidFill>
                <a:latin typeface="+mj-lt"/>
              </a:rPr>
              <a:t>occorre ai </a:t>
            </a:r>
            <a:r>
              <a:rPr lang="it-IT" sz="1800" dirty="0">
                <a:solidFill>
                  <a:prstClr val="black"/>
                </a:solidFill>
                <a:latin typeface="+mj-lt"/>
              </a:rPr>
              <a:t>bisogni suoi e della sua famiglia. L’art. 1024 c.c. precisa che </a:t>
            </a:r>
            <a:r>
              <a:rPr lang="it-IT" sz="1800" dirty="0" smtClean="0">
                <a:solidFill>
                  <a:prstClr val="black"/>
                </a:solidFill>
                <a:latin typeface="+mj-lt"/>
              </a:rPr>
              <a:t>il diritto </a:t>
            </a:r>
            <a:r>
              <a:rPr lang="it-IT" sz="1800" dirty="0">
                <a:solidFill>
                  <a:prstClr val="black"/>
                </a:solidFill>
                <a:latin typeface="+mj-lt"/>
              </a:rPr>
              <a:t>d’uso non si può cedere né dare in locazione</a:t>
            </a:r>
            <a:r>
              <a:rPr lang="it-IT" sz="1800" dirty="0" smtClean="0">
                <a:solidFill>
                  <a:prstClr val="black"/>
                </a:solidFill>
                <a:latin typeface="+mj-lt"/>
              </a:rPr>
              <a:t>. Per </a:t>
            </a:r>
            <a:r>
              <a:rPr lang="it-IT" sz="1800" dirty="0">
                <a:solidFill>
                  <a:prstClr val="black"/>
                </a:solidFill>
                <a:latin typeface="+mj-lt"/>
              </a:rPr>
              <a:t>espresso richiamo dell’art. 1026 c.c. alle norme in materia </a:t>
            </a:r>
            <a:r>
              <a:rPr lang="it-IT" sz="1800" dirty="0" smtClean="0">
                <a:solidFill>
                  <a:prstClr val="black"/>
                </a:solidFill>
                <a:latin typeface="+mj-lt"/>
              </a:rPr>
              <a:t>di usufrutto</a:t>
            </a:r>
            <a:r>
              <a:rPr lang="it-IT" sz="1800" dirty="0">
                <a:solidFill>
                  <a:prstClr val="black"/>
                </a:solidFill>
                <a:latin typeface="+mj-lt"/>
              </a:rPr>
              <a:t>, il diritto d’uso non può eccedere la vita del titolare del </a:t>
            </a:r>
            <a:r>
              <a:rPr lang="it-IT" sz="1800" dirty="0" smtClean="0">
                <a:solidFill>
                  <a:prstClr val="black"/>
                </a:solidFill>
                <a:latin typeface="+mj-lt"/>
              </a:rPr>
              <a:t>diritto medesimo</a:t>
            </a:r>
            <a:r>
              <a:rPr lang="it-IT" sz="1800" dirty="0">
                <a:solidFill>
                  <a:prstClr val="black"/>
                </a:solidFill>
                <a:latin typeface="+mj-lt"/>
              </a:rPr>
              <a:t>, il quale deve rispettare la destinazione economica e </a:t>
            </a:r>
            <a:r>
              <a:rPr lang="it-IT" sz="1800" dirty="0" smtClean="0">
                <a:solidFill>
                  <a:prstClr val="black"/>
                </a:solidFill>
                <a:latin typeface="+mj-lt"/>
              </a:rPr>
              <a:t>la funzione </a:t>
            </a:r>
            <a:r>
              <a:rPr lang="it-IT" sz="1800" dirty="0">
                <a:solidFill>
                  <a:prstClr val="black"/>
                </a:solidFill>
                <a:latin typeface="+mj-lt"/>
              </a:rPr>
              <a:t>cui la cosa è oggettivamente e in concreto adibita, </a:t>
            </a:r>
            <a:r>
              <a:rPr lang="it-IT" sz="1800" dirty="0" smtClean="0">
                <a:solidFill>
                  <a:prstClr val="black"/>
                </a:solidFill>
                <a:latin typeface="+mj-lt"/>
              </a:rPr>
              <a:t>non potendo </a:t>
            </a:r>
            <a:r>
              <a:rPr lang="it-IT" sz="1800" dirty="0">
                <a:solidFill>
                  <a:prstClr val="black"/>
                </a:solidFill>
                <a:latin typeface="+mj-lt"/>
              </a:rPr>
              <a:t>eseguire opere che alterino l’originaria struttura e </a:t>
            </a:r>
            <a:r>
              <a:rPr lang="it-IT" sz="1800" dirty="0" smtClean="0">
                <a:solidFill>
                  <a:prstClr val="black"/>
                </a:solidFill>
                <a:latin typeface="+mj-lt"/>
              </a:rPr>
              <a:t>destinazione del </a:t>
            </a:r>
            <a:r>
              <a:rPr lang="it-IT" sz="1800" dirty="0">
                <a:solidFill>
                  <a:prstClr val="black"/>
                </a:solidFill>
                <a:latin typeface="+mj-lt"/>
              </a:rPr>
              <a:t>bene oggetto del suo </a:t>
            </a:r>
            <a:r>
              <a:rPr lang="it-IT" sz="1800" dirty="0" smtClean="0">
                <a:solidFill>
                  <a:prstClr val="black"/>
                </a:solidFill>
                <a:latin typeface="+mj-lt"/>
              </a:rPr>
              <a:t>diritto. In </a:t>
            </a:r>
            <a:r>
              <a:rPr lang="it-IT" sz="1800" dirty="0">
                <a:solidFill>
                  <a:prstClr val="black"/>
                </a:solidFill>
                <a:latin typeface="+mj-lt"/>
              </a:rPr>
              <a:t>sostanza il diritto d’uso ex art. 1020 c.c. è un diritto reale su </a:t>
            </a:r>
            <a:r>
              <a:rPr lang="it-IT" sz="1800" dirty="0" smtClean="0">
                <a:solidFill>
                  <a:prstClr val="black"/>
                </a:solidFill>
                <a:latin typeface="+mj-lt"/>
              </a:rPr>
              <a:t>cosa altrui </a:t>
            </a:r>
            <a:r>
              <a:rPr lang="it-IT" sz="1800" dirty="0">
                <a:solidFill>
                  <a:prstClr val="black"/>
                </a:solidFill>
                <a:latin typeface="+mj-lt"/>
              </a:rPr>
              <a:t>di natura temporanea al quale non può essere attribuito </a:t>
            </a:r>
            <a:r>
              <a:rPr lang="it-IT" sz="1800" dirty="0" smtClean="0">
                <a:solidFill>
                  <a:prstClr val="black"/>
                </a:solidFill>
                <a:latin typeface="+mj-lt"/>
              </a:rPr>
              <a:t>carattere di </a:t>
            </a:r>
            <a:r>
              <a:rPr lang="it-IT" sz="1800" dirty="0">
                <a:solidFill>
                  <a:prstClr val="black"/>
                </a:solidFill>
                <a:latin typeface="+mj-lt"/>
              </a:rPr>
              <a:t>perpetuità </a:t>
            </a:r>
            <a:r>
              <a:rPr lang="it-IT" sz="1800" i="1" dirty="0">
                <a:solidFill>
                  <a:prstClr val="black"/>
                </a:solidFill>
                <a:latin typeface="+mj-lt"/>
              </a:rPr>
              <a:t>( </a:t>
            </a:r>
            <a:r>
              <a:rPr lang="it-IT" sz="1800" i="1" dirty="0" err="1">
                <a:solidFill>
                  <a:prstClr val="black"/>
                </a:solidFill>
                <a:latin typeface="+mj-lt"/>
              </a:rPr>
              <a:t>Cass</a:t>
            </a:r>
            <a:r>
              <a:rPr lang="it-IT" sz="1800" i="1" dirty="0">
                <a:solidFill>
                  <a:prstClr val="black"/>
                </a:solidFill>
                <a:latin typeface="+mj-lt"/>
              </a:rPr>
              <a:t>. 14/09/1991 n. 9593</a:t>
            </a:r>
            <a:r>
              <a:rPr lang="it-IT" sz="1800" i="1" dirty="0" smtClean="0">
                <a:solidFill>
                  <a:prstClr val="black"/>
                </a:solidFill>
                <a:latin typeface="+mj-lt"/>
              </a:rPr>
              <a:t>). </a:t>
            </a:r>
            <a:r>
              <a:rPr lang="it-IT" sz="1800" dirty="0" smtClean="0">
                <a:solidFill>
                  <a:prstClr val="black"/>
                </a:solidFill>
                <a:latin typeface="+mj-lt"/>
              </a:rPr>
              <a:t>La </a:t>
            </a:r>
            <a:r>
              <a:rPr lang="it-IT" sz="1800" dirty="0">
                <a:solidFill>
                  <a:prstClr val="black"/>
                </a:solidFill>
                <a:latin typeface="+mj-lt"/>
              </a:rPr>
              <a:t>concessione in uso esclusivo di una parte comune a favore di </a:t>
            </a:r>
            <a:r>
              <a:rPr lang="it-IT" sz="1800" dirty="0" smtClean="0">
                <a:solidFill>
                  <a:prstClr val="black"/>
                </a:solidFill>
                <a:latin typeface="+mj-lt"/>
              </a:rPr>
              <a:t>una proprietà </a:t>
            </a:r>
            <a:r>
              <a:rPr lang="it-IT" sz="1800" dirty="0">
                <a:solidFill>
                  <a:prstClr val="black"/>
                </a:solidFill>
                <a:latin typeface="+mj-lt"/>
              </a:rPr>
              <a:t>solitaria comporta la sottrazione del bene comune </a:t>
            </a:r>
            <a:r>
              <a:rPr lang="it-IT" sz="1800" dirty="0" smtClean="0">
                <a:solidFill>
                  <a:prstClr val="black"/>
                </a:solidFill>
                <a:latin typeface="+mj-lt"/>
              </a:rPr>
              <a:t>medesimo al </a:t>
            </a:r>
            <a:r>
              <a:rPr lang="it-IT" sz="1800" dirty="0">
                <a:solidFill>
                  <a:prstClr val="black"/>
                </a:solidFill>
                <a:latin typeface="+mj-lt"/>
              </a:rPr>
              <a:t>godimento degli altri condomini</a:t>
            </a:r>
            <a:r>
              <a:rPr lang="it-IT" sz="1800" dirty="0" smtClean="0">
                <a:solidFill>
                  <a:prstClr val="black"/>
                </a:solidFill>
                <a:latin typeface="+mj-lt"/>
              </a:rPr>
              <a:t>.</a:t>
            </a:r>
            <a:endParaRPr lang="it-IT" sz="1800" dirty="0">
              <a:solidFill>
                <a:prstClr val="black"/>
              </a:solidFill>
              <a:latin typeface="+mj-lt"/>
            </a:endParaRPr>
          </a:p>
        </p:txBody>
      </p:sp>
    </p:spTree>
    <p:extLst>
      <p:ext uri="{BB962C8B-B14F-4D97-AF65-F5344CB8AC3E}">
        <p14:creationId xmlns:p14="http://schemas.microsoft.com/office/powerpoint/2010/main" val="15922471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548680"/>
            <a:ext cx="8229600" cy="5577483"/>
          </a:xfrm>
        </p:spPr>
        <p:txBody>
          <a:bodyPr>
            <a:noAutofit/>
          </a:bodyPr>
          <a:lstStyle/>
          <a:p>
            <a:pPr marL="0" lvl="0" indent="0" algn="just">
              <a:buNone/>
            </a:pPr>
            <a:r>
              <a:rPr lang="it-IT" sz="1800" dirty="0">
                <a:solidFill>
                  <a:prstClr val="black"/>
                </a:solidFill>
                <a:latin typeface="+mj-lt"/>
              </a:rPr>
              <a:t>Al fine di individuare la corretta disciplina dell’uso esclusivo di </a:t>
            </a:r>
            <a:r>
              <a:rPr lang="it-IT" sz="1800" dirty="0" smtClean="0">
                <a:solidFill>
                  <a:prstClr val="black"/>
                </a:solidFill>
                <a:latin typeface="+mj-lt"/>
              </a:rPr>
              <a:t>una parte </a:t>
            </a:r>
            <a:r>
              <a:rPr lang="it-IT" sz="1800" dirty="0">
                <a:solidFill>
                  <a:prstClr val="black"/>
                </a:solidFill>
                <a:latin typeface="+mj-lt"/>
              </a:rPr>
              <a:t>comune, occorre verificare in base al titolo, che tale </a:t>
            </a:r>
            <a:r>
              <a:rPr lang="it-IT" sz="1800" dirty="0" smtClean="0">
                <a:solidFill>
                  <a:prstClr val="black"/>
                </a:solidFill>
                <a:latin typeface="+mj-lt"/>
              </a:rPr>
              <a:t>uso esclusivo </a:t>
            </a:r>
            <a:r>
              <a:rPr lang="it-IT" sz="1800" dirty="0">
                <a:solidFill>
                  <a:prstClr val="black"/>
                </a:solidFill>
                <a:latin typeface="+mj-lt"/>
              </a:rPr>
              <a:t>costituisce, quale sia la norma tra quelle sopra citate </a:t>
            </a:r>
            <a:r>
              <a:rPr lang="it-IT" sz="1800" dirty="0" smtClean="0">
                <a:solidFill>
                  <a:prstClr val="black"/>
                </a:solidFill>
                <a:latin typeface="+mj-lt"/>
              </a:rPr>
              <a:t>sulla base </a:t>
            </a:r>
            <a:r>
              <a:rPr lang="it-IT" sz="1800" dirty="0">
                <a:solidFill>
                  <a:prstClr val="black"/>
                </a:solidFill>
                <a:latin typeface="+mj-lt"/>
              </a:rPr>
              <a:t>della quale il diritto d’uso esclusivo viene concesso.</a:t>
            </a:r>
          </a:p>
          <a:p>
            <a:pPr marL="0" lvl="0" indent="0" algn="just">
              <a:buNone/>
            </a:pPr>
            <a:r>
              <a:rPr lang="it-IT" sz="1800" dirty="0">
                <a:solidFill>
                  <a:prstClr val="black"/>
                </a:solidFill>
                <a:latin typeface="+mj-lt"/>
              </a:rPr>
              <a:t>E dunque, qualora il diritto d’uso venga attribuito ai sensi dell’art. </a:t>
            </a:r>
            <a:r>
              <a:rPr lang="it-IT" sz="1800" dirty="0" smtClean="0">
                <a:solidFill>
                  <a:prstClr val="black"/>
                </a:solidFill>
                <a:latin typeface="+mj-lt"/>
              </a:rPr>
              <a:t>1020 c.c</a:t>
            </a:r>
            <a:r>
              <a:rPr lang="it-IT" sz="1800" dirty="0">
                <a:solidFill>
                  <a:prstClr val="black"/>
                </a:solidFill>
                <a:latin typeface="+mj-lt"/>
              </a:rPr>
              <a:t>. al proprietario esclusivo in quanto unico titolare del </a:t>
            </a:r>
            <a:r>
              <a:rPr lang="it-IT" sz="1800" dirty="0" smtClean="0">
                <a:solidFill>
                  <a:prstClr val="black"/>
                </a:solidFill>
                <a:latin typeface="+mj-lt"/>
              </a:rPr>
              <a:t>diritto  medesimo</a:t>
            </a:r>
            <a:r>
              <a:rPr lang="it-IT" sz="1800" dirty="0">
                <a:solidFill>
                  <a:prstClr val="black"/>
                </a:solidFill>
                <a:latin typeface="+mj-lt"/>
              </a:rPr>
              <a:t>, oppure qualora non venga specificatamente individuata </a:t>
            </a:r>
            <a:r>
              <a:rPr lang="it-IT" sz="1800" dirty="0" smtClean="0">
                <a:solidFill>
                  <a:prstClr val="black"/>
                </a:solidFill>
                <a:latin typeface="+mj-lt"/>
              </a:rPr>
              <a:t>la parte </a:t>
            </a:r>
            <a:r>
              <a:rPr lang="it-IT" sz="1800" dirty="0">
                <a:solidFill>
                  <a:prstClr val="black"/>
                </a:solidFill>
                <a:latin typeface="+mj-lt"/>
              </a:rPr>
              <a:t>comune che si intende attribuire in uso alla proprietà esclusiva (</a:t>
            </a:r>
            <a:r>
              <a:rPr lang="it-IT" sz="1800" dirty="0" smtClean="0">
                <a:solidFill>
                  <a:prstClr val="black"/>
                </a:solidFill>
                <a:latin typeface="+mj-lt"/>
              </a:rPr>
              <a:t>ad esempio</a:t>
            </a:r>
            <a:r>
              <a:rPr lang="it-IT" sz="1800" dirty="0">
                <a:solidFill>
                  <a:prstClr val="black"/>
                </a:solidFill>
                <a:latin typeface="+mj-lt"/>
              </a:rPr>
              <a:t>, quando la parte comune venga indicata </a:t>
            </a:r>
            <a:r>
              <a:rPr lang="it-IT" sz="1800" dirty="0" smtClean="0">
                <a:solidFill>
                  <a:prstClr val="black"/>
                </a:solidFill>
                <a:latin typeface="+mj-lt"/>
              </a:rPr>
              <a:t>sommariamente mediante </a:t>
            </a:r>
            <a:r>
              <a:rPr lang="it-IT" sz="1800" dirty="0">
                <a:solidFill>
                  <a:prstClr val="black"/>
                </a:solidFill>
                <a:latin typeface="+mj-lt"/>
              </a:rPr>
              <a:t>generico riferimento ad altro atto o planimetria), allora </a:t>
            </a:r>
            <a:r>
              <a:rPr lang="it-IT" sz="1800" dirty="0" smtClean="0">
                <a:solidFill>
                  <a:prstClr val="black"/>
                </a:solidFill>
                <a:latin typeface="+mj-lt"/>
              </a:rPr>
              <a:t>il diritto </a:t>
            </a:r>
            <a:r>
              <a:rPr lang="it-IT" sz="1800" dirty="0">
                <a:solidFill>
                  <a:prstClr val="black"/>
                </a:solidFill>
                <a:latin typeface="+mj-lt"/>
              </a:rPr>
              <a:t>d’uso esclusivo è destinato a rimanere solo in capo a </a:t>
            </a:r>
            <a:r>
              <a:rPr lang="it-IT" sz="1800" dirty="0" smtClean="0">
                <a:solidFill>
                  <a:prstClr val="black"/>
                </a:solidFill>
                <a:latin typeface="+mj-lt"/>
              </a:rPr>
              <a:t>quel proprietario </a:t>
            </a:r>
            <a:r>
              <a:rPr lang="it-IT" sz="1800" dirty="0">
                <a:solidFill>
                  <a:prstClr val="black"/>
                </a:solidFill>
                <a:latin typeface="+mj-lt"/>
              </a:rPr>
              <a:t>e ad estinguersi nel caso di trasferimento </a:t>
            </a:r>
            <a:r>
              <a:rPr lang="it-IT" sz="1800" dirty="0" smtClean="0">
                <a:solidFill>
                  <a:prstClr val="black"/>
                </a:solidFill>
                <a:latin typeface="+mj-lt"/>
              </a:rPr>
              <a:t>dell’unità immobiliare </a:t>
            </a:r>
            <a:r>
              <a:rPr lang="it-IT" sz="1800" dirty="0">
                <a:solidFill>
                  <a:prstClr val="black"/>
                </a:solidFill>
                <a:latin typeface="+mj-lt"/>
              </a:rPr>
              <a:t>di sua proprietà, oppure al momento della sua morte.</a:t>
            </a:r>
          </a:p>
          <a:p>
            <a:pPr marL="0" lvl="0" indent="0" algn="just">
              <a:buNone/>
            </a:pPr>
            <a:r>
              <a:rPr lang="it-IT" sz="1800" dirty="0">
                <a:solidFill>
                  <a:prstClr val="black"/>
                </a:solidFill>
                <a:latin typeface="+mj-lt"/>
              </a:rPr>
              <a:t>Diversamente, qualora l’uso esclusivo venga attribuito a favore </a:t>
            </a:r>
            <a:r>
              <a:rPr lang="it-IT" sz="1800" dirty="0" smtClean="0">
                <a:solidFill>
                  <a:prstClr val="black"/>
                </a:solidFill>
                <a:latin typeface="+mj-lt"/>
              </a:rPr>
              <a:t>della proprietà </a:t>
            </a:r>
            <a:r>
              <a:rPr lang="it-IT" sz="1800" dirty="0">
                <a:solidFill>
                  <a:prstClr val="black"/>
                </a:solidFill>
                <a:latin typeface="+mj-lt"/>
              </a:rPr>
              <a:t>solitaria in applicazione degli articoli 1102 e 1117 c.c., </a:t>
            </a:r>
            <a:r>
              <a:rPr lang="it-IT" sz="1800" dirty="0" smtClean="0">
                <a:solidFill>
                  <a:prstClr val="black"/>
                </a:solidFill>
                <a:latin typeface="+mj-lt"/>
              </a:rPr>
              <a:t>norme entrambe </a:t>
            </a:r>
            <a:r>
              <a:rPr lang="it-IT" sz="1800" dirty="0">
                <a:solidFill>
                  <a:prstClr val="black"/>
                </a:solidFill>
                <a:latin typeface="+mj-lt"/>
              </a:rPr>
              <a:t>derogabili, tale diritto non è riconducibile alla figura dell</a:t>
            </a:r>
            <a:r>
              <a:rPr lang="it-IT" sz="1800" dirty="0" smtClean="0">
                <a:solidFill>
                  <a:prstClr val="black"/>
                </a:solidFill>
                <a:latin typeface="+mj-lt"/>
              </a:rPr>
              <a:t>’“</a:t>
            </a:r>
            <a:r>
              <a:rPr lang="it-IT" sz="1800" dirty="0">
                <a:solidFill>
                  <a:prstClr val="black"/>
                </a:solidFill>
                <a:latin typeface="+mj-lt"/>
              </a:rPr>
              <a:t>uso” diritto reale incedibile di cui all’art. 1020 c.c.. </a:t>
            </a:r>
            <a:endParaRPr lang="it-IT" sz="1800" dirty="0">
              <a:latin typeface="+mj-lt"/>
            </a:endParaRPr>
          </a:p>
          <a:p>
            <a:endParaRPr lang="it-IT" sz="1800" dirty="0">
              <a:latin typeface="+mj-lt"/>
            </a:endParaRPr>
          </a:p>
        </p:txBody>
      </p:sp>
    </p:spTree>
    <p:extLst>
      <p:ext uri="{BB962C8B-B14F-4D97-AF65-F5344CB8AC3E}">
        <p14:creationId xmlns:p14="http://schemas.microsoft.com/office/powerpoint/2010/main" val="30159884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04664"/>
            <a:ext cx="8229600" cy="5721499"/>
          </a:xfrm>
        </p:spPr>
        <p:txBody>
          <a:bodyPr>
            <a:normAutofit fontScale="55000" lnSpcReduction="20000"/>
          </a:bodyPr>
          <a:lstStyle/>
          <a:p>
            <a:pPr marL="0" lvl="0" indent="0" algn="just">
              <a:buNone/>
            </a:pPr>
            <a:r>
              <a:rPr lang="it-IT" dirty="0">
                <a:solidFill>
                  <a:prstClr val="black"/>
                </a:solidFill>
                <a:latin typeface="+mj-lt"/>
              </a:rPr>
              <a:t>Concludendo, sulla base della sopra indicata normativa, così </a:t>
            </a:r>
            <a:r>
              <a:rPr lang="it-IT" dirty="0" smtClean="0">
                <a:solidFill>
                  <a:prstClr val="black"/>
                </a:solidFill>
                <a:latin typeface="+mj-lt"/>
              </a:rPr>
              <a:t>come interpretata </a:t>
            </a:r>
            <a:r>
              <a:rPr lang="it-IT" dirty="0">
                <a:solidFill>
                  <a:prstClr val="black"/>
                </a:solidFill>
                <a:latin typeface="+mj-lt"/>
              </a:rPr>
              <a:t>dalla giurisprudenza, si può ritenere che, al fine </a:t>
            </a:r>
            <a:r>
              <a:rPr lang="it-IT" dirty="0" smtClean="0">
                <a:solidFill>
                  <a:prstClr val="black"/>
                </a:solidFill>
                <a:latin typeface="+mj-lt"/>
              </a:rPr>
              <a:t>di identificare </a:t>
            </a:r>
            <a:r>
              <a:rPr lang="it-IT" dirty="0">
                <a:solidFill>
                  <a:prstClr val="black"/>
                </a:solidFill>
                <a:latin typeface="+mj-lt"/>
              </a:rPr>
              <a:t>la “</a:t>
            </a:r>
            <a:r>
              <a:rPr lang="it-IT" i="1" dirty="0">
                <a:solidFill>
                  <a:prstClr val="black"/>
                </a:solidFill>
                <a:latin typeface="+mj-lt"/>
              </a:rPr>
              <a:t>destinazione d’uso</a:t>
            </a:r>
            <a:r>
              <a:rPr lang="it-IT" dirty="0">
                <a:solidFill>
                  <a:prstClr val="black"/>
                </a:solidFill>
                <a:latin typeface="+mj-lt"/>
              </a:rPr>
              <a:t>” delle parti comuni andrà </a:t>
            </a:r>
            <a:r>
              <a:rPr lang="it-IT" dirty="0" smtClean="0">
                <a:solidFill>
                  <a:prstClr val="black"/>
                </a:solidFill>
                <a:latin typeface="+mj-lt"/>
              </a:rPr>
              <a:t>tenuto conto </a:t>
            </a:r>
            <a:r>
              <a:rPr lang="it-IT" dirty="0">
                <a:solidFill>
                  <a:prstClr val="black"/>
                </a:solidFill>
                <a:latin typeface="+mj-lt"/>
              </a:rPr>
              <a:t>di quanto segue: a) del principio generale che consente </a:t>
            </a:r>
            <a:r>
              <a:rPr lang="it-IT" dirty="0" smtClean="0">
                <a:solidFill>
                  <a:prstClr val="black"/>
                </a:solidFill>
                <a:latin typeface="+mj-lt"/>
              </a:rPr>
              <a:t>ai condomini </a:t>
            </a:r>
            <a:r>
              <a:rPr lang="it-IT" dirty="0">
                <a:solidFill>
                  <a:prstClr val="black"/>
                </a:solidFill>
                <a:latin typeface="+mj-lt"/>
              </a:rPr>
              <a:t>di utilizzare le parti comuni ritraendone le </a:t>
            </a:r>
            <a:r>
              <a:rPr lang="it-IT" dirty="0" smtClean="0">
                <a:solidFill>
                  <a:prstClr val="black"/>
                </a:solidFill>
                <a:latin typeface="+mj-lt"/>
              </a:rPr>
              <a:t>utilità naturalmente </a:t>
            </a:r>
            <a:r>
              <a:rPr lang="it-IT" dirty="0">
                <a:solidFill>
                  <a:prstClr val="black"/>
                </a:solidFill>
                <a:latin typeface="+mj-lt"/>
              </a:rPr>
              <a:t>consentite dalla cosa, </a:t>
            </a:r>
            <a:r>
              <a:rPr lang="it-IT" dirty="0" err="1">
                <a:solidFill>
                  <a:prstClr val="black"/>
                </a:solidFill>
                <a:latin typeface="+mj-lt"/>
              </a:rPr>
              <a:t>nonchè</a:t>
            </a:r>
            <a:r>
              <a:rPr lang="it-IT" dirty="0">
                <a:solidFill>
                  <a:prstClr val="black"/>
                </a:solidFill>
                <a:latin typeface="+mj-lt"/>
              </a:rPr>
              <a:t> del significato </a:t>
            </a:r>
            <a:r>
              <a:rPr lang="it-IT" dirty="0" smtClean="0">
                <a:solidFill>
                  <a:prstClr val="black"/>
                </a:solidFill>
                <a:latin typeface="+mj-lt"/>
              </a:rPr>
              <a:t>letterale della </a:t>
            </a:r>
            <a:r>
              <a:rPr lang="it-IT" dirty="0">
                <a:solidFill>
                  <a:prstClr val="black"/>
                </a:solidFill>
                <a:latin typeface="+mj-lt"/>
              </a:rPr>
              <a:t>parola stessa che è “il fine, l’uso cui una cosa è destinata”; b) </a:t>
            </a:r>
            <a:r>
              <a:rPr lang="it-IT" dirty="0" smtClean="0">
                <a:solidFill>
                  <a:prstClr val="black"/>
                </a:solidFill>
                <a:latin typeface="+mj-lt"/>
              </a:rPr>
              <a:t>del principio </a:t>
            </a:r>
            <a:r>
              <a:rPr lang="it-IT" dirty="0">
                <a:solidFill>
                  <a:prstClr val="black"/>
                </a:solidFill>
                <a:latin typeface="+mj-lt"/>
              </a:rPr>
              <a:t>generale per cui le parti comuni sono tali in quanto </a:t>
            </a:r>
            <a:r>
              <a:rPr lang="it-IT" dirty="0" smtClean="0">
                <a:solidFill>
                  <a:prstClr val="black"/>
                </a:solidFill>
                <a:latin typeface="+mj-lt"/>
              </a:rPr>
              <a:t>necessarie per </a:t>
            </a:r>
            <a:r>
              <a:rPr lang="it-IT" dirty="0">
                <a:solidFill>
                  <a:prstClr val="black"/>
                </a:solidFill>
                <a:latin typeface="+mj-lt"/>
              </a:rPr>
              <a:t>l’esistenza o per l’uso, ovvero destinate all’uso o al servizio </a:t>
            </a:r>
            <a:r>
              <a:rPr lang="it-IT" dirty="0" smtClean="0">
                <a:solidFill>
                  <a:prstClr val="black"/>
                </a:solidFill>
                <a:latin typeface="+mj-lt"/>
              </a:rPr>
              <a:t>delle proprietà </a:t>
            </a:r>
            <a:r>
              <a:rPr lang="it-IT" dirty="0">
                <a:solidFill>
                  <a:prstClr val="black"/>
                </a:solidFill>
                <a:latin typeface="+mj-lt"/>
              </a:rPr>
              <a:t>esclusive; c) delle specifiche “destinazioni” e degli </a:t>
            </a:r>
            <a:r>
              <a:rPr lang="it-IT" dirty="0" smtClean="0">
                <a:solidFill>
                  <a:prstClr val="black"/>
                </a:solidFill>
                <a:latin typeface="+mj-lt"/>
              </a:rPr>
              <a:t>specifici “</a:t>
            </a:r>
            <a:r>
              <a:rPr lang="it-IT" dirty="0">
                <a:solidFill>
                  <a:prstClr val="black"/>
                </a:solidFill>
                <a:latin typeface="+mj-lt"/>
              </a:rPr>
              <a:t>usi” e degli specifici “vincoli” che la volontà dei condomini e/o la</a:t>
            </a:r>
          </a:p>
          <a:p>
            <a:pPr marL="0" lvl="0" indent="0" algn="just">
              <a:buNone/>
            </a:pPr>
            <a:r>
              <a:rPr lang="it-IT" dirty="0">
                <a:solidFill>
                  <a:prstClr val="black"/>
                </a:solidFill>
                <a:latin typeface="+mj-lt"/>
              </a:rPr>
              <a:t>volontà dell’originario unico proprietario abbiano deciso di </a:t>
            </a:r>
            <a:r>
              <a:rPr lang="it-IT" dirty="0" smtClean="0">
                <a:solidFill>
                  <a:prstClr val="black"/>
                </a:solidFill>
                <a:latin typeface="+mj-lt"/>
              </a:rPr>
              <a:t>imprimere alle </a:t>
            </a:r>
            <a:r>
              <a:rPr lang="it-IT" dirty="0">
                <a:solidFill>
                  <a:prstClr val="black"/>
                </a:solidFill>
                <a:latin typeface="+mj-lt"/>
              </a:rPr>
              <a:t>parti comuni, contenute in valido titolo.</a:t>
            </a:r>
          </a:p>
          <a:p>
            <a:pPr marL="0" lvl="0" indent="0" algn="just">
              <a:buNone/>
            </a:pPr>
            <a:r>
              <a:rPr lang="it-IT" dirty="0">
                <a:solidFill>
                  <a:prstClr val="black"/>
                </a:solidFill>
                <a:latin typeface="+mj-lt"/>
              </a:rPr>
              <a:t>Quanto al concetto di “</a:t>
            </a:r>
            <a:r>
              <a:rPr lang="it-IT" i="1" dirty="0">
                <a:solidFill>
                  <a:prstClr val="black"/>
                </a:solidFill>
                <a:latin typeface="+mj-lt"/>
              </a:rPr>
              <a:t>modificazione” </a:t>
            </a:r>
            <a:r>
              <a:rPr lang="it-IT" dirty="0">
                <a:solidFill>
                  <a:prstClr val="black"/>
                </a:solidFill>
                <a:latin typeface="+mj-lt"/>
              </a:rPr>
              <a:t>il verbo “modificare” </a:t>
            </a:r>
            <a:r>
              <a:rPr lang="it-IT" dirty="0" smtClean="0">
                <a:solidFill>
                  <a:prstClr val="black"/>
                </a:solidFill>
                <a:latin typeface="+mj-lt"/>
              </a:rPr>
              <a:t>significa “sottoporre </a:t>
            </a:r>
            <a:r>
              <a:rPr lang="it-IT" dirty="0">
                <a:solidFill>
                  <a:prstClr val="black"/>
                </a:solidFill>
                <a:latin typeface="+mj-lt"/>
              </a:rPr>
              <a:t>a parziale trasformazione o mutamento per lo più allo </a:t>
            </a:r>
            <a:r>
              <a:rPr lang="it-IT" dirty="0" smtClean="0">
                <a:solidFill>
                  <a:prstClr val="black"/>
                </a:solidFill>
                <a:latin typeface="+mj-lt"/>
              </a:rPr>
              <a:t>scopo di </a:t>
            </a:r>
            <a:r>
              <a:rPr lang="it-IT" dirty="0">
                <a:solidFill>
                  <a:prstClr val="black"/>
                </a:solidFill>
                <a:latin typeface="+mj-lt"/>
              </a:rPr>
              <a:t>conseguire maggiore efficienza o funzionalità”.</a:t>
            </a:r>
          </a:p>
          <a:p>
            <a:pPr marL="0" lvl="0" indent="0" algn="just">
              <a:buNone/>
            </a:pPr>
            <a:endParaRPr lang="it-IT" dirty="0" smtClean="0">
              <a:solidFill>
                <a:prstClr val="black"/>
              </a:solidFill>
              <a:latin typeface="+mj-lt"/>
            </a:endParaRPr>
          </a:p>
          <a:p>
            <a:pPr marL="0" lvl="0" indent="0" algn="just">
              <a:buNone/>
            </a:pPr>
            <a:r>
              <a:rPr lang="it-IT" dirty="0" smtClean="0">
                <a:solidFill>
                  <a:prstClr val="black"/>
                </a:solidFill>
                <a:latin typeface="+mj-lt"/>
              </a:rPr>
              <a:t>E</a:t>
            </a:r>
            <a:r>
              <a:rPr lang="it-IT" dirty="0">
                <a:solidFill>
                  <a:prstClr val="black"/>
                </a:solidFill>
                <a:latin typeface="+mj-lt"/>
              </a:rPr>
              <a:t>’ noto che nell’ambito condominiale non esiste, e continua a </a:t>
            </a:r>
            <a:r>
              <a:rPr lang="it-IT" dirty="0" smtClean="0">
                <a:solidFill>
                  <a:prstClr val="black"/>
                </a:solidFill>
                <a:latin typeface="+mj-lt"/>
              </a:rPr>
              <a:t>non esistere </a:t>
            </a:r>
            <a:r>
              <a:rPr lang="it-IT" dirty="0">
                <a:solidFill>
                  <a:prstClr val="black"/>
                </a:solidFill>
                <a:latin typeface="+mj-lt"/>
              </a:rPr>
              <a:t>anche dopo la riforma, una definizione legislativa </a:t>
            </a:r>
            <a:r>
              <a:rPr lang="it-IT" dirty="0" smtClean="0">
                <a:solidFill>
                  <a:prstClr val="black"/>
                </a:solidFill>
                <a:latin typeface="+mj-lt"/>
              </a:rPr>
              <a:t>di “</a:t>
            </a:r>
            <a:r>
              <a:rPr lang="it-IT" i="1" dirty="0">
                <a:solidFill>
                  <a:prstClr val="black"/>
                </a:solidFill>
                <a:latin typeface="+mj-lt"/>
              </a:rPr>
              <a:t>innovazione” </a:t>
            </a:r>
            <a:r>
              <a:rPr lang="it-IT" dirty="0">
                <a:solidFill>
                  <a:prstClr val="black"/>
                </a:solidFill>
                <a:latin typeface="+mj-lt"/>
              </a:rPr>
              <a:t>normalmente ritenuta da dottrina e giurisprudenza </a:t>
            </a:r>
            <a:r>
              <a:rPr lang="it-IT" dirty="0" smtClean="0">
                <a:solidFill>
                  <a:prstClr val="black"/>
                </a:solidFill>
                <a:latin typeface="+mj-lt"/>
              </a:rPr>
              <a:t>una trasformazione </a:t>
            </a:r>
            <a:r>
              <a:rPr lang="it-IT" dirty="0">
                <a:solidFill>
                  <a:prstClr val="black"/>
                </a:solidFill>
                <a:latin typeface="+mj-lt"/>
              </a:rPr>
              <a:t>della cosa comune che incide sulla struttura tecnica </a:t>
            </a:r>
            <a:r>
              <a:rPr lang="it-IT" dirty="0" smtClean="0">
                <a:solidFill>
                  <a:prstClr val="black"/>
                </a:solidFill>
                <a:latin typeface="+mj-lt"/>
              </a:rPr>
              <a:t>o sulla </a:t>
            </a:r>
            <a:r>
              <a:rPr lang="it-IT" dirty="0">
                <a:solidFill>
                  <a:prstClr val="black"/>
                </a:solidFill>
                <a:latin typeface="+mj-lt"/>
              </a:rPr>
              <a:t>destinazione della cosa stessa.</a:t>
            </a:r>
          </a:p>
          <a:p>
            <a:pPr marL="0" lvl="0" indent="0" algn="just">
              <a:buNone/>
            </a:pPr>
            <a:endParaRPr lang="it-IT" dirty="0" smtClean="0">
              <a:solidFill>
                <a:prstClr val="black"/>
              </a:solidFill>
              <a:latin typeface="+mj-lt"/>
            </a:endParaRPr>
          </a:p>
          <a:p>
            <a:pPr marL="0" lvl="0" indent="0" algn="just">
              <a:buNone/>
            </a:pPr>
            <a:r>
              <a:rPr lang="it-IT" dirty="0" smtClean="0">
                <a:solidFill>
                  <a:prstClr val="black"/>
                </a:solidFill>
                <a:latin typeface="+mj-lt"/>
              </a:rPr>
              <a:t>In </a:t>
            </a:r>
            <a:r>
              <a:rPr lang="it-IT" dirty="0">
                <a:solidFill>
                  <a:prstClr val="black"/>
                </a:solidFill>
                <a:latin typeface="+mj-lt"/>
              </a:rPr>
              <a:t>quanto per sua natura l’ innovazione modifica una parte comune </a:t>
            </a:r>
            <a:r>
              <a:rPr lang="it-IT" dirty="0" smtClean="0">
                <a:solidFill>
                  <a:prstClr val="black"/>
                </a:solidFill>
                <a:latin typeface="+mj-lt"/>
              </a:rPr>
              <a:t>già esistente </a:t>
            </a:r>
            <a:r>
              <a:rPr lang="it-IT" dirty="0">
                <a:solidFill>
                  <a:prstClr val="black"/>
                </a:solidFill>
                <a:latin typeface="+mj-lt"/>
              </a:rPr>
              <a:t>alterandone l’entità sostanziale o mutandone la </a:t>
            </a:r>
            <a:r>
              <a:rPr lang="it-IT" dirty="0" smtClean="0">
                <a:solidFill>
                  <a:prstClr val="black"/>
                </a:solidFill>
                <a:latin typeface="+mj-lt"/>
              </a:rPr>
              <a:t>destinazione originaria</a:t>
            </a:r>
            <a:r>
              <a:rPr lang="it-IT" dirty="0">
                <a:solidFill>
                  <a:prstClr val="black"/>
                </a:solidFill>
                <a:latin typeface="+mj-lt"/>
              </a:rPr>
              <a:t>, essa differisce dalla semplice modifica/miglioria della </a:t>
            </a:r>
            <a:r>
              <a:rPr lang="it-IT" dirty="0" smtClean="0">
                <a:solidFill>
                  <a:prstClr val="black"/>
                </a:solidFill>
                <a:latin typeface="+mj-lt"/>
              </a:rPr>
              <a:t>cosa comune.</a:t>
            </a:r>
            <a:endParaRPr lang="it-IT" dirty="0">
              <a:solidFill>
                <a:prstClr val="black"/>
              </a:solidFill>
              <a:latin typeface="+mj-lt"/>
            </a:endParaRPr>
          </a:p>
        </p:txBody>
      </p:sp>
    </p:spTree>
    <p:extLst>
      <p:ext uri="{BB962C8B-B14F-4D97-AF65-F5344CB8AC3E}">
        <p14:creationId xmlns:p14="http://schemas.microsoft.com/office/powerpoint/2010/main" val="36661460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04664"/>
            <a:ext cx="8229600" cy="5721499"/>
          </a:xfrm>
        </p:spPr>
        <p:txBody>
          <a:bodyPr>
            <a:normAutofit fontScale="25000" lnSpcReduction="20000"/>
          </a:bodyPr>
          <a:lstStyle/>
          <a:p>
            <a:pPr marL="0" lvl="0" indent="0" algn="just">
              <a:buNone/>
            </a:pPr>
            <a:r>
              <a:rPr lang="it-IT" sz="7200" dirty="0">
                <a:solidFill>
                  <a:prstClr val="black"/>
                </a:solidFill>
                <a:latin typeface="+mj-lt"/>
              </a:rPr>
              <a:t>Sostanzialmente, la distinzione tra modifica ed innovazione si </a:t>
            </a:r>
            <a:r>
              <a:rPr lang="it-IT" sz="7200" dirty="0" smtClean="0">
                <a:solidFill>
                  <a:prstClr val="black"/>
                </a:solidFill>
                <a:latin typeface="+mj-lt"/>
              </a:rPr>
              <a:t>ricollega alla </a:t>
            </a:r>
            <a:r>
              <a:rPr lang="it-IT" sz="7200" dirty="0">
                <a:solidFill>
                  <a:prstClr val="black"/>
                </a:solidFill>
                <a:latin typeface="+mj-lt"/>
              </a:rPr>
              <a:t>entità e qualità dell’incidenza della nuova opera sulla </a:t>
            </a:r>
            <a:r>
              <a:rPr lang="it-IT" sz="7200" dirty="0" smtClean="0">
                <a:solidFill>
                  <a:prstClr val="black"/>
                </a:solidFill>
                <a:latin typeface="+mj-lt"/>
              </a:rPr>
              <a:t>consistenza materiale </a:t>
            </a:r>
            <a:r>
              <a:rPr lang="it-IT" sz="7200" dirty="0">
                <a:solidFill>
                  <a:prstClr val="black"/>
                </a:solidFill>
                <a:latin typeface="+mj-lt"/>
              </a:rPr>
              <a:t>e sulla destinazione funzionale della cosa comune e</a:t>
            </a:r>
            <a:r>
              <a:rPr lang="it-IT" sz="7200" dirty="0" smtClean="0">
                <a:solidFill>
                  <a:prstClr val="black"/>
                </a:solidFill>
                <a:latin typeface="+mj-lt"/>
              </a:rPr>
              <a:t>, soggettivamente </a:t>
            </a:r>
            <a:r>
              <a:rPr lang="it-IT" sz="7200" dirty="0">
                <a:solidFill>
                  <a:prstClr val="black"/>
                </a:solidFill>
                <a:latin typeface="+mj-lt"/>
              </a:rPr>
              <a:t>si riconduce all’interesse della maggioranza </a:t>
            </a:r>
            <a:r>
              <a:rPr lang="it-IT" sz="7200" dirty="0" smtClean="0">
                <a:solidFill>
                  <a:prstClr val="black"/>
                </a:solidFill>
                <a:latin typeface="+mj-lt"/>
              </a:rPr>
              <a:t>dei partecipanti </a:t>
            </a:r>
            <a:r>
              <a:rPr lang="it-IT" sz="7200" dirty="0">
                <a:solidFill>
                  <a:prstClr val="black"/>
                </a:solidFill>
                <a:latin typeface="+mj-lt"/>
              </a:rPr>
              <a:t>al condominio, che la delibera.</a:t>
            </a:r>
          </a:p>
          <a:p>
            <a:pPr marL="0" lvl="0" indent="0" algn="just">
              <a:buNone/>
            </a:pPr>
            <a:endParaRPr lang="it-IT" sz="7200" dirty="0">
              <a:solidFill>
                <a:prstClr val="black"/>
              </a:solidFill>
              <a:latin typeface="+mj-lt"/>
            </a:endParaRPr>
          </a:p>
          <a:p>
            <a:pPr marL="0" lvl="0" indent="0" algn="just">
              <a:buNone/>
            </a:pPr>
            <a:r>
              <a:rPr lang="it-IT" sz="7200" dirty="0" smtClean="0">
                <a:solidFill>
                  <a:prstClr val="black"/>
                </a:solidFill>
                <a:latin typeface="+mj-lt"/>
              </a:rPr>
              <a:t>Va </a:t>
            </a:r>
            <a:r>
              <a:rPr lang="it-IT" sz="7200" dirty="0">
                <a:solidFill>
                  <a:prstClr val="black"/>
                </a:solidFill>
                <a:latin typeface="+mj-lt"/>
              </a:rPr>
              <a:t>altresì ricordato che le modifiche apportate dal singolo alla </a:t>
            </a:r>
            <a:r>
              <a:rPr lang="it-IT" sz="7200" dirty="0" smtClean="0">
                <a:solidFill>
                  <a:prstClr val="black"/>
                </a:solidFill>
                <a:latin typeface="+mj-lt"/>
              </a:rPr>
              <a:t>cosa comune </a:t>
            </a:r>
            <a:r>
              <a:rPr lang="it-IT" sz="7200" dirty="0">
                <a:solidFill>
                  <a:prstClr val="black"/>
                </a:solidFill>
                <a:latin typeface="+mj-lt"/>
              </a:rPr>
              <a:t>ex art. 1102 c.c. sono rivolte alla migliore e più </a:t>
            </a:r>
            <a:r>
              <a:rPr lang="it-IT" sz="7200" dirty="0" smtClean="0">
                <a:solidFill>
                  <a:prstClr val="black"/>
                </a:solidFill>
                <a:latin typeface="+mj-lt"/>
              </a:rPr>
              <a:t>conveniente “</a:t>
            </a:r>
            <a:r>
              <a:rPr lang="it-IT" sz="7200" dirty="0">
                <a:solidFill>
                  <a:prstClr val="black"/>
                </a:solidFill>
                <a:latin typeface="+mj-lt"/>
              </a:rPr>
              <a:t>utilizzazione” della cosa, che non viene peraltro in alcun </a:t>
            </a:r>
            <a:r>
              <a:rPr lang="it-IT" sz="7200" dirty="0" smtClean="0">
                <a:solidFill>
                  <a:prstClr val="black"/>
                </a:solidFill>
                <a:latin typeface="+mj-lt"/>
              </a:rPr>
              <a:t>modo alterata</a:t>
            </a:r>
            <a:r>
              <a:rPr lang="it-IT" sz="7200" dirty="0">
                <a:solidFill>
                  <a:prstClr val="black"/>
                </a:solidFill>
                <a:latin typeface="+mj-lt"/>
              </a:rPr>
              <a:t>; al contrario, se le modifiche comportano l’alterazione </a:t>
            </a:r>
            <a:r>
              <a:rPr lang="it-IT" sz="7200" dirty="0" smtClean="0">
                <a:solidFill>
                  <a:prstClr val="black"/>
                </a:solidFill>
                <a:latin typeface="+mj-lt"/>
              </a:rPr>
              <a:t>della  cosa </a:t>
            </a:r>
            <a:r>
              <a:rPr lang="it-IT" sz="7200" dirty="0">
                <a:solidFill>
                  <a:prstClr val="black"/>
                </a:solidFill>
                <a:latin typeface="+mj-lt"/>
              </a:rPr>
              <a:t>comune diretta “</a:t>
            </a:r>
            <a:r>
              <a:rPr lang="it-IT" sz="7200" i="1" dirty="0">
                <a:solidFill>
                  <a:prstClr val="black"/>
                </a:solidFill>
                <a:latin typeface="+mj-lt"/>
              </a:rPr>
              <a:t>al miglior godimento o all’uso più comodo o al</a:t>
            </a:r>
          </a:p>
          <a:p>
            <a:pPr marL="0" lvl="0" indent="0" algn="just">
              <a:buNone/>
            </a:pPr>
            <a:r>
              <a:rPr lang="it-IT" sz="7200" i="1" dirty="0">
                <a:solidFill>
                  <a:prstClr val="black"/>
                </a:solidFill>
                <a:latin typeface="+mj-lt"/>
              </a:rPr>
              <a:t>maggior rendimento delle cose comuni” </a:t>
            </a:r>
            <a:r>
              <a:rPr lang="it-IT" sz="7200" dirty="0">
                <a:solidFill>
                  <a:prstClr val="black"/>
                </a:solidFill>
                <a:latin typeface="+mj-lt"/>
              </a:rPr>
              <a:t>si rientra nell’ambito </a:t>
            </a:r>
            <a:r>
              <a:rPr lang="it-IT" sz="7200" dirty="0" smtClean="0">
                <a:solidFill>
                  <a:prstClr val="black"/>
                </a:solidFill>
                <a:latin typeface="+mj-lt"/>
              </a:rPr>
              <a:t>dell’art. 1120 </a:t>
            </a:r>
            <a:r>
              <a:rPr lang="it-IT" sz="7200" dirty="0">
                <a:solidFill>
                  <a:prstClr val="black"/>
                </a:solidFill>
                <a:latin typeface="+mj-lt"/>
              </a:rPr>
              <a:t>c.c. e dunque l’opera va deliberata dall’assemblea.</a:t>
            </a:r>
          </a:p>
          <a:p>
            <a:pPr marL="0" lvl="0" indent="0" algn="just">
              <a:buNone/>
            </a:pPr>
            <a:endParaRPr lang="it-IT" sz="7200" dirty="0" smtClean="0">
              <a:solidFill>
                <a:prstClr val="black"/>
              </a:solidFill>
              <a:latin typeface="+mj-lt"/>
            </a:endParaRPr>
          </a:p>
          <a:p>
            <a:pPr marL="0" lvl="0" indent="0" algn="just">
              <a:buNone/>
            </a:pPr>
            <a:r>
              <a:rPr lang="it-IT" sz="7200" dirty="0" smtClean="0">
                <a:solidFill>
                  <a:prstClr val="black"/>
                </a:solidFill>
                <a:latin typeface="+mj-lt"/>
              </a:rPr>
              <a:t>La </a:t>
            </a:r>
            <a:r>
              <a:rPr lang="it-IT" sz="7200" dirty="0">
                <a:solidFill>
                  <a:prstClr val="black"/>
                </a:solidFill>
                <a:latin typeface="+mj-lt"/>
              </a:rPr>
              <a:t>distinzione tra “modificazione della destinazione d’uso” </a:t>
            </a:r>
            <a:r>
              <a:rPr lang="it-IT" sz="7200" dirty="0" smtClean="0">
                <a:solidFill>
                  <a:prstClr val="black"/>
                </a:solidFill>
                <a:latin typeface="+mj-lt"/>
              </a:rPr>
              <a:t>e “innovazione</a:t>
            </a:r>
            <a:r>
              <a:rPr lang="it-IT" sz="7200" dirty="0">
                <a:solidFill>
                  <a:prstClr val="black"/>
                </a:solidFill>
                <a:latin typeface="+mj-lt"/>
              </a:rPr>
              <a:t>” (che anch’essa incide sulla destinazione della cosa</a:t>
            </a:r>
            <a:r>
              <a:rPr lang="it-IT" sz="7200" dirty="0" smtClean="0">
                <a:solidFill>
                  <a:prstClr val="black"/>
                </a:solidFill>
                <a:latin typeface="+mj-lt"/>
              </a:rPr>
              <a:t>) potrebbe </a:t>
            </a:r>
            <a:r>
              <a:rPr lang="it-IT" sz="7200" dirty="0">
                <a:solidFill>
                  <a:prstClr val="black"/>
                </a:solidFill>
                <a:latin typeface="+mj-lt"/>
              </a:rPr>
              <a:t>sembrare, a prima vista, di scarsa rilevanza; in realtà </a:t>
            </a:r>
            <a:r>
              <a:rPr lang="it-IT" sz="7200" dirty="0" smtClean="0">
                <a:solidFill>
                  <a:prstClr val="black"/>
                </a:solidFill>
                <a:latin typeface="+mj-lt"/>
              </a:rPr>
              <a:t>la diversa </a:t>
            </a:r>
            <a:r>
              <a:rPr lang="it-IT" sz="7200" dirty="0">
                <a:solidFill>
                  <a:prstClr val="black"/>
                </a:solidFill>
                <a:latin typeface="+mj-lt"/>
              </a:rPr>
              <a:t>valenza che alle due ipotesi va riconosciuta si rileva in </a:t>
            </a:r>
            <a:r>
              <a:rPr lang="it-IT" sz="7200" dirty="0" smtClean="0">
                <a:solidFill>
                  <a:prstClr val="black"/>
                </a:solidFill>
                <a:latin typeface="+mj-lt"/>
              </a:rPr>
              <a:t>primo luogo </a:t>
            </a:r>
            <a:r>
              <a:rPr lang="it-IT" sz="7200" dirty="0">
                <a:solidFill>
                  <a:prstClr val="black"/>
                </a:solidFill>
                <a:latin typeface="+mj-lt"/>
              </a:rPr>
              <a:t>dai </a:t>
            </a:r>
            <a:r>
              <a:rPr lang="it-IT" sz="7200" i="1" dirty="0">
                <a:solidFill>
                  <a:prstClr val="black"/>
                </a:solidFill>
                <a:latin typeface="+mj-lt"/>
              </a:rPr>
              <a:t>quorum </a:t>
            </a:r>
            <a:r>
              <a:rPr lang="it-IT" sz="7200" dirty="0">
                <a:solidFill>
                  <a:prstClr val="black"/>
                </a:solidFill>
                <a:latin typeface="+mj-lt"/>
              </a:rPr>
              <a:t>deliberativi previsti (per le modificazioni ex art. </a:t>
            </a:r>
            <a:r>
              <a:rPr lang="it-IT" sz="7200" dirty="0" smtClean="0">
                <a:solidFill>
                  <a:prstClr val="black"/>
                </a:solidFill>
                <a:latin typeface="+mj-lt"/>
              </a:rPr>
              <a:t>1117 ter </a:t>
            </a:r>
            <a:r>
              <a:rPr lang="it-IT" sz="7200" dirty="0">
                <a:solidFill>
                  <a:prstClr val="black"/>
                </a:solidFill>
                <a:latin typeface="+mj-lt"/>
              </a:rPr>
              <a:t>i quattro quinti dei partecipanti al condominio che rappresentino </a:t>
            </a:r>
            <a:r>
              <a:rPr lang="it-IT" sz="7200" dirty="0" smtClean="0">
                <a:solidFill>
                  <a:prstClr val="black"/>
                </a:solidFill>
                <a:latin typeface="+mj-lt"/>
              </a:rPr>
              <a:t>i quattro </a:t>
            </a:r>
            <a:r>
              <a:rPr lang="it-IT" sz="7200" dirty="0">
                <a:solidFill>
                  <a:prstClr val="black"/>
                </a:solidFill>
                <a:latin typeface="+mj-lt"/>
              </a:rPr>
              <a:t>quinti del valore dell’edificio, per le innovazioni ex art. 1120 </a:t>
            </a:r>
            <a:r>
              <a:rPr lang="it-IT" sz="7200" dirty="0" smtClean="0">
                <a:solidFill>
                  <a:prstClr val="black"/>
                </a:solidFill>
                <a:latin typeface="+mj-lt"/>
              </a:rPr>
              <a:t>, 1</a:t>
            </a:r>
            <a:r>
              <a:rPr lang="it-IT" sz="7200" dirty="0">
                <a:solidFill>
                  <a:prstClr val="black"/>
                </a:solidFill>
                <a:latin typeface="+mj-lt"/>
              </a:rPr>
              <a:t>° comma la maggioranza degli intervenuti in assemblea </a:t>
            </a:r>
            <a:r>
              <a:rPr lang="it-IT" sz="7200" dirty="0" smtClean="0">
                <a:solidFill>
                  <a:prstClr val="black"/>
                </a:solidFill>
                <a:latin typeface="+mj-lt"/>
              </a:rPr>
              <a:t>che rappresenti </a:t>
            </a:r>
            <a:r>
              <a:rPr lang="it-IT" sz="7200" dirty="0">
                <a:solidFill>
                  <a:prstClr val="black"/>
                </a:solidFill>
                <a:latin typeface="+mj-lt"/>
              </a:rPr>
              <a:t>almeno i due terzi del valore dell’edificio, per </a:t>
            </a:r>
            <a:r>
              <a:rPr lang="it-IT" sz="7200" dirty="0" smtClean="0">
                <a:solidFill>
                  <a:prstClr val="black"/>
                </a:solidFill>
                <a:latin typeface="+mj-lt"/>
              </a:rPr>
              <a:t>le innovazioni </a:t>
            </a:r>
            <a:r>
              <a:rPr lang="it-IT" sz="7200" dirty="0">
                <a:solidFill>
                  <a:prstClr val="black"/>
                </a:solidFill>
                <a:latin typeface="+mj-lt"/>
              </a:rPr>
              <a:t>ex art. 1120, 2° comma la maggioranza degli intervenuti </a:t>
            </a:r>
            <a:r>
              <a:rPr lang="it-IT" sz="7200" dirty="0" smtClean="0">
                <a:solidFill>
                  <a:prstClr val="black"/>
                </a:solidFill>
                <a:latin typeface="+mj-lt"/>
              </a:rPr>
              <a:t>in assemblea </a:t>
            </a:r>
            <a:r>
              <a:rPr lang="it-IT" sz="7200" dirty="0">
                <a:solidFill>
                  <a:prstClr val="black"/>
                </a:solidFill>
                <a:latin typeface="+mj-lt"/>
              </a:rPr>
              <a:t>che rappresenti almeno la metà del valore dell’edificio).</a:t>
            </a:r>
          </a:p>
          <a:p>
            <a:pPr lvl="0" algn="just"/>
            <a:endParaRPr lang="it-IT" sz="800" dirty="0">
              <a:solidFill>
                <a:prstClr val="black"/>
              </a:solidFill>
            </a:endParaRPr>
          </a:p>
          <a:p>
            <a:endParaRPr lang="it-IT" dirty="0"/>
          </a:p>
        </p:txBody>
      </p:sp>
    </p:spTree>
    <p:extLst>
      <p:ext uri="{BB962C8B-B14F-4D97-AF65-F5344CB8AC3E}">
        <p14:creationId xmlns:p14="http://schemas.microsoft.com/office/powerpoint/2010/main" val="12846609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lnSpcReduction="10000"/>
          </a:bodyPr>
          <a:lstStyle/>
          <a:p>
            <a:pPr marL="0" lvl="0" indent="0" algn="just">
              <a:buNone/>
            </a:pPr>
            <a:r>
              <a:rPr lang="it-IT" sz="1800" dirty="0">
                <a:solidFill>
                  <a:prstClr val="black"/>
                </a:solidFill>
              </a:rPr>
              <a:t>Va poi evidenziato che i divieti previsti dall’art. 1117 ter , 5° comma per le modificazioni delle destinazioni d’uso (</a:t>
            </a:r>
            <a:r>
              <a:rPr lang="it-IT" sz="1800" i="1" dirty="0">
                <a:solidFill>
                  <a:prstClr val="black"/>
                </a:solidFill>
              </a:rPr>
              <a:t>Sono vietate le modificazioni delle destinazioni d’uso che possono recare pregiudizio alla stabilità o alla sicurezza del fabbricato o che ne alterano il decoro architettonico.) </a:t>
            </a:r>
            <a:r>
              <a:rPr lang="it-IT" sz="1800" dirty="0">
                <a:solidFill>
                  <a:prstClr val="black"/>
                </a:solidFill>
              </a:rPr>
              <a:t>sono diversi da quelli previsti dall’art. 1120, 4° comma per le innovazioni </a:t>
            </a:r>
            <a:r>
              <a:rPr lang="it-IT" sz="1800" i="1" dirty="0">
                <a:solidFill>
                  <a:prstClr val="black"/>
                </a:solidFill>
              </a:rPr>
              <a:t>(Sono vietate le innovazioni che possano recare pregiudizio alla stabilità o alla sicurezza del fabbricato, che ne alterino  il decoro architettonico, o che rendano talune parti comuni dell’edificio inservibili all’uso o al godimento anche di un </a:t>
            </a:r>
            <a:r>
              <a:rPr lang="it-IT" sz="1800" i="1" dirty="0" smtClean="0">
                <a:solidFill>
                  <a:prstClr val="black"/>
                </a:solidFill>
              </a:rPr>
              <a:t>solo condomino</a:t>
            </a:r>
            <a:r>
              <a:rPr lang="it-IT" sz="1800" i="1" dirty="0">
                <a:solidFill>
                  <a:prstClr val="black"/>
                </a:solidFill>
              </a:rPr>
              <a:t>).</a:t>
            </a:r>
          </a:p>
          <a:p>
            <a:pPr marL="0" lvl="0" indent="0" algn="just">
              <a:buNone/>
            </a:pPr>
            <a:r>
              <a:rPr lang="it-IT" sz="1800" dirty="0">
                <a:solidFill>
                  <a:prstClr val="black"/>
                </a:solidFill>
              </a:rPr>
              <a:t>Va inoltre evidenziato il concetto di “uso” che </a:t>
            </a:r>
            <a:r>
              <a:rPr lang="it-IT" sz="1800" dirty="0" smtClean="0">
                <a:solidFill>
                  <a:prstClr val="black"/>
                </a:solidFill>
              </a:rPr>
              <a:t>espressamente accompagna </a:t>
            </a:r>
            <a:r>
              <a:rPr lang="it-IT" sz="1800" dirty="0">
                <a:solidFill>
                  <a:prstClr val="black"/>
                </a:solidFill>
              </a:rPr>
              <a:t>e qualifica quello, semplice, di “destinazione”.</a:t>
            </a:r>
          </a:p>
          <a:p>
            <a:pPr marL="0" lvl="0" indent="0" algn="just">
              <a:buNone/>
            </a:pPr>
            <a:r>
              <a:rPr lang="it-IT" sz="1800" dirty="0">
                <a:solidFill>
                  <a:prstClr val="black"/>
                </a:solidFill>
              </a:rPr>
              <a:t>Va poi rilevata la precisazione della finalità alla quale, ai sensi </a:t>
            </a:r>
            <a:r>
              <a:rPr lang="it-IT" sz="1800" dirty="0" smtClean="0">
                <a:solidFill>
                  <a:prstClr val="black"/>
                </a:solidFill>
              </a:rPr>
              <a:t>dell’art. 1117 </a:t>
            </a:r>
            <a:r>
              <a:rPr lang="it-IT" sz="1800" dirty="0">
                <a:solidFill>
                  <a:prstClr val="black"/>
                </a:solidFill>
              </a:rPr>
              <a:t>ter, la modifica della destinazione d’uso deve essere diretta </a:t>
            </a:r>
            <a:r>
              <a:rPr lang="it-IT" sz="1800" dirty="0" smtClean="0">
                <a:solidFill>
                  <a:prstClr val="black"/>
                </a:solidFill>
              </a:rPr>
              <a:t>ossia </a:t>
            </a:r>
            <a:r>
              <a:rPr lang="it-IT" sz="1800" i="1" dirty="0" smtClean="0">
                <a:solidFill>
                  <a:prstClr val="black"/>
                </a:solidFill>
              </a:rPr>
              <a:t>“</a:t>
            </a:r>
            <a:r>
              <a:rPr lang="it-IT" sz="1800" i="1" dirty="0">
                <a:solidFill>
                  <a:prstClr val="black"/>
                </a:solidFill>
              </a:rPr>
              <a:t>per soddisfare esigenze di interesse condominiale”: </a:t>
            </a:r>
            <a:r>
              <a:rPr lang="it-IT" sz="1800" dirty="0">
                <a:solidFill>
                  <a:prstClr val="black"/>
                </a:solidFill>
              </a:rPr>
              <a:t>espressione che</a:t>
            </a:r>
            <a:r>
              <a:rPr lang="it-IT" sz="1800" dirty="0" smtClean="0">
                <a:solidFill>
                  <a:prstClr val="black"/>
                </a:solidFill>
              </a:rPr>
              <a:t>, nella </a:t>
            </a:r>
            <a:r>
              <a:rPr lang="it-IT" sz="1800" dirty="0">
                <a:solidFill>
                  <a:prstClr val="black"/>
                </a:solidFill>
              </a:rPr>
              <a:t>sua genericità, porta ad ampliare le finalità perseguite </a:t>
            </a:r>
            <a:r>
              <a:rPr lang="it-IT" sz="1800" dirty="0" smtClean="0">
                <a:solidFill>
                  <a:prstClr val="black"/>
                </a:solidFill>
              </a:rPr>
              <a:t>dalle “</a:t>
            </a:r>
            <a:r>
              <a:rPr lang="it-IT" sz="1800" dirty="0">
                <a:solidFill>
                  <a:prstClr val="black"/>
                </a:solidFill>
              </a:rPr>
              <a:t>modificazioni” ex art. 1117 ter rispetto alle “innovazioni” ex art. </a:t>
            </a:r>
            <a:r>
              <a:rPr lang="it-IT" sz="1800" dirty="0" smtClean="0">
                <a:solidFill>
                  <a:prstClr val="black"/>
                </a:solidFill>
              </a:rPr>
              <a:t>1120, 1</a:t>
            </a:r>
            <a:r>
              <a:rPr lang="it-IT" sz="1800" dirty="0">
                <a:solidFill>
                  <a:prstClr val="black"/>
                </a:solidFill>
              </a:rPr>
              <a:t>° comma che sono </a:t>
            </a:r>
            <a:r>
              <a:rPr lang="it-IT" sz="1800" i="1" dirty="0">
                <a:solidFill>
                  <a:prstClr val="black"/>
                </a:solidFill>
              </a:rPr>
              <a:t>“dirette all’uso più comodo o al </a:t>
            </a:r>
            <a:r>
              <a:rPr lang="it-IT" sz="1800" i="1" dirty="0" err="1" smtClean="0">
                <a:solidFill>
                  <a:prstClr val="black"/>
                </a:solidFill>
              </a:rPr>
              <a:t>maggiorerendimento</a:t>
            </a:r>
            <a:r>
              <a:rPr lang="it-IT" sz="1800" i="1" dirty="0" smtClean="0">
                <a:solidFill>
                  <a:prstClr val="black"/>
                </a:solidFill>
              </a:rPr>
              <a:t> </a:t>
            </a:r>
            <a:r>
              <a:rPr lang="it-IT" sz="1800" i="1" dirty="0">
                <a:solidFill>
                  <a:prstClr val="black"/>
                </a:solidFill>
              </a:rPr>
              <a:t>delle cose comuni” </a:t>
            </a:r>
            <a:r>
              <a:rPr lang="it-IT" sz="1800" dirty="0">
                <a:solidFill>
                  <a:prstClr val="black"/>
                </a:solidFill>
              </a:rPr>
              <a:t>(art. 1120, 1° comma).</a:t>
            </a:r>
          </a:p>
          <a:p>
            <a:pPr lvl="0" algn="just"/>
            <a:r>
              <a:rPr lang="it-IT" sz="1800" dirty="0" smtClean="0">
                <a:solidFill>
                  <a:prstClr val="black"/>
                </a:solidFill>
              </a:rPr>
              <a:t> </a:t>
            </a:r>
            <a:endParaRPr lang="it-IT" sz="1800" dirty="0">
              <a:solidFill>
                <a:prstClr val="black"/>
              </a:solidFill>
            </a:endParaRPr>
          </a:p>
          <a:p>
            <a:pPr lvl="0"/>
            <a:endParaRPr lang="it-IT" sz="200" dirty="0">
              <a:solidFill>
                <a:prstClr val="black"/>
              </a:solidFill>
            </a:endParaRPr>
          </a:p>
          <a:p>
            <a:endParaRPr lang="it-IT" dirty="0"/>
          </a:p>
        </p:txBody>
      </p:sp>
    </p:spTree>
    <p:extLst>
      <p:ext uri="{BB962C8B-B14F-4D97-AF65-F5344CB8AC3E}">
        <p14:creationId xmlns:p14="http://schemas.microsoft.com/office/powerpoint/2010/main" val="29663205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buNone/>
            </a:pPr>
            <a:r>
              <a:rPr lang="it-IT" sz="1800" b="1" dirty="0" smtClean="0">
                <a:latin typeface="+mj-lt"/>
              </a:rPr>
              <a:t>Art. 1117 c.c. </a:t>
            </a:r>
            <a:r>
              <a:rPr lang="it-IT" sz="1800" b="1" i="1" dirty="0" smtClean="0">
                <a:latin typeface="+mj-lt"/>
              </a:rPr>
              <a:t>quater</a:t>
            </a:r>
            <a:r>
              <a:rPr lang="it-IT" sz="1800" b="1" i="1" dirty="0">
                <a:latin typeface="+mj-lt"/>
              </a:rPr>
              <a:t>. </a:t>
            </a:r>
            <a:r>
              <a:rPr lang="it-IT" sz="1800" b="1" dirty="0">
                <a:latin typeface="+mj-lt"/>
              </a:rPr>
              <a:t>Tutela delle destinazioni </a:t>
            </a:r>
            <a:r>
              <a:rPr lang="it-IT" sz="1800" b="1" dirty="0" smtClean="0">
                <a:latin typeface="+mj-lt"/>
              </a:rPr>
              <a:t>d'uso</a:t>
            </a:r>
          </a:p>
          <a:p>
            <a:pPr marL="0" indent="0">
              <a:buNone/>
            </a:pPr>
            <a:endParaRPr lang="it-IT" sz="1800" b="1" dirty="0">
              <a:latin typeface="+mj-lt"/>
            </a:endParaRPr>
          </a:p>
          <a:p>
            <a:pPr marL="0" indent="0" algn="just">
              <a:buNone/>
            </a:pPr>
            <a:r>
              <a:rPr lang="it-IT" sz="1800" dirty="0">
                <a:latin typeface="+mj-lt"/>
              </a:rPr>
              <a:t>In caso di attività che incidono negativamente e in modo sostanziale sulle destinazioni d'uso delle </a:t>
            </a:r>
            <a:r>
              <a:rPr lang="it-IT" sz="1800" dirty="0" smtClean="0">
                <a:latin typeface="+mj-lt"/>
              </a:rPr>
              <a:t>parti comuni</a:t>
            </a:r>
            <a:r>
              <a:rPr lang="it-IT" sz="1800" dirty="0">
                <a:latin typeface="+mj-lt"/>
              </a:rPr>
              <a:t>, l'amministratore o i condomini, anche singolarmente, possono diffidare l'esecutore e </a:t>
            </a:r>
            <a:r>
              <a:rPr lang="it-IT" sz="1800" dirty="0" smtClean="0">
                <a:latin typeface="+mj-lt"/>
              </a:rPr>
              <a:t>possono chiedere </a:t>
            </a:r>
            <a:r>
              <a:rPr lang="it-IT" sz="1800" dirty="0">
                <a:latin typeface="+mj-lt"/>
              </a:rPr>
              <a:t>la convocazione dell’assemblea per far cessare la violazione, anche mediante </a:t>
            </a:r>
            <a:r>
              <a:rPr lang="it-IT" sz="1800" dirty="0" smtClean="0">
                <a:latin typeface="+mj-lt"/>
              </a:rPr>
              <a:t>azioni giudiziarie</a:t>
            </a:r>
            <a:r>
              <a:rPr lang="it-IT" sz="1800" dirty="0">
                <a:latin typeface="+mj-lt"/>
              </a:rPr>
              <a:t>. L'assemblea delibera in merito alla cessazione di tali attività con la maggioranza prevista </a:t>
            </a:r>
            <a:r>
              <a:rPr lang="it-IT" sz="1800" dirty="0" smtClean="0">
                <a:latin typeface="+mj-lt"/>
              </a:rPr>
              <a:t>dal secondo </a:t>
            </a:r>
            <a:r>
              <a:rPr lang="it-IT" sz="1800" dirty="0">
                <a:latin typeface="+mj-lt"/>
              </a:rPr>
              <a:t>comma dell'articolo 1136.</a:t>
            </a:r>
          </a:p>
        </p:txBody>
      </p:sp>
    </p:spTree>
    <p:extLst>
      <p:ext uri="{BB962C8B-B14F-4D97-AF65-F5344CB8AC3E}">
        <p14:creationId xmlns:p14="http://schemas.microsoft.com/office/powerpoint/2010/main" val="27118910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32656"/>
            <a:ext cx="8229600" cy="5793507"/>
          </a:xfrm>
        </p:spPr>
        <p:txBody>
          <a:bodyPr>
            <a:noAutofit/>
          </a:bodyPr>
          <a:lstStyle/>
          <a:p>
            <a:pPr marL="0" indent="0">
              <a:buNone/>
            </a:pPr>
            <a:r>
              <a:rPr lang="it-IT" sz="1800" b="1" i="0" u="none" strike="noStrike" baseline="0" dirty="0" smtClean="0">
                <a:solidFill>
                  <a:srgbClr val="4D4D4D"/>
                </a:solidFill>
                <a:latin typeface="+mj-lt"/>
              </a:rPr>
              <a:t>Modificazioni delle destinazioni d’uso</a:t>
            </a:r>
            <a:r>
              <a:rPr lang="it-IT" sz="1800" b="0" i="0" u="none" strike="noStrike" baseline="0" dirty="0" smtClean="0">
                <a:solidFill>
                  <a:srgbClr val="4D4D4D"/>
                </a:solidFill>
                <a:latin typeface="+mj-lt"/>
              </a:rPr>
              <a:t>:</a:t>
            </a:r>
          </a:p>
          <a:p>
            <a:pPr marL="0" indent="0" algn="just">
              <a:buNone/>
            </a:pPr>
            <a:r>
              <a:rPr lang="it-IT" sz="1800" b="0" i="0" u="none" strike="noStrike" baseline="0" dirty="0" smtClean="0">
                <a:latin typeface="+mj-lt"/>
              </a:rPr>
              <a:t>Per la modifica delle destinazioni d’uso delle parti comuni al fine di</a:t>
            </a:r>
            <a:r>
              <a:rPr lang="it-IT" sz="1800" b="0" i="0" u="none" strike="noStrike" dirty="0" smtClean="0">
                <a:latin typeface="+mj-lt"/>
              </a:rPr>
              <a:t> </a:t>
            </a:r>
            <a:r>
              <a:rPr lang="it-IT" sz="1800" b="0" i="0" u="none" strike="noStrike" baseline="0" dirty="0" smtClean="0">
                <a:latin typeface="+mj-lt"/>
              </a:rPr>
              <a:t>soddisfare esigenze di interesse condominiale:</a:t>
            </a:r>
          </a:p>
          <a:p>
            <a:pPr marL="0" indent="0" algn="just">
              <a:buNone/>
            </a:pPr>
            <a:endParaRPr lang="it-IT" sz="1800" b="1" i="0" u="none" strike="noStrike" baseline="0" dirty="0" smtClean="0">
              <a:latin typeface="+mj-lt"/>
            </a:endParaRPr>
          </a:p>
          <a:p>
            <a:pPr marL="0" indent="0" algn="just">
              <a:buNone/>
            </a:pPr>
            <a:r>
              <a:rPr lang="it-IT" sz="1800" b="1" i="0" u="none" strike="noStrike" baseline="0" dirty="0" smtClean="0">
                <a:latin typeface="+mj-lt"/>
              </a:rPr>
              <a:t>Nuove maggioranze</a:t>
            </a:r>
            <a:r>
              <a:rPr lang="it-IT" sz="1800" b="0" i="0" u="none" strike="noStrike" baseline="0" dirty="0" smtClean="0">
                <a:latin typeface="+mj-lt"/>
              </a:rPr>
              <a:t>: 4/5 partecipanti condominio + 4/5 millesimi (quorum maggiore che per le innovazioni);</a:t>
            </a:r>
          </a:p>
          <a:p>
            <a:pPr marL="0" indent="0" algn="just">
              <a:buNone/>
            </a:pPr>
            <a:r>
              <a:rPr lang="it-IT" sz="1800" b="1" i="0" u="none" strike="noStrike" baseline="0" dirty="0" smtClean="0">
                <a:latin typeface="+mj-lt"/>
              </a:rPr>
              <a:t>Nuova convocazione</a:t>
            </a:r>
            <a:r>
              <a:rPr lang="it-IT" sz="1800" b="0" i="0" u="none" strike="noStrike" baseline="0" dirty="0" smtClean="0">
                <a:latin typeface="+mj-lt"/>
              </a:rPr>
              <a:t>:</a:t>
            </a:r>
          </a:p>
          <a:p>
            <a:pPr marL="0" indent="0" algn="just">
              <a:buNone/>
            </a:pPr>
            <a:r>
              <a:rPr lang="it-IT" sz="1800" b="0" i="0" u="none" strike="noStrike" baseline="0" dirty="0" smtClean="0">
                <a:latin typeface="+mj-lt"/>
              </a:rPr>
              <a:t>- affissione in spazi comuni per almeno 30 gg (problemi probatori);</a:t>
            </a:r>
          </a:p>
          <a:p>
            <a:pPr marL="0" indent="0" algn="just">
              <a:buNone/>
            </a:pPr>
            <a:r>
              <a:rPr lang="it-IT" sz="1800" b="0" i="0" u="none" strike="noStrike" baseline="0" dirty="0" smtClean="0">
                <a:latin typeface="+mj-lt"/>
              </a:rPr>
              <a:t>- convocazione </a:t>
            </a:r>
            <a:r>
              <a:rPr lang="it-IT" sz="1800" b="0" i="0" u="none" strike="noStrike" baseline="0" dirty="0" err="1" smtClean="0">
                <a:latin typeface="+mj-lt"/>
              </a:rPr>
              <a:t>Racc</a:t>
            </a:r>
            <a:r>
              <a:rPr lang="it-IT" sz="1800" b="0" i="0" u="none" strike="noStrike" baseline="0" dirty="0" smtClean="0">
                <a:latin typeface="+mj-lt"/>
              </a:rPr>
              <a:t>. A/R o </a:t>
            </a:r>
            <a:r>
              <a:rPr lang="it-IT" sz="1800" b="0" i="0" u="none" strike="noStrike" baseline="0" dirty="0" err="1" smtClean="0">
                <a:latin typeface="+mj-lt"/>
              </a:rPr>
              <a:t>pec</a:t>
            </a:r>
            <a:r>
              <a:rPr lang="it-IT" sz="1800" b="0" i="0" u="none" strike="noStrike" baseline="0" dirty="0" smtClean="0">
                <a:latin typeface="+mj-lt"/>
              </a:rPr>
              <a:t> deve pervenire almeno 20 gg</a:t>
            </a:r>
            <a:r>
              <a:rPr lang="it-IT" sz="1800" b="0" i="0" u="none" strike="noStrike" dirty="0" smtClean="0">
                <a:latin typeface="+mj-lt"/>
              </a:rPr>
              <a:t> </a:t>
            </a:r>
            <a:r>
              <a:rPr lang="it-IT" sz="1800" b="0" i="0" u="none" strike="noStrike" baseline="0" dirty="0" smtClean="0">
                <a:latin typeface="+mj-lt"/>
              </a:rPr>
              <a:t>prima della data di convocazione;</a:t>
            </a:r>
          </a:p>
          <a:p>
            <a:pPr marL="0" indent="0" algn="just">
              <a:buNone/>
            </a:pPr>
            <a:r>
              <a:rPr lang="it-IT" sz="1800" b="0" i="0" u="none" strike="noStrike" baseline="0" dirty="0" smtClean="0">
                <a:latin typeface="+mj-lt"/>
              </a:rPr>
              <a:t>- contenuto: deve indicare le parti comuni oggetto di modifica e nuova destinazione d’uso (a pena di nullità);</a:t>
            </a:r>
          </a:p>
          <a:p>
            <a:pPr marL="0" indent="0" algn="just">
              <a:buNone/>
            </a:pPr>
            <a:endParaRPr lang="it-IT" sz="1800" b="1" i="0" u="none" strike="noStrike" baseline="0" dirty="0" smtClean="0">
              <a:latin typeface="+mj-lt"/>
            </a:endParaRPr>
          </a:p>
          <a:p>
            <a:pPr marL="0" indent="0" algn="just">
              <a:buNone/>
            </a:pPr>
            <a:r>
              <a:rPr lang="it-IT" sz="1800" b="1" i="0" u="none" strike="noStrike" baseline="0" dirty="0" smtClean="0">
                <a:latin typeface="+mj-lt"/>
              </a:rPr>
              <a:t>Delibera Assemblea</a:t>
            </a:r>
            <a:r>
              <a:rPr lang="it-IT" sz="1800" b="0" i="0" u="none" strike="noStrike" baseline="0" dirty="0" smtClean="0">
                <a:latin typeface="+mj-lt"/>
              </a:rPr>
              <a:t>: deve indicare che sono stati effettuati gli adempimenti di cui sopra;</a:t>
            </a:r>
          </a:p>
          <a:p>
            <a:pPr marL="0" indent="0" algn="just">
              <a:buNone/>
            </a:pPr>
            <a:r>
              <a:rPr lang="it-IT" sz="1800" b="1" i="0" u="none" strike="noStrike" baseline="0" dirty="0" smtClean="0">
                <a:latin typeface="+mj-lt"/>
              </a:rPr>
              <a:t>Divieto di modifica </a:t>
            </a:r>
            <a:r>
              <a:rPr lang="it-IT" sz="1800" b="0" i="0" u="none" strike="noStrike" baseline="0" dirty="0" smtClean="0">
                <a:latin typeface="+mj-lt"/>
              </a:rPr>
              <a:t>se pregiudizio sicurezza, stabilità o decoro </a:t>
            </a:r>
          </a:p>
          <a:p>
            <a:pPr marL="0" indent="0" algn="just">
              <a:buNone/>
            </a:pPr>
            <a:r>
              <a:rPr lang="it-IT" sz="1800" b="1" i="0" u="none" strike="noStrike" baseline="0" dirty="0" smtClean="0">
                <a:latin typeface="+mj-lt"/>
              </a:rPr>
              <a:t>NB</a:t>
            </a:r>
            <a:r>
              <a:rPr lang="it-IT" sz="1800" b="0" i="0" u="none" strike="noStrike" baseline="0" dirty="0" smtClean="0">
                <a:latin typeface="+mj-lt"/>
              </a:rPr>
              <a:t>: E’ stato espunto il comma riguardante la sostituzione/alienazione a maggioranza dalle parti comuni (rimane necessaria l’unanimità)</a:t>
            </a:r>
            <a:endParaRPr lang="it-IT" sz="1800" dirty="0">
              <a:latin typeface="+mj-lt"/>
            </a:endParaRPr>
          </a:p>
        </p:txBody>
      </p:sp>
    </p:spTree>
    <p:extLst>
      <p:ext uri="{BB962C8B-B14F-4D97-AF65-F5344CB8AC3E}">
        <p14:creationId xmlns:p14="http://schemas.microsoft.com/office/powerpoint/2010/main" val="12977008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lgn="just">
              <a:buNone/>
            </a:pPr>
            <a:r>
              <a:rPr lang="it-IT" sz="2000" b="1" i="0" u="none" strike="noStrike" baseline="0" dirty="0" smtClean="0">
                <a:solidFill>
                  <a:srgbClr val="4D4D4D"/>
                </a:solidFill>
                <a:latin typeface="+mj-lt"/>
              </a:rPr>
              <a:t>Tutela delle destinazioni d’uso</a:t>
            </a:r>
            <a:r>
              <a:rPr lang="it-IT" sz="2000" b="0" i="0" u="none" strike="noStrike" baseline="0" dirty="0" smtClean="0">
                <a:solidFill>
                  <a:srgbClr val="4D4D4D"/>
                </a:solidFill>
                <a:latin typeface="+mj-lt"/>
              </a:rPr>
              <a:t>:</a:t>
            </a:r>
          </a:p>
          <a:p>
            <a:pPr marL="0" indent="0" algn="just">
              <a:buNone/>
            </a:pPr>
            <a:endParaRPr lang="it-IT" sz="2000" b="0" i="0" u="none" strike="noStrike" baseline="0" dirty="0" smtClean="0">
              <a:solidFill>
                <a:srgbClr val="4D4D4D"/>
              </a:solidFill>
              <a:latin typeface="+mj-lt"/>
            </a:endParaRPr>
          </a:p>
          <a:p>
            <a:pPr marL="0" indent="0" algn="just">
              <a:buNone/>
            </a:pPr>
            <a:r>
              <a:rPr lang="it-IT" sz="2000" b="0" i="0" u="none" strike="noStrike" baseline="0" dirty="0" smtClean="0">
                <a:solidFill>
                  <a:srgbClr val="4D4D4D"/>
                </a:solidFill>
                <a:latin typeface="+mj-lt"/>
              </a:rPr>
              <a:t>Se vi sono attività che incidono negativamente e in modo sostanziale</a:t>
            </a:r>
            <a:r>
              <a:rPr lang="it-IT" sz="2000" b="0" i="0" u="none" strike="noStrike" dirty="0" smtClean="0">
                <a:solidFill>
                  <a:srgbClr val="4D4D4D"/>
                </a:solidFill>
                <a:latin typeface="+mj-lt"/>
              </a:rPr>
              <a:t> </a:t>
            </a:r>
            <a:r>
              <a:rPr lang="it-IT" sz="2000" b="0" i="0" u="none" strike="noStrike" baseline="0" dirty="0" smtClean="0">
                <a:solidFill>
                  <a:srgbClr val="4D4D4D"/>
                </a:solidFill>
                <a:latin typeface="+mj-lt"/>
              </a:rPr>
              <a:t>sulle destinazioni d’uso delle parti comuni, l’amministratore o il singolo condomino, possono diffidare l’esecutore e chiedere la convocazione di assemblea:</a:t>
            </a:r>
          </a:p>
          <a:p>
            <a:pPr marL="0" indent="0" algn="just">
              <a:buNone/>
            </a:pPr>
            <a:endParaRPr lang="it-IT" sz="2000" b="0" i="0" u="none" strike="noStrike" baseline="0" dirty="0" smtClean="0">
              <a:solidFill>
                <a:srgbClr val="4D4D4D"/>
              </a:solidFill>
              <a:latin typeface="+mj-lt"/>
            </a:endParaRPr>
          </a:p>
          <a:p>
            <a:pPr algn="just">
              <a:buFontTx/>
              <a:buChar char="-"/>
            </a:pPr>
            <a:r>
              <a:rPr lang="it-IT" sz="2000" b="0" i="0" u="none" strike="noStrike" baseline="0" dirty="0" smtClean="0">
                <a:solidFill>
                  <a:srgbClr val="4D4D4D"/>
                </a:solidFill>
                <a:latin typeface="+mj-lt"/>
              </a:rPr>
              <a:t>Delibera di far cessare la violazione anche con azioni giudiziarie :</a:t>
            </a:r>
            <a:r>
              <a:rPr lang="it-IT" sz="2000" b="0" i="0" u="none" strike="noStrike" dirty="0" smtClean="0">
                <a:solidFill>
                  <a:srgbClr val="4D4D4D"/>
                </a:solidFill>
                <a:latin typeface="+mj-lt"/>
              </a:rPr>
              <a:t> evidentemente è una prescrizione sempre esistente.</a:t>
            </a:r>
          </a:p>
          <a:p>
            <a:pPr algn="just">
              <a:buFontTx/>
              <a:buChar char="-"/>
            </a:pPr>
            <a:endParaRPr lang="it-IT" sz="2000" b="0" i="0" u="none" strike="noStrike" baseline="0" dirty="0" smtClean="0">
              <a:solidFill>
                <a:srgbClr val="4D4D4D"/>
              </a:solidFill>
              <a:latin typeface="+mj-lt"/>
            </a:endParaRPr>
          </a:p>
          <a:p>
            <a:pPr marL="0" indent="0" algn="just">
              <a:buNone/>
            </a:pPr>
            <a:r>
              <a:rPr lang="it-IT" sz="2000" b="0" i="0" u="none" strike="noStrike" baseline="0" dirty="0" smtClean="0">
                <a:solidFill>
                  <a:srgbClr val="4D4D4D"/>
                </a:solidFill>
                <a:latin typeface="+mj-lt"/>
              </a:rPr>
              <a:t>- Quorum : maggioranza intervenuti e 500 millesimi (1136, II c.,</a:t>
            </a:r>
            <a:r>
              <a:rPr lang="it-IT" sz="2000" b="0" i="0" u="none" strike="noStrike" baseline="0" dirty="0" err="1" smtClean="0">
                <a:solidFill>
                  <a:srgbClr val="4D4D4D"/>
                </a:solidFill>
                <a:latin typeface="+mj-lt"/>
              </a:rPr>
              <a:t>c.c</a:t>
            </a:r>
            <a:r>
              <a:rPr lang="it-IT" sz="2000" b="0" i="0" u="none" strike="noStrike" baseline="0" dirty="0" smtClean="0">
                <a:solidFill>
                  <a:srgbClr val="4D4D4D"/>
                </a:solidFill>
                <a:latin typeface="+mj-lt"/>
              </a:rPr>
              <a:t>.)</a:t>
            </a:r>
            <a:endParaRPr lang="it-IT" sz="2000" dirty="0">
              <a:latin typeface="+mj-lt"/>
            </a:endParaRPr>
          </a:p>
        </p:txBody>
      </p:sp>
    </p:spTree>
    <p:extLst>
      <p:ext uri="{BB962C8B-B14F-4D97-AF65-F5344CB8AC3E}">
        <p14:creationId xmlns:p14="http://schemas.microsoft.com/office/powerpoint/2010/main" val="17087584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692696"/>
            <a:ext cx="8229600" cy="5433467"/>
          </a:xfrm>
        </p:spPr>
        <p:txBody>
          <a:bodyPr>
            <a:normAutofit/>
          </a:bodyPr>
          <a:lstStyle/>
          <a:p>
            <a:pPr marL="0" indent="0">
              <a:buNone/>
            </a:pPr>
            <a:r>
              <a:rPr lang="it-IT" sz="1800" b="1" dirty="0" smtClean="0">
                <a:latin typeface="+mj-lt"/>
              </a:rPr>
              <a:t>Art. 1118 c.c.  Diritti </a:t>
            </a:r>
            <a:r>
              <a:rPr lang="it-IT" sz="1800" b="1" dirty="0">
                <a:latin typeface="+mj-lt"/>
              </a:rPr>
              <a:t>dei partecipanti sulle parti comuni</a:t>
            </a:r>
          </a:p>
          <a:p>
            <a:endParaRPr lang="it-IT" sz="1800" dirty="0" smtClean="0">
              <a:latin typeface="Arial"/>
            </a:endParaRPr>
          </a:p>
          <a:p>
            <a:pPr marL="0" indent="0" algn="just">
              <a:buNone/>
            </a:pPr>
            <a:r>
              <a:rPr lang="it-IT" sz="1800" dirty="0" smtClean="0">
                <a:latin typeface="+mj-lt"/>
              </a:rPr>
              <a:t>Il </a:t>
            </a:r>
            <a:r>
              <a:rPr lang="it-IT" sz="1800" dirty="0">
                <a:latin typeface="+mj-lt"/>
              </a:rPr>
              <a:t>diritto di ciascun condomino sulle parti comuni, salvo che il titolo non disponga altrimenti, è </a:t>
            </a:r>
            <a:r>
              <a:rPr lang="it-IT" sz="1800" dirty="0" smtClean="0">
                <a:latin typeface="+mj-lt"/>
              </a:rPr>
              <a:t>proporzionale al </a:t>
            </a:r>
            <a:r>
              <a:rPr lang="it-IT" sz="1800" dirty="0">
                <a:latin typeface="+mj-lt"/>
              </a:rPr>
              <a:t>valore dell'unità immobiliare che gli appartiene.</a:t>
            </a:r>
          </a:p>
          <a:p>
            <a:pPr marL="0" indent="0" algn="just">
              <a:buNone/>
            </a:pPr>
            <a:r>
              <a:rPr lang="it-IT" sz="1800" dirty="0">
                <a:latin typeface="+mj-lt"/>
              </a:rPr>
              <a:t>Il condomino non può rinunziare al suo diritto sulle parti comuni.</a:t>
            </a:r>
          </a:p>
          <a:p>
            <a:pPr marL="0" indent="0" algn="just">
              <a:buNone/>
            </a:pPr>
            <a:r>
              <a:rPr lang="it-IT" sz="1800" dirty="0">
                <a:latin typeface="+mj-lt"/>
              </a:rPr>
              <a:t>Il condomino non può sottrarsi all'obbligo di contribuire alle spese per la conservazione delle parti comuni</a:t>
            </a:r>
            <a:r>
              <a:rPr lang="it-IT" sz="1800" dirty="0" smtClean="0">
                <a:latin typeface="+mj-lt"/>
              </a:rPr>
              <a:t>, neanche </a:t>
            </a:r>
            <a:r>
              <a:rPr lang="it-IT" sz="1800" dirty="0">
                <a:latin typeface="+mj-lt"/>
              </a:rPr>
              <a:t>modificando la destinazione d'uso della propria unità immobiliare, salvo quanto disposto da </a:t>
            </a:r>
            <a:r>
              <a:rPr lang="it-IT" sz="1800" dirty="0" smtClean="0">
                <a:latin typeface="+mj-lt"/>
              </a:rPr>
              <a:t>leggi speciali</a:t>
            </a:r>
            <a:r>
              <a:rPr lang="it-IT" sz="1800" dirty="0">
                <a:latin typeface="+mj-lt"/>
              </a:rPr>
              <a:t>.</a:t>
            </a:r>
          </a:p>
          <a:p>
            <a:pPr marL="0" indent="0" algn="just">
              <a:buNone/>
            </a:pPr>
            <a:r>
              <a:rPr lang="it-IT" sz="1800" dirty="0">
                <a:latin typeface="+mj-lt"/>
              </a:rPr>
              <a:t>Il condomino può rinunciare all'utilizzo dell'impianto centralizzato di riscaldamento o di condizionamento, </a:t>
            </a:r>
            <a:r>
              <a:rPr lang="it-IT" sz="1800" dirty="0" smtClean="0">
                <a:latin typeface="+mj-lt"/>
              </a:rPr>
              <a:t>se dal </a:t>
            </a:r>
            <a:r>
              <a:rPr lang="it-IT" sz="1800" dirty="0">
                <a:latin typeface="+mj-lt"/>
              </a:rPr>
              <a:t>suo distacco non derivano notevoli squilibri di funzionamento o aggravi di spesa per gli altri condomini. </a:t>
            </a:r>
            <a:r>
              <a:rPr lang="it-IT" sz="1800" dirty="0" smtClean="0">
                <a:latin typeface="+mj-lt"/>
              </a:rPr>
              <a:t>In tal </a:t>
            </a:r>
            <a:r>
              <a:rPr lang="it-IT" sz="1800" dirty="0">
                <a:latin typeface="+mj-lt"/>
              </a:rPr>
              <a:t>caso il rinunziante resta tenuto a concorrere al pagamento delle sole spese per la </a:t>
            </a:r>
            <a:r>
              <a:rPr lang="it-IT" sz="1800" dirty="0" smtClean="0">
                <a:latin typeface="+mj-lt"/>
              </a:rPr>
              <a:t>manutenzione straordinaria dell'impianto </a:t>
            </a:r>
            <a:r>
              <a:rPr lang="it-IT" sz="1800" dirty="0">
                <a:latin typeface="+mj-lt"/>
              </a:rPr>
              <a:t>e per la sua conservazione e messa a norma.</a:t>
            </a:r>
            <a:r>
              <a:rPr lang="it-IT" dirty="0">
                <a:latin typeface="+mj-lt"/>
              </a:rPr>
              <a:t> </a:t>
            </a:r>
          </a:p>
        </p:txBody>
      </p:sp>
    </p:spTree>
    <p:extLst>
      <p:ext uri="{BB962C8B-B14F-4D97-AF65-F5344CB8AC3E}">
        <p14:creationId xmlns:p14="http://schemas.microsoft.com/office/powerpoint/2010/main" val="3679183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685800" y="0"/>
            <a:ext cx="7772400" cy="1143000"/>
          </a:xfrm>
        </p:spPr>
        <p:txBody>
          <a:bodyPr/>
          <a:lstStyle/>
          <a:p>
            <a:r>
              <a:rPr lang="it-IT" b="1"/>
              <a:t>COMUNIONE</a:t>
            </a:r>
          </a:p>
        </p:txBody>
      </p:sp>
      <p:sp>
        <p:nvSpPr>
          <p:cNvPr id="68611" name="Rectangle 3"/>
          <p:cNvSpPr>
            <a:spLocks noChangeArrowheads="1"/>
          </p:cNvSpPr>
          <p:nvPr/>
        </p:nvSpPr>
        <p:spPr bwMode="auto">
          <a:xfrm>
            <a:off x="1371600" y="1066800"/>
            <a:ext cx="6400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ctr" fontAlgn="base">
              <a:spcBef>
                <a:spcPct val="20000"/>
              </a:spcBef>
              <a:spcAft>
                <a:spcPct val="0"/>
              </a:spcAft>
            </a:pPr>
            <a:r>
              <a:rPr lang="it-IT" sz="3200" u="sng">
                <a:solidFill>
                  <a:srgbClr val="000000"/>
                </a:solidFill>
              </a:rPr>
              <a:t>Quote</a:t>
            </a:r>
            <a:r>
              <a:rPr lang="it-IT" sz="3200">
                <a:solidFill>
                  <a:srgbClr val="000000"/>
                </a:solidFill>
              </a:rPr>
              <a:t> </a:t>
            </a:r>
            <a:r>
              <a:rPr lang="it-IT" sz="2400">
                <a:solidFill>
                  <a:srgbClr val="000000"/>
                </a:solidFill>
              </a:rPr>
              <a:t>(art. 1101 c.c.)</a:t>
            </a:r>
          </a:p>
        </p:txBody>
      </p:sp>
      <p:sp>
        <p:nvSpPr>
          <p:cNvPr id="68612" name="Rectangle 4"/>
          <p:cNvSpPr>
            <a:spLocks noChangeArrowheads="1"/>
          </p:cNvSpPr>
          <p:nvPr/>
        </p:nvSpPr>
        <p:spPr bwMode="auto">
          <a:xfrm>
            <a:off x="914400" y="2133600"/>
            <a:ext cx="7315200" cy="1371600"/>
          </a:xfrm>
          <a:prstGeom prst="rect">
            <a:avLst/>
          </a:prstGeom>
          <a:solidFill>
            <a:schemeClr val="bg1"/>
          </a:solidFill>
          <a:ln w="9525">
            <a:solidFill>
              <a:schemeClr val="tx1"/>
            </a:solidFill>
            <a:miter lim="800000"/>
            <a:headEnd/>
            <a:tailEnd/>
          </a:ln>
          <a:effectLst/>
        </p:spPr>
        <p:txBody>
          <a:bodyPr wrap="none" anchor="ctr"/>
          <a:lstStyle/>
          <a:p>
            <a:pPr algn="ctr" fontAlgn="base">
              <a:spcBef>
                <a:spcPct val="0"/>
              </a:spcBef>
              <a:spcAft>
                <a:spcPct val="0"/>
              </a:spcAft>
            </a:pPr>
            <a:r>
              <a:rPr lang="it-IT" sz="3200" b="1" dirty="0" smtClean="0">
                <a:solidFill>
                  <a:srgbClr val="000000"/>
                </a:solidFill>
              </a:rPr>
              <a:t>Le quote di una comunione</a:t>
            </a:r>
            <a:endParaRPr lang="it-IT" sz="3200" b="1" dirty="0">
              <a:solidFill>
                <a:srgbClr val="000000"/>
              </a:solidFill>
            </a:endParaRPr>
          </a:p>
        </p:txBody>
      </p:sp>
      <p:sp>
        <p:nvSpPr>
          <p:cNvPr id="68613" name="Text Box 5"/>
          <p:cNvSpPr txBox="1">
            <a:spLocks noChangeArrowheads="1"/>
          </p:cNvSpPr>
          <p:nvPr/>
        </p:nvSpPr>
        <p:spPr bwMode="auto">
          <a:xfrm>
            <a:off x="2362200" y="4329113"/>
            <a:ext cx="4419600" cy="116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it-IT" sz="2800" b="1">
                <a:solidFill>
                  <a:srgbClr val="000000"/>
                </a:solidFill>
              </a:rPr>
              <a:t>Salvo diversa previsione</a:t>
            </a:r>
          </a:p>
          <a:p>
            <a:pPr algn="ctr" fontAlgn="base">
              <a:spcBef>
                <a:spcPct val="50000"/>
              </a:spcBef>
              <a:spcAft>
                <a:spcPct val="0"/>
              </a:spcAft>
            </a:pPr>
            <a:r>
              <a:rPr lang="it-IT" sz="2800" b="1">
                <a:solidFill>
                  <a:srgbClr val="000000"/>
                </a:solidFill>
              </a:rPr>
              <a:t>si presumono uguali</a:t>
            </a:r>
          </a:p>
        </p:txBody>
      </p:sp>
      <p:sp>
        <p:nvSpPr>
          <p:cNvPr id="68614" name="Line 6"/>
          <p:cNvSpPr>
            <a:spLocks noChangeShapeType="1"/>
          </p:cNvSpPr>
          <p:nvPr/>
        </p:nvSpPr>
        <p:spPr bwMode="auto">
          <a:xfrm>
            <a:off x="4572000" y="3733800"/>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it-IT" sz="4400" b="1">
              <a:solidFill>
                <a:srgbClr val="000000"/>
              </a:solidFill>
            </a:endParaRPr>
          </a:p>
        </p:txBody>
      </p:sp>
    </p:spTree>
    <p:extLst>
      <p:ext uri="{BB962C8B-B14F-4D97-AF65-F5344CB8AC3E}">
        <p14:creationId xmlns:p14="http://schemas.microsoft.com/office/powerpoint/2010/main" val="27766403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2000" b="1" dirty="0" smtClean="0"/>
              <a:t>Conseguenze del nuovo 1118 c.c.</a:t>
            </a:r>
            <a:endParaRPr lang="it-IT" sz="2000" b="1" dirty="0"/>
          </a:p>
        </p:txBody>
      </p:sp>
      <p:sp>
        <p:nvSpPr>
          <p:cNvPr id="3" name="Segnaposto contenuto 2"/>
          <p:cNvSpPr>
            <a:spLocks noGrp="1"/>
          </p:cNvSpPr>
          <p:nvPr>
            <p:ph idx="1"/>
          </p:nvPr>
        </p:nvSpPr>
        <p:spPr>
          <a:xfrm>
            <a:off x="457200" y="1268760"/>
            <a:ext cx="8229600" cy="4857403"/>
          </a:xfrm>
        </p:spPr>
        <p:txBody>
          <a:bodyPr>
            <a:normAutofit/>
          </a:bodyPr>
          <a:lstStyle/>
          <a:p>
            <a:pPr marL="0" indent="0" algn="just">
              <a:buNone/>
            </a:pPr>
            <a:r>
              <a:rPr lang="it-IT" sz="1800" b="1" dirty="0"/>
              <a:t>Diritti dei partecipanti sulle cose </a:t>
            </a:r>
            <a:r>
              <a:rPr lang="it-IT" sz="1800" b="1" dirty="0" smtClean="0"/>
              <a:t>comuni </a:t>
            </a:r>
            <a:r>
              <a:rPr lang="it-IT" sz="1800" dirty="0" smtClean="0"/>
              <a:t>:</a:t>
            </a:r>
          </a:p>
          <a:p>
            <a:pPr marL="0" indent="0" algn="just">
              <a:buNone/>
            </a:pPr>
            <a:endParaRPr lang="it-IT" sz="1800" dirty="0" smtClean="0"/>
          </a:p>
          <a:p>
            <a:pPr marL="0" indent="0" algn="just">
              <a:buNone/>
            </a:pPr>
            <a:r>
              <a:rPr lang="it-IT" sz="1800" dirty="0" smtClean="0"/>
              <a:t>Articolo </a:t>
            </a:r>
            <a:r>
              <a:rPr lang="it-IT" sz="1800" dirty="0"/>
              <a:t>sostanzialmente invariato. Viene ribadito il divieto del </a:t>
            </a:r>
            <a:r>
              <a:rPr lang="it-IT" sz="1800" dirty="0" smtClean="0"/>
              <a:t>condomino a </a:t>
            </a:r>
            <a:r>
              <a:rPr lang="it-IT" sz="1800" dirty="0"/>
              <a:t>rinunciare al proprio diritto sulle cose comuni e divieto di </a:t>
            </a:r>
            <a:r>
              <a:rPr lang="it-IT" sz="1800" dirty="0" smtClean="0"/>
              <a:t>sottrarsi all’obbligo </a:t>
            </a:r>
            <a:r>
              <a:rPr lang="it-IT" sz="1800" dirty="0"/>
              <a:t>di contribuzione alle spese per la conservazione</a:t>
            </a:r>
            <a:r>
              <a:rPr lang="it-IT" sz="1800" dirty="0" smtClean="0"/>
              <a:t>, neanche </a:t>
            </a:r>
            <a:r>
              <a:rPr lang="it-IT" sz="1800" dirty="0"/>
              <a:t>modificando la destinazione d’uso della propria unità.</a:t>
            </a:r>
          </a:p>
          <a:p>
            <a:pPr marL="0" indent="0" algn="just">
              <a:buNone/>
            </a:pPr>
            <a:endParaRPr lang="it-IT" sz="1800" dirty="0"/>
          </a:p>
          <a:p>
            <a:pPr marL="0" indent="0" algn="just">
              <a:buNone/>
            </a:pPr>
            <a:r>
              <a:rPr lang="it-IT" sz="1800" dirty="0" smtClean="0"/>
              <a:t>Novità</a:t>
            </a:r>
            <a:r>
              <a:rPr lang="it-IT" sz="1800" dirty="0"/>
              <a:t>: viene recepita normativamente la </a:t>
            </a:r>
            <a:r>
              <a:rPr lang="it-IT" sz="1800" dirty="0" smtClean="0"/>
              <a:t>regolamentazione giurisprudenziale </a:t>
            </a:r>
            <a:r>
              <a:rPr lang="it-IT" sz="1800" dirty="0"/>
              <a:t>circa il distacco dall’impianto di riscaldamento </a:t>
            </a:r>
            <a:r>
              <a:rPr lang="it-IT" sz="1800" dirty="0" smtClean="0"/>
              <a:t>o condizionamento</a:t>
            </a:r>
            <a:r>
              <a:rPr lang="it-IT" sz="1800" dirty="0"/>
              <a:t>. </a:t>
            </a:r>
            <a:r>
              <a:rPr lang="it-IT" sz="1800" dirty="0" smtClean="0"/>
              <a:t> </a:t>
            </a:r>
          </a:p>
          <a:p>
            <a:pPr marL="0" indent="0" algn="just">
              <a:buNone/>
            </a:pPr>
            <a:r>
              <a:rPr lang="it-IT" sz="1800" dirty="0" smtClean="0"/>
              <a:t>Limiti </a:t>
            </a:r>
            <a:r>
              <a:rPr lang="it-IT" sz="1800" dirty="0"/>
              <a:t>al distacco</a:t>
            </a:r>
            <a:r>
              <a:rPr lang="it-IT" sz="1800" dirty="0" smtClean="0"/>
              <a:t>: non </a:t>
            </a:r>
            <a:r>
              <a:rPr lang="it-IT" sz="1800" dirty="0"/>
              <a:t>devono derivare notevoli squilibri di funzionamento o aggravi </a:t>
            </a:r>
            <a:r>
              <a:rPr lang="it-IT" sz="1800" dirty="0" smtClean="0"/>
              <a:t>di spesa</a:t>
            </a:r>
            <a:r>
              <a:rPr lang="it-IT" sz="1800" dirty="0"/>
              <a:t> </a:t>
            </a:r>
            <a:r>
              <a:rPr lang="it-IT" sz="1800" dirty="0" smtClean="0"/>
              <a:t>e soddisfatti </a:t>
            </a:r>
            <a:r>
              <a:rPr lang="it-IT" sz="1800" dirty="0"/>
              <a:t>tali limiti il rinunziante paga solo spese di </a:t>
            </a:r>
            <a:r>
              <a:rPr lang="it-IT" sz="1800" dirty="0" smtClean="0"/>
              <a:t>manutenzione straordinarie </a:t>
            </a:r>
            <a:r>
              <a:rPr lang="it-IT" sz="1800" dirty="0"/>
              <a:t>e d</a:t>
            </a:r>
            <a:r>
              <a:rPr lang="it-IT" sz="1800" dirty="0" smtClean="0"/>
              <a:t>i conservazione </a:t>
            </a:r>
            <a:r>
              <a:rPr lang="it-IT" sz="1800" dirty="0"/>
              <a:t>o </a:t>
            </a:r>
            <a:r>
              <a:rPr lang="it-IT" sz="1800" dirty="0" smtClean="0"/>
              <a:t>di messa </a:t>
            </a:r>
            <a:r>
              <a:rPr lang="it-IT" sz="1800" dirty="0"/>
              <a:t>a norma </a:t>
            </a:r>
            <a:r>
              <a:rPr lang="it-IT" sz="1800" dirty="0" smtClean="0"/>
              <a:t>dell’impianto; altrimenti </a:t>
            </a:r>
            <a:r>
              <a:rPr lang="it-IT" sz="1800" dirty="0"/>
              <a:t>paga anche la dispersione termica </a:t>
            </a:r>
            <a:r>
              <a:rPr lang="it-IT" sz="1800" dirty="0" smtClean="0"/>
              <a:t>od il furto </a:t>
            </a:r>
            <a:r>
              <a:rPr lang="it-IT" sz="1800" dirty="0"/>
              <a:t>di </a:t>
            </a:r>
            <a:r>
              <a:rPr lang="it-IT" sz="1800" dirty="0" smtClean="0"/>
              <a:t>calore.</a:t>
            </a:r>
            <a:endParaRPr lang="it-IT" sz="1800" dirty="0"/>
          </a:p>
        </p:txBody>
      </p:sp>
    </p:spTree>
    <p:extLst>
      <p:ext uri="{BB962C8B-B14F-4D97-AF65-F5344CB8AC3E}">
        <p14:creationId xmlns:p14="http://schemas.microsoft.com/office/powerpoint/2010/main" val="26102436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marL="0" indent="0" algn="just">
              <a:buNone/>
            </a:pPr>
            <a:r>
              <a:rPr lang="it-IT" sz="1800" dirty="0" smtClean="0">
                <a:latin typeface="+mj-lt"/>
              </a:rPr>
              <a:t>Non crediamo a chi ritiene possibile un divieto regolamentare al distacco.</a:t>
            </a:r>
          </a:p>
          <a:p>
            <a:pPr marL="0" indent="0" algn="just">
              <a:buNone/>
            </a:pPr>
            <a:endParaRPr lang="it-IT" sz="1800" dirty="0" smtClean="0">
              <a:latin typeface="+mj-lt"/>
            </a:endParaRPr>
          </a:p>
          <a:p>
            <a:pPr marL="0" indent="0" algn="just">
              <a:buNone/>
            </a:pPr>
            <a:r>
              <a:rPr lang="it-IT" sz="1800" dirty="0" smtClean="0">
                <a:latin typeface="+mj-lt"/>
              </a:rPr>
              <a:t>Contra </a:t>
            </a:r>
            <a:r>
              <a:rPr lang="it-IT" sz="1800" dirty="0" err="1">
                <a:latin typeface="+mj-lt"/>
              </a:rPr>
              <a:t>C</a:t>
            </a:r>
            <a:r>
              <a:rPr lang="it-IT" sz="1800" dirty="0" err="1" smtClean="0">
                <a:latin typeface="+mj-lt"/>
              </a:rPr>
              <a:t>ass</a:t>
            </a:r>
            <a:r>
              <a:rPr lang="it-IT" sz="1800" dirty="0" smtClean="0">
                <a:latin typeface="+mj-lt"/>
              </a:rPr>
              <a:t>. 28.1.2004 n. 1558, ma si può ritenere che anche in mancanza di un divieto regolamentare, si possa ritenere soddisfatto una disposizione cogente.</a:t>
            </a:r>
          </a:p>
          <a:p>
            <a:pPr marL="0" indent="0" algn="just">
              <a:buNone/>
            </a:pPr>
            <a:endParaRPr lang="it-IT" sz="1800" dirty="0" smtClean="0">
              <a:latin typeface="+mj-lt"/>
            </a:endParaRPr>
          </a:p>
          <a:p>
            <a:pPr marL="0" indent="0" algn="just">
              <a:buNone/>
            </a:pPr>
            <a:r>
              <a:rPr lang="it-IT" sz="1800" dirty="0" smtClean="0">
                <a:latin typeface="+mj-lt"/>
              </a:rPr>
              <a:t>Nei casi di situazione manifestamente ingiusta, come ad esempio un solo condomino che per ragioni di immobile particolare, non possa distaccarsi e resti obbligato al mantenimento del centralizzato, rimane sempre il ricorso al Giudice.</a:t>
            </a:r>
          </a:p>
          <a:p>
            <a:pPr marL="0" indent="0" algn="just">
              <a:buNone/>
            </a:pPr>
            <a:endParaRPr lang="it-IT" sz="1800" dirty="0">
              <a:latin typeface="+mj-lt"/>
            </a:endParaRPr>
          </a:p>
          <a:p>
            <a:pPr marL="0" indent="0" algn="just">
              <a:buNone/>
            </a:pPr>
            <a:r>
              <a:rPr lang="it-IT" sz="1800" dirty="0" smtClean="0">
                <a:latin typeface="+mj-lt"/>
              </a:rPr>
              <a:t>Si ricordi poi che tutti gli intervenienti di modifica del riscaldamento sono sottoposti al doppio beneficio della detrazione fonti di calore o in </a:t>
            </a:r>
            <a:r>
              <a:rPr lang="it-IT" sz="1800" dirty="0" err="1" smtClean="0">
                <a:latin typeface="+mj-lt"/>
              </a:rPr>
              <a:t>alterantiva</a:t>
            </a:r>
            <a:r>
              <a:rPr lang="it-IT" sz="1800" dirty="0" smtClean="0">
                <a:latin typeface="+mj-lt"/>
              </a:rPr>
              <a:t> quella sulle opere straordinarie, almeno sino alla fine del 2015.</a:t>
            </a:r>
          </a:p>
          <a:p>
            <a:pPr marL="0" indent="0" algn="just">
              <a:buNone/>
            </a:pPr>
            <a:r>
              <a:rPr lang="it-IT" sz="1800" dirty="0" smtClean="0">
                <a:latin typeface="+mj-lt"/>
              </a:rPr>
              <a:t> </a:t>
            </a:r>
            <a:endParaRPr lang="it-IT" sz="1800" dirty="0">
              <a:latin typeface="+mj-lt"/>
            </a:endParaRPr>
          </a:p>
        </p:txBody>
      </p:sp>
    </p:spTree>
    <p:extLst>
      <p:ext uri="{BB962C8B-B14F-4D97-AF65-F5344CB8AC3E}">
        <p14:creationId xmlns:p14="http://schemas.microsoft.com/office/powerpoint/2010/main" val="12736295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lgn="just">
              <a:buNone/>
            </a:pPr>
            <a:r>
              <a:rPr lang="it-IT" sz="2000" b="1" dirty="0" smtClean="0">
                <a:latin typeface="+mj-lt"/>
              </a:rPr>
              <a:t>Art. 1119 c.c.  </a:t>
            </a:r>
            <a:r>
              <a:rPr lang="it-IT" sz="2000" b="1" dirty="0">
                <a:latin typeface="+mj-lt"/>
              </a:rPr>
              <a:t>-</a:t>
            </a:r>
            <a:r>
              <a:rPr lang="it-IT" sz="2000" b="1" dirty="0" smtClean="0">
                <a:latin typeface="+mj-lt"/>
              </a:rPr>
              <a:t> Indivisibilità</a:t>
            </a:r>
            <a:endParaRPr lang="it-IT" sz="2000" b="1" dirty="0">
              <a:latin typeface="+mj-lt"/>
            </a:endParaRPr>
          </a:p>
          <a:p>
            <a:pPr marL="0" indent="0" algn="just">
              <a:buNone/>
            </a:pPr>
            <a:endParaRPr lang="it-IT" sz="2000" dirty="0" smtClean="0">
              <a:latin typeface="+mj-lt"/>
            </a:endParaRPr>
          </a:p>
          <a:p>
            <a:pPr marL="0" indent="0" algn="just">
              <a:buNone/>
            </a:pPr>
            <a:r>
              <a:rPr lang="it-IT" sz="2000" dirty="0" smtClean="0">
                <a:latin typeface="+mj-lt"/>
              </a:rPr>
              <a:t>Le </a:t>
            </a:r>
            <a:r>
              <a:rPr lang="it-IT" sz="2000" dirty="0">
                <a:latin typeface="+mj-lt"/>
              </a:rPr>
              <a:t>parti comuni dell’edificio non sono soggette a divisione, a meno che la divisione possa </a:t>
            </a:r>
            <a:r>
              <a:rPr lang="it-IT" sz="2000" dirty="0" smtClean="0">
                <a:latin typeface="+mj-lt"/>
              </a:rPr>
              <a:t>farsi senza </a:t>
            </a:r>
            <a:r>
              <a:rPr lang="it-IT" sz="2000" dirty="0">
                <a:latin typeface="+mj-lt"/>
              </a:rPr>
              <a:t>rendere più incomodo l’uso della cosa a ciascun condomino e con il consenso di tutti </a:t>
            </a:r>
            <a:r>
              <a:rPr lang="it-IT" sz="2000" dirty="0" smtClean="0">
                <a:latin typeface="+mj-lt"/>
              </a:rPr>
              <a:t>i partecipanti </a:t>
            </a:r>
            <a:r>
              <a:rPr lang="it-IT" sz="2000" dirty="0">
                <a:latin typeface="+mj-lt"/>
              </a:rPr>
              <a:t>al </a:t>
            </a:r>
            <a:r>
              <a:rPr lang="it-IT" sz="2000" dirty="0" smtClean="0">
                <a:latin typeface="+mj-lt"/>
              </a:rPr>
              <a:t>condominio.</a:t>
            </a:r>
            <a:endParaRPr lang="it-IT" sz="2000" dirty="0">
              <a:latin typeface="+mj-lt"/>
            </a:endParaRPr>
          </a:p>
        </p:txBody>
      </p:sp>
    </p:spTree>
    <p:extLst>
      <p:ext uri="{BB962C8B-B14F-4D97-AF65-F5344CB8AC3E}">
        <p14:creationId xmlns:p14="http://schemas.microsoft.com/office/powerpoint/2010/main" val="29057874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548680"/>
            <a:ext cx="8229600" cy="5577483"/>
          </a:xfrm>
        </p:spPr>
        <p:txBody>
          <a:bodyPr>
            <a:normAutofit fontScale="40000" lnSpcReduction="20000"/>
          </a:bodyPr>
          <a:lstStyle/>
          <a:p>
            <a:pPr marL="0" indent="0" algn="just">
              <a:buNone/>
            </a:pPr>
            <a:r>
              <a:rPr lang="it-IT" sz="3800" b="1" dirty="0" smtClean="0">
                <a:latin typeface="+mj-lt"/>
              </a:rPr>
              <a:t>Art. 1120 c.c. - Innovazioni</a:t>
            </a:r>
          </a:p>
          <a:p>
            <a:pPr marL="0" indent="0" algn="just">
              <a:buNone/>
            </a:pPr>
            <a:endParaRPr lang="it-IT" sz="3800" b="1" dirty="0">
              <a:latin typeface="+mj-lt"/>
            </a:endParaRPr>
          </a:p>
          <a:p>
            <a:pPr marL="0" indent="0" algn="just">
              <a:buNone/>
            </a:pPr>
            <a:r>
              <a:rPr lang="it-IT" sz="3800" dirty="0">
                <a:latin typeface="+mj-lt"/>
              </a:rPr>
              <a:t>I condomini, con la maggioranza indicata dal quinto comma dell’articolo 1136, possono </a:t>
            </a:r>
            <a:r>
              <a:rPr lang="it-IT" sz="3800" dirty="0" smtClean="0">
                <a:latin typeface="+mj-lt"/>
              </a:rPr>
              <a:t>disporre tutte </a:t>
            </a:r>
            <a:r>
              <a:rPr lang="it-IT" sz="3800" dirty="0">
                <a:latin typeface="+mj-lt"/>
              </a:rPr>
              <a:t>le innovazioni dirette al miglioramento o all’uso più comodo o al maggior rendimento delle </a:t>
            </a:r>
            <a:r>
              <a:rPr lang="it-IT" sz="3800" dirty="0" smtClean="0">
                <a:latin typeface="+mj-lt"/>
              </a:rPr>
              <a:t>cose comuni</a:t>
            </a:r>
            <a:r>
              <a:rPr lang="it-IT" sz="3800" dirty="0">
                <a:latin typeface="+mj-lt"/>
              </a:rPr>
              <a:t>.</a:t>
            </a:r>
          </a:p>
          <a:p>
            <a:pPr marL="0" indent="0" algn="just">
              <a:buNone/>
            </a:pPr>
            <a:r>
              <a:rPr lang="it-IT" sz="3800" dirty="0">
                <a:latin typeface="+mj-lt"/>
              </a:rPr>
              <a:t>I condomini, con la maggioranza indicata dal secondo comma dell'articolo 1136, possono disporre </a:t>
            </a:r>
            <a:r>
              <a:rPr lang="it-IT" sz="3800" dirty="0" smtClean="0">
                <a:latin typeface="+mj-lt"/>
              </a:rPr>
              <a:t>le innovazioni </a:t>
            </a:r>
            <a:r>
              <a:rPr lang="it-IT" sz="3800" dirty="0">
                <a:latin typeface="+mj-lt"/>
              </a:rPr>
              <a:t>che, nel rispetto della normativa di settore, hanno ad oggetto:</a:t>
            </a:r>
          </a:p>
          <a:p>
            <a:pPr marL="0" indent="0" algn="just">
              <a:buNone/>
            </a:pPr>
            <a:r>
              <a:rPr lang="it-IT" sz="3800" dirty="0">
                <a:latin typeface="+mj-lt"/>
              </a:rPr>
              <a:t>1) le opere e gli interventi volti a migliorare la sicurezza e la salubrità degli edifici e degli impianti;</a:t>
            </a:r>
          </a:p>
          <a:p>
            <a:pPr marL="0" indent="0" algn="just">
              <a:buNone/>
            </a:pPr>
            <a:r>
              <a:rPr lang="it-IT" sz="3800" dirty="0">
                <a:latin typeface="+mj-lt"/>
              </a:rPr>
              <a:t>2) le opere e gli interventi previsti per eliminare le barriere architettoniche, per il contenimento </a:t>
            </a:r>
            <a:r>
              <a:rPr lang="it-IT" sz="3800" dirty="0" smtClean="0">
                <a:latin typeface="+mj-lt"/>
              </a:rPr>
              <a:t>del consumo </a:t>
            </a:r>
            <a:r>
              <a:rPr lang="it-IT" sz="3800" dirty="0">
                <a:latin typeface="+mj-lt"/>
              </a:rPr>
              <a:t>energetico degli edifici e per realizzare parcheggi destinati a servizio delle unità </a:t>
            </a:r>
            <a:r>
              <a:rPr lang="it-IT" sz="3800" dirty="0" smtClean="0">
                <a:latin typeface="+mj-lt"/>
              </a:rPr>
              <a:t>immobiliari o </a:t>
            </a:r>
            <a:r>
              <a:rPr lang="it-IT" sz="3800" dirty="0">
                <a:latin typeface="+mj-lt"/>
              </a:rPr>
              <a:t>dell'edificio, nonché per la produzione di energia mediante l'utilizzo di impianti di </a:t>
            </a:r>
            <a:r>
              <a:rPr lang="it-IT" sz="3800" dirty="0" smtClean="0">
                <a:latin typeface="+mj-lt"/>
              </a:rPr>
              <a:t>cogenerazione, fonti </a:t>
            </a:r>
            <a:r>
              <a:rPr lang="it-IT" sz="3800" dirty="0">
                <a:latin typeface="+mj-lt"/>
              </a:rPr>
              <a:t>eoliche, solari o comunque rinnovabili da parte del condominio o di terzi che conseguano </a:t>
            </a:r>
            <a:r>
              <a:rPr lang="it-IT" sz="3800" dirty="0" smtClean="0">
                <a:latin typeface="+mj-lt"/>
              </a:rPr>
              <a:t>a titolo </a:t>
            </a:r>
            <a:r>
              <a:rPr lang="it-IT" sz="3800" dirty="0">
                <a:latin typeface="+mj-lt"/>
              </a:rPr>
              <a:t>oneroso un diritto reale o personale di godimento del lastrico solare o di altra idonea </a:t>
            </a:r>
            <a:r>
              <a:rPr lang="it-IT" sz="3800" dirty="0" smtClean="0">
                <a:latin typeface="+mj-lt"/>
              </a:rPr>
              <a:t>superficie comune</a:t>
            </a:r>
            <a:r>
              <a:rPr lang="it-IT" sz="3800" dirty="0">
                <a:latin typeface="+mj-lt"/>
              </a:rPr>
              <a:t>;</a:t>
            </a:r>
          </a:p>
          <a:p>
            <a:pPr marL="0" indent="0" algn="just">
              <a:buNone/>
            </a:pPr>
            <a:r>
              <a:rPr lang="it-IT" sz="3800" dirty="0">
                <a:latin typeface="+mj-lt"/>
              </a:rPr>
              <a:t>3) l'installazione di impianti centralizzati per la ricezione radiotelevisiva e per l'accesso a </a:t>
            </a:r>
            <a:r>
              <a:rPr lang="it-IT" sz="3800" dirty="0" smtClean="0">
                <a:latin typeface="+mj-lt"/>
              </a:rPr>
              <a:t>qualunque altro </a:t>
            </a:r>
            <a:r>
              <a:rPr lang="it-IT" sz="3800" dirty="0">
                <a:latin typeface="+mj-lt"/>
              </a:rPr>
              <a:t>genere di flusso informativo, anche da satellite o via cavo, e i relativi collegamenti fino </a:t>
            </a:r>
            <a:r>
              <a:rPr lang="it-IT" sz="3800" dirty="0" smtClean="0">
                <a:latin typeface="+mj-lt"/>
              </a:rPr>
              <a:t>alla diramazione </a:t>
            </a:r>
            <a:r>
              <a:rPr lang="it-IT" sz="3800" dirty="0">
                <a:latin typeface="+mj-lt"/>
              </a:rPr>
              <a:t>per le singole utenze, ad esclusione degli impianti che non comportano modifiche </a:t>
            </a:r>
            <a:r>
              <a:rPr lang="it-IT" sz="3800" dirty="0" smtClean="0">
                <a:latin typeface="+mj-lt"/>
              </a:rPr>
              <a:t>in grado </a:t>
            </a:r>
            <a:r>
              <a:rPr lang="it-IT" sz="3800" dirty="0">
                <a:latin typeface="+mj-lt"/>
              </a:rPr>
              <a:t>di alterare la destinazione della cosa comune e di impedire agli altri condomini di farne </a:t>
            </a:r>
            <a:r>
              <a:rPr lang="it-IT" sz="3800" dirty="0" smtClean="0">
                <a:latin typeface="+mj-lt"/>
              </a:rPr>
              <a:t>uso secondo </a:t>
            </a:r>
            <a:r>
              <a:rPr lang="it-IT" sz="3800" dirty="0">
                <a:latin typeface="+mj-lt"/>
              </a:rPr>
              <a:t>il loro diritto. </a:t>
            </a:r>
          </a:p>
          <a:p>
            <a:pPr marL="0" indent="0" algn="just">
              <a:buNone/>
            </a:pPr>
            <a:r>
              <a:rPr lang="it-IT" sz="3800" dirty="0">
                <a:latin typeface="+mj-lt"/>
              </a:rPr>
              <a:t>L'amministratore è tenuto a convocare l'assemblea entro trenta giorni dalla richiesta anche di </a:t>
            </a:r>
            <a:r>
              <a:rPr lang="it-IT" sz="3800" dirty="0" smtClean="0">
                <a:latin typeface="+mj-lt"/>
              </a:rPr>
              <a:t>un solo </a:t>
            </a:r>
            <a:r>
              <a:rPr lang="it-IT" sz="3800" dirty="0">
                <a:latin typeface="+mj-lt"/>
              </a:rPr>
              <a:t>condomino interessato all'adozione delle deliberazioni di cui al precedente comma. La </a:t>
            </a:r>
            <a:r>
              <a:rPr lang="it-IT" sz="3800" dirty="0" smtClean="0">
                <a:latin typeface="+mj-lt"/>
              </a:rPr>
              <a:t>richiesta deve </a:t>
            </a:r>
            <a:r>
              <a:rPr lang="it-IT" sz="3800" dirty="0">
                <a:latin typeface="+mj-lt"/>
              </a:rPr>
              <a:t>contenere l'indicazione del contenuto specifico e delle modalità di esecuzione degli </a:t>
            </a:r>
            <a:r>
              <a:rPr lang="it-IT" sz="3800" dirty="0" smtClean="0">
                <a:latin typeface="+mj-lt"/>
              </a:rPr>
              <a:t>interventi proposti</a:t>
            </a:r>
            <a:r>
              <a:rPr lang="it-IT" sz="3800" dirty="0">
                <a:latin typeface="+mj-lt"/>
              </a:rPr>
              <a:t>. In mancanza, l'amministratore deve invitare senza indugio il condomino proponente </a:t>
            </a:r>
            <a:r>
              <a:rPr lang="it-IT" sz="3800" dirty="0" smtClean="0">
                <a:latin typeface="+mj-lt"/>
              </a:rPr>
              <a:t>a fornire </a:t>
            </a:r>
            <a:r>
              <a:rPr lang="it-IT" sz="3800" dirty="0">
                <a:latin typeface="+mj-lt"/>
              </a:rPr>
              <a:t>le necessarie integrazioni. </a:t>
            </a:r>
          </a:p>
          <a:p>
            <a:pPr marL="0" indent="0" algn="just">
              <a:buNone/>
            </a:pPr>
            <a:r>
              <a:rPr lang="it-IT" sz="3800" dirty="0">
                <a:latin typeface="+mj-lt"/>
              </a:rPr>
              <a:t>Sono vietate le innovazioni che possano recare pregiudizio alla stabilità o alla sicurezza </a:t>
            </a:r>
            <a:r>
              <a:rPr lang="it-IT" sz="3800" dirty="0" smtClean="0">
                <a:latin typeface="+mj-lt"/>
              </a:rPr>
              <a:t>del fabbricato</a:t>
            </a:r>
            <a:r>
              <a:rPr lang="it-IT" sz="3800" dirty="0">
                <a:latin typeface="+mj-lt"/>
              </a:rPr>
              <a:t>, che ne alterino il decoro architettonico o che rendano talune parti comuni dell’edificio </a:t>
            </a:r>
            <a:r>
              <a:rPr lang="it-IT" sz="3800" dirty="0" smtClean="0">
                <a:latin typeface="+mj-lt"/>
              </a:rPr>
              <a:t>inservibili all’uso </a:t>
            </a:r>
            <a:r>
              <a:rPr lang="it-IT" sz="3800" dirty="0">
                <a:latin typeface="+mj-lt"/>
              </a:rPr>
              <a:t>o al godimento anche di un solo condomino.</a:t>
            </a:r>
          </a:p>
          <a:p>
            <a:pPr marL="0" indent="0">
              <a:buNone/>
            </a:pPr>
            <a:endParaRPr lang="it-IT" dirty="0"/>
          </a:p>
        </p:txBody>
      </p:sp>
    </p:spTree>
    <p:extLst>
      <p:ext uri="{BB962C8B-B14F-4D97-AF65-F5344CB8AC3E}">
        <p14:creationId xmlns:p14="http://schemas.microsoft.com/office/powerpoint/2010/main" val="36614179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1800" b="1" dirty="0" smtClean="0"/>
              <a:t>Art. 1120 c.c. </a:t>
            </a:r>
            <a:endParaRPr lang="it-IT" sz="1800" b="1" dirty="0"/>
          </a:p>
        </p:txBody>
      </p:sp>
      <p:sp>
        <p:nvSpPr>
          <p:cNvPr id="3" name="Segnaposto contenuto 2"/>
          <p:cNvSpPr>
            <a:spLocks noGrp="1"/>
          </p:cNvSpPr>
          <p:nvPr>
            <p:ph idx="1"/>
          </p:nvPr>
        </p:nvSpPr>
        <p:spPr/>
        <p:txBody>
          <a:bodyPr>
            <a:normAutofit/>
          </a:bodyPr>
          <a:lstStyle/>
          <a:p>
            <a:pPr marL="0" indent="0" algn="just">
              <a:buNone/>
            </a:pPr>
            <a:r>
              <a:rPr lang="it-IT" sz="2000" b="1" i="0" u="none" strike="noStrike" baseline="0" dirty="0" smtClean="0"/>
              <a:t>Innovazioni </a:t>
            </a:r>
            <a:r>
              <a:rPr lang="it-IT" sz="2000" b="0" i="0" u="none" strike="noStrike" baseline="0" dirty="0" smtClean="0"/>
              <a:t>:</a:t>
            </a:r>
          </a:p>
          <a:p>
            <a:pPr marL="0" indent="0" algn="just">
              <a:buNone/>
            </a:pPr>
            <a:endParaRPr lang="it-IT" sz="2000" b="0" i="0" u="none" strike="noStrike" baseline="0" dirty="0" smtClean="0"/>
          </a:p>
          <a:p>
            <a:pPr marL="0" indent="0" algn="just">
              <a:buNone/>
            </a:pPr>
            <a:r>
              <a:rPr lang="it-IT" sz="2000" b="0" i="0" u="none" strike="noStrike" baseline="0" dirty="0" smtClean="0"/>
              <a:t>Il nuovo testo prevede due tipologie di innovazioni con</a:t>
            </a:r>
            <a:r>
              <a:rPr lang="it-IT" sz="2000" b="0" i="0" u="none" strike="noStrike" dirty="0" smtClean="0"/>
              <a:t> </a:t>
            </a:r>
            <a:r>
              <a:rPr lang="it-IT" sz="2000" b="0" i="0" u="none" strike="noStrike" baseline="0" dirty="0" smtClean="0"/>
              <a:t>diversi quorum necessari:</a:t>
            </a:r>
          </a:p>
          <a:p>
            <a:pPr marL="0" indent="0" algn="just">
              <a:buNone/>
            </a:pPr>
            <a:endParaRPr lang="it-IT" sz="2000" b="0" i="0" u="none" strike="noStrike" baseline="0" dirty="0" smtClean="0"/>
          </a:p>
          <a:p>
            <a:pPr marL="0" indent="0" algn="just">
              <a:buNone/>
            </a:pPr>
            <a:r>
              <a:rPr lang="it-IT" sz="2000" b="0" i="0" u="none" strike="noStrike" baseline="0" dirty="0" smtClean="0"/>
              <a:t>Innovazioni classiche (dirette al miglioramento o uso più</a:t>
            </a:r>
            <a:r>
              <a:rPr lang="it-IT" sz="2000" b="0" i="0" u="none" strike="noStrike" dirty="0" smtClean="0"/>
              <a:t> </a:t>
            </a:r>
            <a:r>
              <a:rPr lang="it-IT" sz="2000" b="0" i="0" u="none" strike="noStrike" baseline="0" dirty="0" smtClean="0"/>
              <a:t>comodo o maggior rendimento cose comuni)</a:t>
            </a:r>
          </a:p>
          <a:p>
            <a:pPr marL="0" indent="0" algn="just">
              <a:buNone/>
            </a:pPr>
            <a:r>
              <a:rPr lang="it-IT" sz="2000" b="0" i="0" u="none" strike="noStrike" baseline="0" dirty="0" smtClean="0"/>
              <a:t>Quorum : maggioranza intervenuti + 2/3 millesimi</a:t>
            </a:r>
          </a:p>
          <a:p>
            <a:pPr marL="0" indent="0" algn="just">
              <a:buNone/>
            </a:pPr>
            <a:endParaRPr lang="it-IT" sz="2000" b="0" i="0" u="none" strike="noStrike" baseline="0" dirty="0" smtClean="0"/>
          </a:p>
          <a:p>
            <a:pPr marL="0" indent="0" algn="just">
              <a:buNone/>
            </a:pPr>
            <a:r>
              <a:rPr lang="it-IT" sz="2000" b="0" i="0" u="none" strike="noStrike" baseline="0" dirty="0" smtClean="0"/>
              <a:t>Innovazioni particolari:</a:t>
            </a:r>
          </a:p>
          <a:p>
            <a:pPr marL="0" indent="0" algn="just">
              <a:buNone/>
            </a:pPr>
            <a:r>
              <a:rPr lang="it-IT" sz="2000" b="0" i="0" u="none" strike="noStrike" baseline="0" dirty="0" smtClean="0"/>
              <a:t>Quorum : maggioranza intervenuti + 500 mm</a:t>
            </a:r>
            <a:endParaRPr lang="it-IT" sz="2000" dirty="0"/>
          </a:p>
        </p:txBody>
      </p:sp>
    </p:spTree>
    <p:extLst>
      <p:ext uri="{BB962C8B-B14F-4D97-AF65-F5344CB8AC3E}">
        <p14:creationId xmlns:p14="http://schemas.microsoft.com/office/powerpoint/2010/main" val="10382158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1800" dirty="0" smtClean="0"/>
              <a:t>Art. 1120 c.c.</a:t>
            </a:r>
            <a:endParaRPr lang="it-IT" sz="1800" dirty="0"/>
          </a:p>
        </p:txBody>
      </p:sp>
      <p:sp>
        <p:nvSpPr>
          <p:cNvPr id="3" name="Segnaposto contenuto 2"/>
          <p:cNvSpPr>
            <a:spLocks noGrp="1"/>
          </p:cNvSpPr>
          <p:nvPr>
            <p:ph idx="1"/>
          </p:nvPr>
        </p:nvSpPr>
        <p:spPr/>
        <p:txBody>
          <a:bodyPr>
            <a:normAutofit/>
          </a:bodyPr>
          <a:lstStyle/>
          <a:p>
            <a:pPr marL="0" indent="0" algn="just">
              <a:buNone/>
            </a:pPr>
            <a:r>
              <a:rPr lang="it-IT" sz="2000" b="0" i="0" u="none" strike="noStrike" baseline="0" dirty="0" smtClean="0">
                <a:latin typeface="+mj-lt"/>
              </a:rPr>
              <a:t>Le Innovazioni particolari: (quorum maggioranza </a:t>
            </a:r>
            <a:r>
              <a:rPr lang="it-IT" sz="2000" b="0" i="0" u="none" strike="noStrike" baseline="0" dirty="0" err="1" smtClean="0">
                <a:latin typeface="+mj-lt"/>
              </a:rPr>
              <a:t>int</a:t>
            </a:r>
            <a:r>
              <a:rPr lang="it-IT" sz="2000" b="0" i="0" u="none" strike="noStrike" baseline="0" dirty="0" smtClean="0">
                <a:latin typeface="+mj-lt"/>
              </a:rPr>
              <a:t>. + 500mm)</a:t>
            </a:r>
          </a:p>
          <a:p>
            <a:pPr marL="0" indent="0" algn="just">
              <a:buNone/>
            </a:pPr>
            <a:endParaRPr lang="it-IT" sz="2000" b="0" i="0" u="none" strike="noStrike" baseline="0" dirty="0" smtClean="0">
              <a:latin typeface="+mj-lt"/>
            </a:endParaRPr>
          </a:p>
          <a:p>
            <a:pPr marL="0" indent="0" algn="just">
              <a:buNone/>
            </a:pPr>
            <a:r>
              <a:rPr lang="it-IT" sz="2000" b="0" i="0" u="none" strike="noStrike" baseline="0" dirty="0" smtClean="0">
                <a:latin typeface="+mj-lt"/>
              </a:rPr>
              <a:t>1. Opere per migliorare sicurezza e salubrità di edifici e impianti;</a:t>
            </a:r>
          </a:p>
          <a:p>
            <a:pPr marL="0" indent="0" algn="just">
              <a:buNone/>
            </a:pPr>
            <a:r>
              <a:rPr lang="it-IT" sz="2000" b="0" i="0" u="none" strike="noStrike" baseline="0" dirty="0" smtClean="0">
                <a:latin typeface="+mj-lt"/>
              </a:rPr>
              <a:t>2. Opere per:</a:t>
            </a:r>
          </a:p>
          <a:p>
            <a:pPr marL="0" indent="0" algn="just">
              <a:buNone/>
            </a:pPr>
            <a:r>
              <a:rPr lang="it-IT" sz="2000" b="0" i="0" u="none" strike="noStrike" baseline="0" dirty="0" smtClean="0">
                <a:latin typeface="+mj-lt"/>
              </a:rPr>
              <a:t>- eliminare barriere architettoniche;</a:t>
            </a:r>
          </a:p>
          <a:p>
            <a:pPr marL="0" indent="0" algn="just">
              <a:buNone/>
            </a:pPr>
            <a:r>
              <a:rPr lang="it-IT" sz="2000" b="0" i="0" u="none" strike="noStrike" baseline="0" dirty="0" smtClean="0">
                <a:latin typeface="+mj-lt"/>
              </a:rPr>
              <a:t>- contenimento consumo energetico;</a:t>
            </a:r>
          </a:p>
          <a:p>
            <a:pPr marL="0" indent="0" algn="just">
              <a:buNone/>
            </a:pPr>
            <a:r>
              <a:rPr lang="it-IT" sz="2000" b="0" i="0" u="none" strike="noStrike" baseline="0" dirty="0" smtClean="0">
                <a:latin typeface="+mj-lt"/>
              </a:rPr>
              <a:t>- produzione di energia mediante impianti di cogenerazione, fonti</a:t>
            </a:r>
          </a:p>
          <a:p>
            <a:pPr marL="0" indent="0" algn="just">
              <a:buNone/>
            </a:pPr>
            <a:r>
              <a:rPr lang="it-IT" sz="2000" b="0" i="0" u="none" strike="noStrike" baseline="0" dirty="0" smtClean="0">
                <a:latin typeface="+mj-lt"/>
              </a:rPr>
              <a:t>eoliche, solari o rinnovabili;</a:t>
            </a:r>
          </a:p>
          <a:p>
            <a:pPr marL="0" indent="0" algn="just">
              <a:buNone/>
            </a:pPr>
            <a:r>
              <a:rPr lang="it-IT" sz="2000" b="0" i="0" u="none" strike="noStrike" baseline="0" dirty="0" smtClean="0">
                <a:latin typeface="+mj-lt"/>
              </a:rPr>
              <a:t>- realizzare parcheggi destinati alle </a:t>
            </a:r>
            <a:r>
              <a:rPr lang="it-IT" sz="2000" b="0" i="0" u="none" strike="noStrike" baseline="0" dirty="0" err="1" smtClean="0">
                <a:latin typeface="+mj-lt"/>
              </a:rPr>
              <a:t>u.i.</a:t>
            </a:r>
            <a:r>
              <a:rPr lang="it-IT" sz="2000" b="0" i="0" u="none" strike="noStrike" baseline="0" dirty="0" smtClean="0">
                <a:latin typeface="+mj-lt"/>
              </a:rPr>
              <a:t> o al condominio</a:t>
            </a:r>
          </a:p>
          <a:p>
            <a:pPr marL="0" indent="0" algn="just">
              <a:buNone/>
            </a:pPr>
            <a:r>
              <a:rPr lang="it-IT" sz="2000" b="0" i="0" u="none" strike="noStrike" baseline="0" dirty="0" smtClean="0">
                <a:latin typeface="+mj-lt"/>
              </a:rPr>
              <a:t>3. Installazione impianti centralizzati ricezione radio-tv o accesso a</a:t>
            </a:r>
            <a:r>
              <a:rPr lang="it-IT" sz="2000" b="0" i="0" u="none" strike="noStrike" dirty="0" smtClean="0">
                <a:latin typeface="+mj-lt"/>
              </a:rPr>
              <a:t> </a:t>
            </a:r>
            <a:r>
              <a:rPr lang="it-IT" sz="2000" b="0" i="0" u="none" strike="noStrike" baseline="0" dirty="0" smtClean="0">
                <a:latin typeface="+mj-lt"/>
              </a:rPr>
              <a:t>flussi informativi anche via satellite o cavo.</a:t>
            </a:r>
            <a:endParaRPr lang="it-IT" sz="2000" dirty="0">
              <a:latin typeface="+mj-lt"/>
            </a:endParaRPr>
          </a:p>
        </p:txBody>
      </p:sp>
    </p:spTree>
    <p:extLst>
      <p:ext uri="{BB962C8B-B14F-4D97-AF65-F5344CB8AC3E}">
        <p14:creationId xmlns:p14="http://schemas.microsoft.com/office/powerpoint/2010/main" val="15909811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1800" dirty="0" smtClean="0"/>
              <a:t>segue</a:t>
            </a:r>
            <a:endParaRPr lang="it-IT" sz="1800" dirty="0"/>
          </a:p>
        </p:txBody>
      </p:sp>
      <p:sp>
        <p:nvSpPr>
          <p:cNvPr id="3" name="Segnaposto contenuto 2"/>
          <p:cNvSpPr>
            <a:spLocks noGrp="1"/>
          </p:cNvSpPr>
          <p:nvPr>
            <p:ph idx="1"/>
          </p:nvPr>
        </p:nvSpPr>
        <p:spPr/>
        <p:txBody>
          <a:bodyPr>
            <a:noAutofit/>
          </a:bodyPr>
          <a:lstStyle/>
          <a:p>
            <a:pPr marL="0" indent="0">
              <a:buNone/>
            </a:pPr>
            <a:r>
              <a:rPr lang="it-IT" sz="1800" dirty="0" smtClean="0"/>
              <a:t>Le </a:t>
            </a:r>
            <a:r>
              <a:rPr lang="it-IT" sz="1800" dirty="0"/>
              <a:t>Innovazioni particolari</a:t>
            </a:r>
            <a:r>
              <a:rPr lang="it-IT" sz="1800" dirty="0" smtClean="0"/>
              <a:t>: (</a:t>
            </a:r>
            <a:r>
              <a:rPr lang="it-IT" sz="1800" dirty="0"/>
              <a:t>quorum maggioranza </a:t>
            </a:r>
            <a:r>
              <a:rPr lang="it-IT" sz="1800" dirty="0" err="1"/>
              <a:t>int</a:t>
            </a:r>
            <a:r>
              <a:rPr lang="it-IT" sz="1800" dirty="0"/>
              <a:t>. + 500mm)</a:t>
            </a:r>
          </a:p>
          <a:p>
            <a:pPr marL="0" indent="0">
              <a:buNone/>
            </a:pPr>
            <a:endParaRPr lang="it-IT" sz="1800" dirty="0" smtClean="0"/>
          </a:p>
          <a:p>
            <a:pPr marL="0" indent="0">
              <a:buNone/>
            </a:pPr>
            <a:r>
              <a:rPr lang="it-IT" sz="1800" u="sng" dirty="0" smtClean="0"/>
              <a:t>Nuovo </a:t>
            </a:r>
            <a:r>
              <a:rPr lang="it-IT" sz="1800" u="sng" dirty="0"/>
              <a:t>iter di convocazione </a:t>
            </a:r>
            <a:r>
              <a:rPr lang="it-IT" sz="1800" u="sng" dirty="0" smtClean="0"/>
              <a:t>:</a:t>
            </a:r>
            <a:endParaRPr lang="it-IT" sz="1800" u="sng" dirty="0"/>
          </a:p>
          <a:p>
            <a:pPr marL="0" indent="0" algn="just">
              <a:buNone/>
            </a:pPr>
            <a:endParaRPr lang="it-IT" sz="1800" dirty="0" smtClean="0"/>
          </a:p>
          <a:p>
            <a:pPr marL="0" indent="0" algn="just">
              <a:buNone/>
            </a:pPr>
            <a:r>
              <a:rPr lang="it-IT" sz="1800" dirty="0" smtClean="0"/>
              <a:t>L’amministratore deve convocare </a:t>
            </a:r>
            <a:r>
              <a:rPr lang="it-IT" sz="1800" dirty="0"/>
              <a:t>assemblea entro 30 gg dalla </a:t>
            </a:r>
            <a:r>
              <a:rPr lang="it-IT" sz="1800" dirty="0" smtClean="0"/>
              <a:t>richiesta anche </a:t>
            </a:r>
            <a:r>
              <a:rPr lang="it-IT" sz="1800" dirty="0"/>
              <a:t>di </a:t>
            </a:r>
            <a:r>
              <a:rPr lang="it-IT" sz="1800" dirty="0" smtClean="0"/>
              <a:t>un solo condomino  interessato </a:t>
            </a:r>
            <a:r>
              <a:rPr lang="it-IT" sz="1800" dirty="0"/>
              <a:t>all’adozione </a:t>
            </a:r>
            <a:r>
              <a:rPr lang="it-IT" sz="1800" dirty="0" smtClean="0"/>
              <a:t>delle Innovazioni </a:t>
            </a:r>
            <a:r>
              <a:rPr lang="it-IT" sz="1800" dirty="0"/>
              <a:t>ex art. 1120, II comma c.c</a:t>
            </a:r>
            <a:r>
              <a:rPr lang="it-IT" sz="1800" dirty="0" smtClean="0"/>
              <a:t>.</a:t>
            </a:r>
          </a:p>
          <a:p>
            <a:pPr marL="0" indent="0" algn="just">
              <a:buNone/>
            </a:pPr>
            <a:endParaRPr lang="it-IT" sz="1800" dirty="0"/>
          </a:p>
          <a:p>
            <a:pPr marL="0" indent="0" algn="just">
              <a:buNone/>
            </a:pPr>
            <a:r>
              <a:rPr lang="it-IT" sz="1800" dirty="0"/>
              <a:t>La richiesta del condomino </a:t>
            </a:r>
            <a:r>
              <a:rPr lang="it-IT" sz="1800" dirty="0" smtClean="0"/>
              <a:t>deve contenere </a:t>
            </a:r>
            <a:r>
              <a:rPr lang="it-IT" sz="1800" dirty="0"/>
              <a:t>l’indicazione delle </a:t>
            </a:r>
            <a:r>
              <a:rPr lang="it-IT" sz="1800" dirty="0" smtClean="0"/>
              <a:t>modalità degli interventi </a:t>
            </a:r>
            <a:r>
              <a:rPr lang="it-IT" sz="1800" dirty="0"/>
              <a:t>proposti. In mancanza l’amministratore deve </a:t>
            </a:r>
            <a:r>
              <a:rPr lang="it-IT" sz="1800" dirty="0" smtClean="0"/>
              <a:t>invitare il </a:t>
            </a:r>
            <a:r>
              <a:rPr lang="it-IT" sz="1800" dirty="0"/>
              <a:t>condomino a fornire tali </a:t>
            </a:r>
            <a:r>
              <a:rPr lang="it-IT" sz="1800" dirty="0" smtClean="0"/>
              <a:t>precisazioni.</a:t>
            </a:r>
          </a:p>
          <a:p>
            <a:pPr marL="0" indent="0" algn="just">
              <a:buNone/>
            </a:pPr>
            <a:endParaRPr lang="it-IT" sz="1800" dirty="0"/>
          </a:p>
          <a:p>
            <a:pPr marL="0" indent="0" algn="just">
              <a:buNone/>
            </a:pPr>
            <a:r>
              <a:rPr lang="it-IT" sz="1800" dirty="0" smtClean="0"/>
              <a:t>NB : </a:t>
            </a:r>
            <a:r>
              <a:rPr lang="it-IT" sz="1800" dirty="0"/>
              <a:t>in ogni caso sono vietate le innovazioni che ledono </a:t>
            </a:r>
            <a:r>
              <a:rPr lang="it-IT" sz="1800" dirty="0" smtClean="0"/>
              <a:t>decoro architettonico</a:t>
            </a:r>
            <a:r>
              <a:rPr lang="it-IT" sz="1800" dirty="0"/>
              <a:t>, pregiudichino stabilità e sicurezza fabbricato </a:t>
            </a:r>
            <a:r>
              <a:rPr lang="it-IT" sz="1800" dirty="0" smtClean="0"/>
              <a:t>o rendano </a:t>
            </a:r>
            <a:r>
              <a:rPr lang="it-IT" sz="1800" dirty="0"/>
              <a:t>alcune parti inservibili all’uso anche di un solo condomino.</a:t>
            </a:r>
          </a:p>
        </p:txBody>
      </p:sp>
    </p:spTree>
    <p:extLst>
      <p:ext uri="{BB962C8B-B14F-4D97-AF65-F5344CB8AC3E}">
        <p14:creationId xmlns:p14="http://schemas.microsoft.com/office/powerpoint/2010/main" val="28960901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1800" dirty="0" smtClean="0"/>
              <a:t>segue</a:t>
            </a:r>
            <a:endParaRPr lang="it-IT" sz="1800" dirty="0"/>
          </a:p>
        </p:txBody>
      </p:sp>
      <p:sp>
        <p:nvSpPr>
          <p:cNvPr id="3" name="Segnaposto contenuto 2"/>
          <p:cNvSpPr>
            <a:spLocks noGrp="1"/>
          </p:cNvSpPr>
          <p:nvPr>
            <p:ph idx="1"/>
          </p:nvPr>
        </p:nvSpPr>
        <p:spPr>
          <a:xfrm>
            <a:off x="395536" y="1196752"/>
            <a:ext cx="8229600" cy="4525963"/>
          </a:xfrm>
        </p:spPr>
        <p:txBody>
          <a:bodyPr>
            <a:normAutofit/>
          </a:bodyPr>
          <a:lstStyle/>
          <a:p>
            <a:pPr marL="0" indent="0">
              <a:buNone/>
            </a:pPr>
            <a:r>
              <a:rPr lang="it-IT" sz="1800" b="1" i="0" strike="noStrike" baseline="0" dirty="0" smtClean="0">
                <a:latin typeface="+mj-lt"/>
              </a:rPr>
              <a:t>Coordinamento con le leggi speciali</a:t>
            </a:r>
          </a:p>
          <a:p>
            <a:pPr marL="0" indent="0">
              <a:buNone/>
            </a:pPr>
            <a:endParaRPr lang="it-IT" sz="1800" b="0" i="0" strike="noStrike" baseline="0" dirty="0" smtClean="0">
              <a:latin typeface="+mj-lt"/>
            </a:endParaRPr>
          </a:p>
          <a:p>
            <a:pPr marL="457200" indent="-457200">
              <a:buAutoNum type="arabicPeriod"/>
            </a:pPr>
            <a:r>
              <a:rPr lang="it-IT" sz="1800" b="1" i="0" strike="noStrike" baseline="0" dirty="0" smtClean="0">
                <a:latin typeface="+mj-lt"/>
              </a:rPr>
              <a:t>Eliminazione delle barriere architettoniche</a:t>
            </a:r>
          </a:p>
          <a:p>
            <a:pPr marL="0" indent="0">
              <a:buNone/>
            </a:pPr>
            <a:endParaRPr lang="it-IT" sz="1800" b="0" i="0" strike="noStrike" baseline="0" dirty="0" smtClean="0">
              <a:latin typeface="+mj-lt"/>
            </a:endParaRPr>
          </a:p>
          <a:p>
            <a:pPr marL="0" indent="0" algn="just">
              <a:buNone/>
            </a:pPr>
            <a:r>
              <a:rPr lang="it-IT" sz="1800" b="0" i="0" strike="noStrike" baseline="0" dirty="0" smtClean="0">
                <a:latin typeface="+mj-lt"/>
              </a:rPr>
              <a:t>Ora viene modificato l’ </a:t>
            </a:r>
            <a:r>
              <a:rPr lang="it-IT" sz="1800" b="1" i="0" strike="noStrike" baseline="0" dirty="0" smtClean="0">
                <a:latin typeface="+mj-lt"/>
              </a:rPr>
              <a:t>art. 2 L. 13/89</a:t>
            </a:r>
            <a:r>
              <a:rPr lang="it-IT" sz="1800" b="0" i="0" strike="noStrike" baseline="0" dirty="0" smtClean="0">
                <a:latin typeface="+mj-lt"/>
              </a:rPr>
              <a:t>: sia in prima che in</a:t>
            </a:r>
            <a:r>
              <a:rPr lang="it-IT" sz="1800" b="0" i="0" strike="noStrike" dirty="0" smtClean="0">
                <a:latin typeface="+mj-lt"/>
              </a:rPr>
              <a:t> </a:t>
            </a:r>
            <a:r>
              <a:rPr lang="it-IT" sz="1800" b="0" i="0" strike="noStrike" baseline="0" dirty="0" smtClean="0">
                <a:latin typeface="+mj-lt"/>
              </a:rPr>
              <a:t>seconda convocazione serve la maggioranza degli intervenuti che rappresentino 500 millesimi </a:t>
            </a:r>
          </a:p>
          <a:p>
            <a:pPr marL="0" indent="0" algn="just">
              <a:buNone/>
            </a:pPr>
            <a:r>
              <a:rPr lang="it-IT" sz="1800" b="0" i="0" strike="noStrike" baseline="0" dirty="0" smtClean="0">
                <a:latin typeface="+mj-lt"/>
              </a:rPr>
              <a:t>Il testo precedente in seconda convocazione prevedeva una</a:t>
            </a:r>
            <a:r>
              <a:rPr lang="it-IT" sz="1800" b="0" i="0" strike="noStrike" dirty="0" smtClean="0">
                <a:latin typeface="+mj-lt"/>
              </a:rPr>
              <a:t> </a:t>
            </a:r>
            <a:r>
              <a:rPr lang="it-IT" sz="1800" b="0" i="0" strike="noStrike" baseline="0" dirty="0" smtClean="0">
                <a:latin typeface="+mj-lt"/>
              </a:rPr>
              <a:t>maggioranza più bassa (1/3 dei condomini e 1/3 millesimi).</a:t>
            </a:r>
            <a:endParaRPr lang="it-IT" sz="1800" dirty="0">
              <a:latin typeface="+mj-lt"/>
            </a:endParaRPr>
          </a:p>
        </p:txBody>
      </p:sp>
    </p:spTree>
    <p:extLst>
      <p:ext uri="{BB962C8B-B14F-4D97-AF65-F5344CB8AC3E}">
        <p14:creationId xmlns:p14="http://schemas.microsoft.com/office/powerpoint/2010/main" val="36999440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2000" dirty="0" smtClean="0"/>
              <a:t>Art. 1120 c.c.</a:t>
            </a:r>
            <a:endParaRPr lang="it-IT" sz="2000" dirty="0"/>
          </a:p>
        </p:txBody>
      </p:sp>
      <p:sp>
        <p:nvSpPr>
          <p:cNvPr id="3" name="Segnaposto contenuto 2"/>
          <p:cNvSpPr>
            <a:spLocks noGrp="1"/>
          </p:cNvSpPr>
          <p:nvPr>
            <p:ph idx="1"/>
          </p:nvPr>
        </p:nvSpPr>
        <p:spPr/>
        <p:txBody>
          <a:bodyPr>
            <a:noAutofit/>
          </a:bodyPr>
          <a:lstStyle/>
          <a:p>
            <a:pPr marL="0" indent="0">
              <a:buNone/>
            </a:pPr>
            <a:r>
              <a:rPr lang="it-IT" sz="2000" b="1" u="none" strike="noStrike" baseline="0" dirty="0" smtClean="0">
                <a:latin typeface="+mj-lt"/>
              </a:rPr>
              <a:t>Coordinamento con le leggi speciali :</a:t>
            </a:r>
          </a:p>
          <a:p>
            <a:pPr marL="0" indent="0">
              <a:buNone/>
            </a:pPr>
            <a:endParaRPr lang="it-IT" sz="2000" b="1" i="0" strike="noStrike" baseline="0" dirty="0" smtClean="0">
              <a:latin typeface="+mj-lt"/>
            </a:endParaRPr>
          </a:p>
          <a:p>
            <a:pPr marL="0" indent="0">
              <a:buNone/>
            </a:pPr>
            <a:r>
              <a:rPr lang="it-IT" sz="2000" b="1" i="0" strike="noStrike" baseline="0" dirty="0" smtClean="0">
                <a:latin typeface="+mj-lt"/>
              </a:rPr>
              <a:t>2. Innovazioni e L. 10/91 : maggioranze diverse</a:t>
            </a:r>
          </a:p>
          <a:p>
            <a:pPr marL="0" indent="0">
              <a:buNone/>
            </a:pPr>
            <a:endParaRPr lang="it-IT" sz="2000" b="0" i="0" u="none" strike="noStrike" baseline="0" dirty="0" smtClean="0">
              <a:latin typeface="+mj-lt"/>
            </a:endParaRPr>
          </a:p>
          <a:p>
            <a:pPr marL="0" indent="0">
              <a:buNone/>
            </a:pPr>
            <a:r>
              <a:rPr lang="it-IT" sz="2000" b="0" i="0" u="none" strike="noStrike" baseline="0" dirty="0" smtClean="0">
                <a:latin typeface="+mj-lt"/>
              </a:rPr>
              <a:t>Nuovo </a:t>
            </a:r>
            <a:r>
              <a:rPr lang="it-IT" sz="2000" dirty="0">
                <a:latin typeface="+mj-lt"/>
              </a:rPr>
              <a:t>a</a:t>
            </a:r>
            <a:r>
              <a:rPr lang="it-IT" sz="2000" b="0" i="0" u="none" strike="noStrike" baseline="0" dirty="0" smtClean="0">
                <a:latin typeface="+mj-lt"/>
              </a:rPr>
              <a:t>rt. 1120 II c. maggioranza presenti + 500 mm per :</a:t>
            </a:r>
          </a:p>
          <a:p>
            <a:pPr marL="0" indent="0">
              <a:buNone/>
            </a:pPr>
            <a:r>
              <a:rPr lang="it-IT" sz="2000" b="0" i="0" u="none" strike="noStrike" baseline="0" dirty="0" smtClean="0">
                <a:latin typeface="+mj-lt"/>
              </a:rPr>
              <a:t>- contenimento consumo energetico;</a:t>
            </a:r>
          </a:p>
          <a:p>
            <a:pPr marL="0" indent="0">
              <a:buNone/>
            </a:pPr>
            <a:r>
              <a:rPr lang="it-IT" sz="2000" b="0" i="0" u="none" strike="noStrike" baseline="0" dirty="0" smtClean="0">
                <a:latin typeface="+mj-lt"/>
              </a:rPr>
              <a:t>- produzione di energia mediante impianti di</a:t>
            </a:r>
            <a:r>
              <a:rPr lang="it-IT" sz="2000" b="0" i="0" u="none" strike="noStrike" dirty="0" smtClean="0">
                <a:latin typeface="+mj-lt"/>
              </a:rPr>
              <a:t> </a:t>
            </a:r>
            <a:r>
              <a:rPr lang="it-IT" sz="2000" b="0" i="0" u="none" strike="noStrike" baseline="0" dirty="0" smtClean="0">
                <a:latin typeface="+mj-lt"/>
              </a:rPr>
              <a:t>cogenerazione, fonti eoliche, solari o rinnovabili;</a:t>
            </a:r>
          </a:p>
          <a:p>
            <a:pPr marL="0" indent="0">
              <a:buNone/>
            </a:pPr>
            <a:r>
              <a:rPr lang="it-IT" sz="2000" b="1" i="1" u="none" strike="noStrike" baseline="0" dirty="0" smtClean="0">
                <a:latin typeface="+mj-lt"/>
              </a:rPr>
              <a:t>differenza</a:t>
            </a:r>
          </a:p>
          <a:p>
            <a:pPr marL="0" indent="0">
              <a:buNone/>
            </a:pPr>
            <a:r>
              <a:rPr lang="it-IT" sz="2000" b="0" i="0" u="none" strike="noStrike" baseline="0" dirty="0" smtClean="0">
                <a:latin typeface="+mj-lt"/>
              </a:rPr>
              <a:t>Nuovo art. 26 L. 10/91 maggioranza presenti + 1/3 mm per il contenimento consumo energetico e utilizzazioni fonti</a:t>
            </a:r>
            <a:r>
              <a:rPr lang="it-IT" sz="2000" b="0" i="0" u="none" strike="noStrike" dirty="0" smtClean="0">
                <a:latin typeface="+mj-lt"/>
              </a:rPr>
              <a:t> </a:t>
            </a:r>
            <a:r>
              <a:rPr lang="it-IT" sz="2000" b="0" i="0" u="none" strike="noStrike" baseline="0" dirty="0" smtClean="0">
                <a:latin typeface="+mj-lt"/>
              </a:rPr>
              <a:t>energia rinnovabili con attestato di certificazione energetica o diagnosi energetica.</a:t>
            </a:r>
            <a:endParaRPr lang="it-IT" sz="2000" dirty="0">
              <a:latin typeface="+mj-lt"/>
            </a:endParaRPr>
          </a:p>
        </p:txBody>
      </p:sp>
    </p:spTree>
    <p:extLst>
      <p:ext uri="{BB962C8B-B14F-4D97-AF65-F5344CB8AC3E}">
        <p14:creationId xmlns:p14="http://schemas.microsoft.com/office/powerpoint/2010/main" val="9960345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2000" dirty="0" smtClean="0"/>
              <a:t>segue</a:t>
            </a:r>
            <a:endParaRPr lang="it-IT" sz="2000" dirty="0"/>
          </a:p>
        </p:txBody>
      </p:sp>
      <p:sp>
        <p:nvSpPr>
          <p:cNvPr id="3" name="Segnaposto contenuto 2"/>
          <p:cNvSpPr>
            <a:spLocks noGrp="1"/>
          </p:cNvSpPr>
          <p:nvPr>
            <p:ph idx="1"/>
          </p:nvPr>
        </p:nvSpPr>
        <p:spPr/>
        <p:txBody>
          <a:bodyPr>
            <a:normAutofit/>
          </a:bodyPr>
          <a:lstStyle/>
          <a:p>
            <a:pPr marL="0" indent="0">
              <a:buNone/>
            </a:pPr>
            <a:r>
              <a:rPr lang="it-IT" sz="1800" b="1" dirty="0"/>
              <a:t>Coordinamento con le leggi speciali:</a:t>
            </a:r>
          </a:p>
          <a:p>
            <a:pPr marL="0" indent="0">
              <a:buNone/>
            </a:pPr>
            <a:endParaRPr lang="it-IT" sz="1800" u="sng" dirty="0" smtClean="0"/>
          </a:p>
          <a:p>
            <a:pPr marL="0" indent="0">
              <a:buNone/>
            </a:pPr>
            <a:r>
              <a:rPr lang="it-IT" sz="1800" b="1" dirty="0" smtClean="0"/>
              <a:t>3</a:t>
            </a:r>
            <a:r>
              <a:rPr lang="it-IT" sz="1800" b="1" dirty="0"/>
              <a:t>. Parcheggi</a:t>
            </a:r>
          </a:p>
          <a:p>
            <a:pPr marL="0" indent="0">
              <a:buNone/>
            </a:pPr>
            <a:endParaRPr lang="it-IT" sz="1800" dirty="0" smtClean="0"/>
          </a:p>
          <a:p>
            <a:pPr marL="0" indent="0" algn="just">
              <a:buNone/>
            </a:pPr>
            <a:r>
              <a:rPr lang="it-IT" sz="1800" dirty="0" smtClean="0"/>
              <a:t>Il </a:t>
            </a:r>
            <a:r>
              <a:rPr lang="it-IT" sz="1800" dirty="0"/>
              <a:t>nuovo art. 1120, II c., n. 2 c.c. prevede quorum </a:t>
            </a:r>
            <a:r>
              <a:rPr lang="it-IT" sz="1800" dirty="0" smtClean="0"/>
              <a:t>maggioranza presenti </a:t>
            </a:r>
            <a:r>
              <a:rPr lang="it-IT" sz="1800" dirty="0"/>
              <a:t>e </a:t>
            </a:r>
            <a:r>
              <a:rPr lang="it-IT" sz="1800" dirty="0" smtClean="0"/>
              <a:t>500 mm </a:t>
            </a:r>
            <a:r>
              <a:rPr lang="it-IT" sz="1800" dirty="0"/>
              <a:t>per “realizzazione parcheggi destinati a </a:t>
            </a:r>
            <a:r>
              <a:rPr lang="it-IT" sz="1800" dirty="0" smtClean="0"/>
              <a:t>servizio delle </a:t>
            </a:r>
            <a:r>
              <a:rPr lang="it-IT" sz="1800" dirty="0"/>
              <a:t>unità immobiliari o </a:t>
            </a:r>
            <a:r>
              <a:rPr lang="it-IT" sz="1800" dirty="0" smtClean="0"/>
              <a:t>dell’edificio” Art</a:t>
            </a:r>
            <a:r>
              <a:rPr lang="it-IT" sz="1800" dirty="0"/>
              <a:t>. 1120 c.c. (nuovo testo)</a:t>
            </a:r>
          </a:p>
          <a:p>
            <a:pPr marL="0" indent="0" algn="just">
              <a:buNone/>
            </a:pPr>
            <a:r>
              <a:rPr lang="it-IT" sz="1800" dirty="0" smtClean="0"/>
              <a:t>Il </a:t>
            </a:r>
            <a:r>
              <a:rPr lang="it-IT" sz="1800" dirty="0"/>
              <a:t>nuovo art. 1117 ter c.c. prevede invece quorum di 4/5 + 4/5 per </a:t>
            </a:r>
            <a:r>
              <a:rPr lang="it-IT" sz="1800" dirty="0" smtClean="0"/>
              <a:t>la modificazione </a:t>
            </a:r>
            <a:r>
              <a:rPr lang="it-IT" sz="1800" dirty="0"/>
              <a:t>delle destinazioni d’uso delle parti comuni</a:t>
            </a:r>
          </a:p>
          <a:p>
            <a:pPr marL="0" indent="0" algn="just">
              <a:buNone/>
            </a:pPr>
            <a:endParaRPr lang="it-IT" sz="1800" dirty="0" smtClean="0"/>
          </a:p>
          <a:p>
            <a:pPr marL="0" indent="0" algn="just">
              <a:buNone/>
            </a:pPr>
            <a:r>
              <a:rPr lang="it-IT" sz="1800" dirty="0" smtClean="0"/>
              <a:t>Possibile soluzione : </a:t>
            </a:r>
            <a:r>
              <a:rPr lang="it-IT" sz="1800" dirty="0"/>
              <a:t>prima l’assemblea delibera con 4/5 + 4/5 la </a:t>
            </a:r>
            <a:r>
              <a:rPr lang="it-IT" sz="1800" dirty="0" smtClean="0"/>
              <a:t>modifica della </a:t>
            </a:r>
            <a:r>
              <a:rPr lang="it-IT" sz="1800" dirty="0"/>
              <a:t>destinazione d’uso a “parcheggio”; poi delibera di destinare </a:t>
            </a:r>
            <a:r>
              <a:rPr lang="it-IT" sz="1800" dirty="0" smtClean="0"/>
              <a:t>il parcheggio </a:t>
            </a:r>
            <a:r>
              <a:rPr lang="it-IT" sz="1800" dirty="0"/>
              <a:t>a servizio di singole </a:t>
            </a:r>
            <a:r>
              <a:rPr lang="it-IT" sz="1800" dirty="0" err="1"/>
              <a:t>u.i.</a:t>
            </a:r>
            <a:r>
              <a:rPr lang="it-IT" sz="1800" dirty="0"/>
              <a:t> o dell’edificio (uso </a:t>
            </a:r>
            <a:r>
              <a:rPr lang="it-IT" sz="1800" dirty="0" err="1"/>
              <a:t>turnario</a:t>
            </a:r>
            <a:r>
              <a:rPr lang="it-IT" sz="1800" dirty="0"/>
              <a:t>)</a:t>
            </a:r>
          </a:p>
        </p:txBody>
      </p:sp>
    </p:spTree>
    <p:extLst>
      <p:ext uri="{BB962C8B-B14F-4D97-AF65-F5344CB8AC3E}">
        <p14:creationId xmlns:p14="http://schemas.microsoft.com/office/powerpoint/2010/main" val="42103712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685800" y="0"/>
            <a:ext cx="7772400" cy="1143000"/>
          </a:xfrm>
        </p:spPr>
        <p:txBody>
          <a:bodyPr/>
          <a:lstStyle/>
          <a:p>
            <a:r>
              <a:rPr lang="it-IT" b="1"/>
              <a:t>COMUNIONE</a:t>
            </a:r>
          </a:p>
        </p:txBody>
      </p:sp>
      <p:sp>
        <p:nvSpPr>
          <p:cNvPr id="69635" name="Text Box 3"/>
          <p:cNvSpPr txBox="1">
            <a:spLocks noChangeArrowheads="1"/>
          </p:cNvSpPr>
          <p:nvPr/>
        </p:nvSpPr>
        <p:spPr bwMode="auto">
          <a:xfrm>
            <a:off x="914400" y="1752600"/>
            <a:ext cx="3200400" cy="4238625"/>
          </a:xfrm>
          <a:prstGeom prst="rect">
            <a:avLst/>
          </a:prstGeom>
          <a:solidFill>
            <a:schemeClr val="bg1"/>
          </a:solidFill>
          <a:ln>
            <a:noFill/>
          </a:ln>
          <a:effectLst/>
        </p:spPr>
        <p:txBody>
          <a:bodyPr>
            <a:spAutoFit/>
          </a:bodyPr>
          <a:lstStyle>
            <a:lvl1pPr marL="457200" indent="-457200" algn="l">
              <a:defRPr sz="2400">
                <a:solidFill>
                  <a:schemeClr val="tx1"/>
                </a:solidFill>
                <a:latin typeface="Times New Roman" charset="0"/>
              </a:defRPr>
            </a:lvl1pPr>
            <a:lvl2pPr marL="914400" indent="-457200" algn="l">
              <a:defRPr sz="2400">
                <a:solidFill>
                  <a:schemeClr val="tx1"/>
                </a:solidFill>
                <a:latin typeface="Times New Roman" charset="0"/>
              </a:defRPr>
            </a:lvl2pPr>
            <a:lvl3pPr marL="1371600" indent="-457200" algn="l">
              <a:defRPr sz="2400">
                <a:solidFill>
                  <a:schemeClr val="tx1"/>
                </a:solidFill>
                <a:latin typeface="Times New Roman" charset="0"/>
              </a:defRPr>
            </a:lvl3pPr>
            <a:lvl4pPr marL="1828800" indent="-457200" algn="l">
              <a:defRPr sz="2400">
                <a:solidFill>
                  <a:schemeClr val="tx1"/>
                </a:solidFill>
                <a:latin typeface="Times New Roman" charset="0"/>
              </a:defRPr>
            </a:lvl4pPr>
            <a:lvl5pPr marL="2286000" indent="-457200" algn="l">
              <a:defRPr sz="2400">
                <a:solidFill>
                  <a:schemeClr val="tx1"/>
                </a:solidFill>
                <a:latin typeface="Times New Roman" charset="0"/>
              </a:defRPr>
            </a:lvl5pPr>
            <a:lvl6pPr marL="2743200" indent="-457200" fontAlgn="base">
              <a:spcBef>
                <a:spcPct val="0"/>
              </a:spcBef>
              <a:spcAft>
                <a:spcPct val="0"/>
              </a:spcAft>
              <a:defRPr sz="2400">
                <a:solidFill>
                  <a:schemeClr val="tx1"/>
                </a:solidFill>
                <a:latin typeface="Times New Roman" charset="0"/>
              </a:defRPr>
            </a:lvl6pPr>
            <a:lvl7pPr marL="3200400" indent="-457200" fontAlgn="base">
              <a:spcBef>
                <a:spcPct val="0"/>
              </a:spcBef>
              <a:spcAft>
                <a:spcPct val="0"/>
              </a:spcAft>
              <a:defRPr sz="2400">
                <a:solidFill>
                  <a:schemeClr val="tx1"/>
                </a:solidFill>
                <a:latin typeface="Times New Roman" charset="0"/>
              </a:defRPr>
            </a:lvl7pPr>
            <a:lvl8pPr marL="3657600" indent="-457200" fontAlgn="base">
              <a:spcBef>
                <a:spcPct val="0"/>
              </a:spcBef>
              <a:spcAft>
                <a:spcPct val="0"/>
              </a:spcAft>
              <a:defRPr sz="2400">
                <a:solidFill>
                  <a:schemeClr val="tx1"/>
                </a:solidFill>
                <a:latin typeface="Times New Roman" charset="0"/>
              </a:defRPr>
            </a:lvl8pPr>
            <a:lvl9pPr marL="4114800" indent="-457200" fontAlgn="base">
              <a:spcBef>
                <a:spcPct val="0"/>
              </a:spcBef>
              <a:spcAft>
                <a:spcPct val="0"/>
              </a:spcAft>
              <a:defRPr sz="2400">
                <a:solidFill>
                  <a:schemeClr val="tx1"/>
                </a:solidFill>
                <a:latin typeface="Times New Roman" charset="0"/>
              </a:defRPr>
            </a:lvl9pPr>
          </a:lstStyle>
          <a:p>
            <a:pPr fontAlgn="base">
              <a:lnSpc>
                <a:spcPct val="250000"/>
              </a:lnSpc>
              <a:spcBef>
                <a:spcPct val="50000"/>
              </a:spcBef>
              <a:spcAft>
                <a:spcPct val="0"/>
              </a:spcAft>
              <a:buFontTx/>
              <a:buAutoNum type="arabicPeriod"/>
            </a:pPr>
            <a:r>
              <a:rPr lang="it-IT" sz="3200" b="1" dirty="0"/>
              <a:t>Volontaria</a:t>
            </a:r>
          </a:p>
          <a:p>
            <a:pPr fontAlgn="base">
              <a:lnSpc>
                <a:spcPct val="250000"/>
              </a:lnSpc>
              <a:spcBef>
                <a:spcPct val="50000"/>
              </a:spcBef>
              <a:spcAft>
                <a:spcPct val="0"/>
              </a:spcAft>
              <a:buFontTx/>
              <a:buAutoNum type="arabicPeriod"/>
            </a:pPr>
            <a:r>
              <a:rPr lang="it-IT" sz="3200" b="1" dirty="0"/>
              <a:t>Incidentale</a:t>
            </a:r>
          </a:p>
          <a:p>
            <a:pPr fontAlgn="base">
              <a:lnSpc>
                <a:spcPct val="250000"/>
              </a:lnSpc>
              <a:spcBef>
                <a:spcPct val="50000"/>
              </a:spcBef>
              <a:spcAft>
                <a:spcPct val="0"/>
              </a:spcAft>
              <a:buFontTx/>
              <a:buAutoNum type="arabicPeriod"/>
            </a:pPr>
            <a:r>
              <a:rPr lang="it-IT" sz="3200" b="1" dirty="0"/>
              <a:t>Forzosa</a:t>
            </a:r>
          </a:p>
        </p:txBody>
      </p:sp>
      <p:sp>
        <p:nvSpPr>
          <p:cNvPr id="69636" name="Text Box 4"/>
          <p:cNvSpPr txBox="1">
            <a:spLocks noChangeArrowheads="1"/>
          </p:cNvSpPr>
          <p:nvPr/>
        </p:nvSpPr>
        <p:spPr bwMode="auto">
          <a:xfrm>
            <a:off x="4343400" y="2176463"/>
            <a:ext cx="4800600" cy="3767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defRPr sz="2400">
                <a:solidFill>
                  <a:schemeClr val="tx1"/>
                </a:solidFill>
                <a:latin typeface="Times New Roman" charset="0"/>
              </a:defRPr>
            </a:lvl1pPr>
            <a:lvl2pPr marL="1022350" indent="-457200" algn="l">
              <a:defRPr sz="2400">
                <a:solidFill>
                  <a:schemeClr val="tx1"/>
                </a:solidFill>
                <a:latin typeface="Times New Roman" charset="0"/>
              </a:defRPr>
            </a:lvl2pPr>
            <a:lvl3pPr marL="1670050" indent="-457200" algn="l">
              <a:defRPr sz="2400">
                <a:solidFill>
                  <a:schemeClr val="tx1"/>
                </a:solidFill>
                <a:latin typeface="Times New Roman" charset="0"/>
              </a:defRPr>
            </a:lvl3pPr>
            <a:lvl4pPr marL="2317750" indent="-457200" algn="l">
              <a:defRPr sz="2400">
                <a:solidFill>
                  <a:schemeClr val="tx1"/>
                </a:solidFill>
                <a:latin typeface="Times New Roman" charset="0"/>
              </a:defRPr>
            </a:lvl4pPr>
            <a:lvl5pPr marL="2965450" indent="-457200" algn="l">
              <a:defRPr sz="2400">
                <a:solidFill>
                  <a:schemeClr val="tx1"/>
                </a:solidFill>
                <a:latin typeface="Times New Roman" charset="0"/>
              </a:defRPr>
            </a:lvl5pPr>
            <a:lvl6pPr marL="3422650" indent="-457200" fontAlgn="base">
              <a:spcBef>
                <a:spcPct val="0"/>
              </a:spcBef>
              <a:spcAft>
                <a:spcPct val="0"/>
              </a:spcAft>
              <a:defRPr sz="2400">
                <a:solidFill>
                  <a:schemeClr val="tx1"/>
                </a:solidFill>
                <a:latin typeface="Times New Roman" charset="0"/>
              </a:defRPr>
            </a:lvl6pPr>
            <a:lvl7pPr marL="3879850" indent="-457200" fontAlgn="base">
              <a:spcBef>
                <a:spcPct val="0"/>
              </a:spcBef>
              <a:spcAft>
                <a:spcPct val="0"/>
              </a:spcAft>
              <a:defRPr sz="2400">
                <a:solidFill>
                  <a:schemeClr val="tx1"/>
                </a:solidFill>
                <a:latin typeface="Times New Roman" charset="0"/>
              </a:defRPr>
            </a:lvl7pPr>
            <a:lvl8pPr marL="4337050" indent="-457200" fontAlgn="base">
              <a:spcBef>
                <a:spcPct val="0"/>
              </a:spcBef>
              <a:spcAft>
                <a:spcPct val="0"/>
              </a:spcAft>
              <a:defRPr sz="2400">
                <a:solidFill>
                  <a:schemeClr val="tx1"/>
                </a:solidFill>
                <a:latin typeface="Times New Roman" charset="0"/>
              </a:defRPr>
            </a:lvl8pPr>
            <a:lvl9pPr marL="4794250" indent="-457200" fontAlgn="base">
              <a:spcBef>
                <a:spcPct val="0"/>
              </a:spcBef>
              <a:spcAft>
                <a:spcPct val="0"/>
              </a:spcAft>
              <a:defRPr sz="2400">
                <a:solidFill>
                  <a:schemeClr val="tx1"/>
                </a:solidFill>
                <a:latin typeface="Times New Roman" charset="0"/>
              </a:defRPr>
            </a:lvl9pPr>
          </a:lstStyle>
          <a:p>
            <a:pPr fontAlgn="base">
              <a:spcBef>
                <a:spcPct val="50000"/>
              </a:spcBef>
              <a:spcAft>
                <a:spcPct val="0"/>
              </a:spcAft>
            </a:pPr>
            <a:r>
              <a:rPr lang="it-IT" sz="2800" b="1" dirty="0"/>
              <a:t>Si realizza per volontà delle parti</a:t>
            </a:r>
          </a:p>
          <a:p>
            <a:pPr fontAlgn="base">
              <a:spcBef>
                <a:spcPct val="50000"/>
              </a:spcBef>
              <a:spcAft>
                <a:spcPct val="0"/>
              </a:spcAft>
            </a:pPr>
            <a:r>
              <a:rPr lang="it-IT" sz="2800" b="1" dirty="0"/>
              <a:t>Si attua indipendentemente dalla volontà delle parti (coeredi)</a:t>
            </a:r>
          </a:p>
          <a:p>
            <a:pPr fontAlgn="base">
              <a:lnSpc>
                <a:spcPct val="130000"/>
              </a:lnSpc>
              <a:spcBef>
                <a:spcPct val="50000"/>
              </a:spcBef>
              <a:spcAft>
                <a:spcPct val="0"/>
              </a:spcAft>
            </a:pPr>
            <a:r>
              <a:rPr lang="it-IT" sz="2800" b="1" dirty="0"/>
              <a:t>È imposta dalla legge (condominio)</a:t>
            </a:r>
          </a:p>
        </p:txBody>
      </p:sp>
      <p:sp>
        <p:nvSpPr>
          <p:cNvPr id="69637" name="Text Box 5"/>
          <p:cNvSpPr txBox="1">
            <a:spLocks noChangeArrowheads="1"/>
          </p:cNvSpPr>
          <p:nvPr/>
        </p:nvSpPr>
        <p:spPr bwMode="auto">
          <a:xfrm>
            <a:off x="1066800" y="1173163"/>
            <a:ext cx="70104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it-IT" sz="3200" u="sng">
                <a:solidFill>
                  <a:srgbClr val="000000"/>
                </a:solidFill>
              </a:rPr>
              <a:t>Tipi</a:t>
            </a:r>
          </a:p>
        </p:txBody>
      </p:sp>
    </p:spTree>
    <p:extLst>
      <p:ext uri="{BB962C8B-B14F-4D97-AF65-F5344CB8AC3E}">
        <p14:creationId xmlns:p14="http://schemas.microsoft.com/office/powerpoint/2010/main" val="35166789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buNone/>
            </a:pPr>
            <a:r>
              <a:rPr lang="it-IT" sz="1800" b="1" dirty="0">
                <a:latin typeface="+mj-lt"/>
              </a:rPr>
              <a:t>Art. </a:t>
            </a:r>
            <a:r>
              <a:rPr lang="it-IT" sz="1800" b="1" dirty="0" smtClean="0">
                <a:latin typeface="+mj-lt"/>
              </a:rPr>
              <a:t>1122 c.c. </a:t>
            </a:r>
            <a:r>
              <a:rPr lang="it-IT" sz="1800" b="1" dirty="0">
                <a:latin typeface="+mj-lt"/>
              </a:rPr>
              <a:t>Opere su parti di proprietà o </a:t>
            </a:r>
            <a:r>
              <a:rPr lang="it-IT" sz="1800" b="1" dirty="0" smtClean="0">
                <a:latin typeface="+mj-lt"/>
              </a:rPr>
              <a:t>uso individuale</a:t>
            </a:r>
          </a:p>
          <a:p>
            <a:pPr marL="0" indent="0">
              <a:buNone/>
            </a:pPr>
            <a:endParaRPr lang="it-IT" sz="1800" dirty="0">
              <a:latin typeface="+mj-lt"/>
            </a:endParaRPr>
          </a:p>
          <a:p>
            <a:pPr marL="0" indent="0" algn="just">
              <a:buNone/>
            </a:pPr>
            <a:r>
              <a:rPr lang="it-IT" sz="1800" dirty="0">
                <a:latin typeface="+mj-lt"/>
              </a:rPr>
              <a:t>Nell'unità immobiliare di sua proprietà </a:t>
            </a:r>
            <a:r>
              <a:rPr lang="it-IT" sz="1800" dirty="0" smtClean="0">
                <a:latin typeface="+mj-lt"/>
              </a:rPr>
              <a:t>ovvero nelle </a:t>
            </a:r>
            <a:r>
              <a:rPr lang="it-IT" sz="1800" dirty="0">
                <a:latin typeface="+mj-lt"/>
              </a:rPr>
              <a:t>parti normalmente destinate </a:t>
            </a:r>
            <a:r>
              <a:rPr lang="it-IT" sz="1800" dirty="0" smtClean="0">
                <a:latin typeface="+mj-lt"/>
              </a:rPr>
              <a:t>all'uso comune</a:t>
            </a:r>
            <a:r>
              <a:rPr lang="it-IT" sz="1800" dirty="0">
                <a:latin typeface="+mj-lt"/>
              </a:rPr>
              <a:t>, che siano state attribuite in </a:t>
            </a:r>
            <a:r>
              <a:rPr lang="it-IT" sz="1800" dirty="0" smtClean="0">
                <a:latin typeface="+mj-lt"/>
              </a:rPr>
              <a:t>proprietà esclusiva </a:t>
            </a:r>
            <a:r>
              <a:rPr lang="it-IT" sz="1800" dirty="0">
                <a:latin typeface="+mj-lt"/>
              </a:rPr>
              <a:t>o destinate all'uso individuale, </a:t>
            </a:r>
            <a:r>
              <a:rPr lang="it-IT" sz="1800" dirty="0" smtClean="0">
                <a:latin typeface="+mj-lt"/>
              </a:rPr>
              <a:t>il condomino </a:t>
            </a:r>
            <a:r>
              <a:rPr lang="it-IT" sz="1800" dirty="0">
                <a:latin typeface="+mj-lt"/>
              </a:rPr>
              <a:t>non può eseguire opere </a:t>
            </a:r>
            <a:r>
              <a:rPr lang="it-IT" sz="1800" dirty="0" smtClean="0">
                <a:latin typeface="+mj-lt"/>
              </a:rPr>
              <a:t>che rechino </a:t>
            </a:r>
            <a:r>
              <a:rPr lang="it-IT" sz="1800" dirty="0">
                <a:latin typeface="+mj-lt"/>
              </a:rPr>
              <a:t>danno alle parti comuni, </a:t>
            </a:r>
            <a:r>
              <a:rPr lang="it-IT" sz="1800" dirty="0" smtClean="0">
                <a:latin typeface="+mj-lt"/>
              </a:rPr>
              <a:t>ovvero determinino </a:t>
            </a:r>
            <a:r>
              <a:rPr lang="it-IT" sz="1800" dirty="0">
                <a:latin typeface="+mj-lt"/>
              </a:rPr>
              <a:t>pregiudizio alla stabilità, </a:t>
            </a:r>
            <a:r>
              <a:rPr lang="it-IT" sz="1800" dirty="0" smtClean="0">
                <a:latin typeface="+mj-lt"/>
              </a:rPr>
              <a:t>alla sicurezza </a:t>
            </a:r>
            <a:r>
              <a:rPr lang="it-IT" sz="1800" dirty="0">
                <a:latin typeface="+mj-lt"/>
              </a:rPr>
              <a:t>o al decoro </a:t>
            </a:r>
            <a:r>
              <a:rPr lang="it-IT" sz="1800" dirty="0" smtClean="0">
                <a:latin typeface="+mj-lt"/>
              </a:rPr>
              <a:t>architettonico dell'edificio</a:t>
            </a:r>
            <a:r>
              <a:rPr lang="it-IT" sz="1800" dirty="0">
                <a:latin typeface="+mj-lt"/>
              </a:rPr>
              <a:t>.</a:t>
            </a:r>
          </a:p>
          <a:p>
            <a:pPr marL="0" indent="0">
              <a:buNone/>
            </a:pPr>
            <a:r>
              <a:rPr lang="it-IT" sz="1800" dirty="0">
                <a:latin typeface="+mj-lt"/>
              </a:rPr>
              <a:t>In ogni caso è data preventiva </a:t>
            </a:r>
            <a:r>
              <a:rPr lang="it-IT" sz="1800" dirty="0" smtClean="0">
                <a:latin typeface="+mj-lt"/>
              </a:rPr>
              <a:t>notizia all’amministratore </a:t>
            </a:r>
            <a:r>
              <a:rPr lang="it-IT" sz="1800" dirty="0">
                <a:latin typeface="+mj-lt"/>
              </a:rPr>
              <a:t>che ne </a:t>
            </a:r>
            <a:r>
              <a:rPr lang="it-IT" sz="1800" dirty="0" smtClean="0">
                <a:latin typeface="+mj-lt"/>
              </a:rPr>
              <a:t>riferisce all’assemblea</a:t>
            </a:r>
            <a:endParaRPr lang="it-IT" sz="1800" dirty="0">
              <a:latin typeface="+mj-lt"/>
            </a:endParaRPr>
          </a:p>
        </p:txBody>
      </p:sp>
    </p:spTree>
    <p:extLst>
      <p:ext uri="{BB962C8B-B14F-4D97-AF65-F5344CB8AC3E}">
        <p14:creationId xmlns:p14="http://schemas.microsoft.com/office/powerpoint/2010/main" val="8152024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lgn="just">
              <a:buNone/>
            </a:pPr>
            <a:r>
              <a:rPr lang="it-IT" sz="2000" b="1" i="0" u="none" strike="noStrike" baseline="0" dirty="0" smtClean="0">
                <a:solidFill>
                  <a:srgbClr val="282828"/>
                </a:solidFill>
                <a:latin typeface="+mj-lt"/>
              </a:rPr>
              <a:t>Opere su parti di proprietà o uso individuale</a:t>
            </a:r>
          </a:p>
          <a:p>
            <a:pPr marL="0" indent="0" algn="just">
              <a:buNone/>
            </a:pPr>
            <a:endParaRPr lang="it-IT" sz="2000" b="0" i="0" u="none" strike="noStrike" baseline="0" dirty="0" smtClean="0">
              <a:solidFill>
                <a:srgbClr val="282828"/>
              </a:solidFill>
              <a:latin typeface="+mj-lt"/>
            </a:endParaRPr>
          </a:p>
          <a:p>
            <a:pPr marL="0" indent="0" algn="just">
              <a:buNone/>
            </a:pPr>
            <a:r>
              <a:rPr lang="it-IT" sz="2000" b="0" i="0" u="none" strike="noStrike" baseline="0" dirty="0" smtClean="0">
                <a:solidFill>
                  <a:srgbClr val="4D4D4D"/>
                </a:solidFill>
                <a:latin typeface="+mj-lt"/>
              </a:rPr>
              <a:t>Il singolo condomino sulle parti di proprietà esclusiva o destinate all’uso individuale, non può eseguire opere che rechino pregiudizio</a:t>
            </a:r>
          </a:p>
          <a:p>
            <a:pPr marL="0" indent="0" algn="just">
              <a:buNone/>
            </a:pPr>
            <a:endParaRPr lang="it-IT" sz="2000" b="0" i="0" u="none" strike="noStrike" baseline="0" dirty="0" smtClean="0">
              <a:solidFill>
                <a:srgbClr val="4D4D4D"/>
              </a:solidFill>
              <a:latin typeface="+mj-lt"/>
            </a:endParaRPr>
          </a:p>
          <a:p>
            <a:pPr marL="0" indent="0" algn="just">
              <a:buNone/>
            </a:pPr>
            <a:r>
              <a:rPr lang="it-IT" sz="2000" b="1" i="0" u="none" strike="noStrike" baseline="0" dirty="0" smtClean="0">
                <a:solidFill>
                  <a:srgbClr val="4D4D4D"/>
                </a:solidFill>
                <a:latin typeface="+mj-lt"/>
              </a:rPr>
              <a:t>A : - stabilità</a:t>
            </a:r>
            <a:r>
              <a:rPr lang="it-IT" sz="2000" b="1" dirty="0" smtClean="0">
                <a:solidFill>
                  <a:srgbClr val="4D4D4D"/>
                </a:solidFill>
                <a:latin typeface="+mj-lt"/>
              </a:rPr>
              <a:t>   </a:t>
            </a:r>
            <a:r>
              <a:rPr lang="it-IT" sz="2000" b="1" i="0" u="none" strike="noStrike" baseline="0" dirty="0" smtClean="0">
                <a:solidFill>
                  <a:srgbClr val="4D4D4D"/>
                </a:solidFill>
                <a:latin typeface="+mj-lt"/>
              </a:rPr>
              <a:t>- sicurezza</a:t>
            </a:r>
            <a:r>
              <a:rPr lang="it-IT" sz="2000" b="1" i="0" u="none" strike="noStrike" dirty="0" smtClean="0">
                <a:solidFill>
                  <a:srgbClr val="4D4D4D"/>
                </a:solidFill>
                <a:latin typeface="+mj-lt"/>
              </a:rPr>
              <a:t>   </a:t>
            </a:r>
            <a:r>
              <a:rPr lang="it-IT" sz="2000" b="1" i="0" u="none" strike="noStrike" baseline="0" dirty="0" smtClean="0">
                <a:solidFill>
                  <a:srgbClr val="4D4D4D"/>
                </a:solidFill>
                <a:latin typeface="+mj-lt"/>
              </a:rPr>
              <a:t>- decoro architettonico</a:t>
            </a:r>
          </a:p>
          <a:p>
            <a:pPr marL="0" indent="0" algn="just">
              <a:buNone/>
            </a:pPr>
            <a:endParaRPr lang="it-IT" sz="2000" b="0" i="0" u="none" strike="noStrike" baseline="0" dirty="0" smtClean="0">
              <a:solidFill>
                <a:srgbClr val="4D4D4D"/>
              </a:solidFill>
              <a:latin typeface="+mj-lt"/>
            </a:endParaRPr>
          </a:p>
          <a:p>
            <a:pPr marL="0" indent="0" algn="just">
              <a:buNone/>
            </a:pPr>
            <a:r>
              <a:rPr lang="it-IT" sz="2000" b="0" i="0" u="none" strike="noStrike" baseline="0" dirty="0" smtClean="0">
                <a:solidFill>
                  <a:srgbClr val="4D4D4D"/>
                </a:solidFill>
                <a:latin typeface="+mj-lt"/>
              </a:rPr>
              <a:t>La versione precedente si riferiva genericamente a opere “che</a:t>
            </a:r>
            <a:r>
              <a:rPr lang="it-IT" sz="2000" b="0" i="0" u="none" strike="noStrike" dirty="0" smtClean="0">
                <a:solidFill>
                  <a:srgbClr val="4D4D4D"/>
                </a:solidFill>
                <a:latin typeface="+mj-lt"/>
              </a:rPr>
              <a:t> </a:t>
            </a:r>
            <a:r>
              <a:rPr lang="it-IT" sz="2000" b="0" i="0" u="none" strike="noStrike" baseline="0" dirty="0" smtClean="0">
                <a:solidFill>
                  <a:srgbClr val="4D4D4D"/>
                </a:solidFill>
                <a:latin typeface="+mj-lt"/>
              </a:rPr>
              <a:t>rechino danno alle parti comuni dell’edificio”</a:t>
            </a:r>
          </a:p>
          <a:p>
            <a:pPr marL="0" indent="0" algn="just">
              <a:buNone/>
            </a:pPr>
            <a:r>
              <a:rPr lang="it-IT" sz="2000" i="0" u="none" strike="noStrike" baseline="0" dirty="0" smtClean="0">
                <a:latin typeface="+mj-lt"/>
              </a:rPr>
              <a:t>In ogni caso deve darne preventiva notizia all’amministratore che</a:t>
            </a:r>
            <a:r>
              <a:rPr lang="it-IT" sz="2000" i="0" u="none" strike="noStrike" dirty="0" smtClean="0">
                <a:latin typeface="+mj-lt"/>
              </a:rPr>
              <a:t> </a:t>
            </a:r>
            <a:r>
              <a:rPr lang="it-IT" sz="2000" i="0" u="none" strike="noStrike" baseline="0" dirty="0" smtClean="0">
                <a:latin typeface="+mj-lt"/>
              </a:rPr>
              <a:t>riferisce all’assemblea (novità)</a:t>
            </a:r>
            <a:endParaRPr lang="it-IT" sz="2000" dirty="0">
              <a:latin typeface="+mj-lt"/>
            </a:endParaRPr>
          </a:p>
        </p:txBody>
      </p:sp>
    </p:spTree>
    <p:extLst>
      <p:ext uri="{BB962C8B-B14F-4D97-AF65-F5344CB8AC3E}">
        <p14:creationId xmlns:p14="http://schemas.microsoft.com/office/powerpoint/2010/main" val="5226090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1800" dirty="0" smtClean="0"/>
              <a:t>segue</a:t>
            </a:r>
            <a:endParaRPr lang="it-IT" sz="1800" dirty="0"/>
          </a:p>
        </p:txBody>
      </p:sp>
      <p:sp>
        <p:nvSpPr>
          <p:cNvPr id="3" name="Segnaposto contenuto 2"/>
          <p:cNvSpPr>
            <a:spLocks noGrp="1"/>
          </p:cNvSpPr>
          <p:nvPr>
            <p:ph idx="1"/>
          </p:nvPr>
        </p:nvSpPr>
        <p:spPr>
          <a:xfrm>
            <a:off x="457200" y="1340768"/>
            <a:ext cx="8229600" cy="4785395"/>
          </a:xfrm>
        </p:spPr>
        <p:txBody>
          <a:bodyPr>
            <a:noAutofit/>
          </a:bodyPr>
          <a:lstStyle/>
          <a:p>
            <a:pPr marL="0" indent="0" algn="just">
              <a:buNone/>
            </a:pPr>
            <a:r>
              <a:rPr lang="it-IT" sz="2000" b="0" i="0" u="none" strike="noStrike" baseline="0" dirty="0" smtClean="0">
                <a:latin typeface="+mj-lt"/>
              </a:rPr>
              <a:t>Impianti non centralizzati di ricezione radiotelevisiva e di</a:t>
            </a:r>
            <a:r>
              <a:rPr lang="it-IT" sz="2000" b="0" i="0" u="none" strike="noStrike" dirty="0" smtClean="0">
                <a:latin typeface="+mj-lt"/>
              </a:rPr>
              <a:t> </a:t>
            </a:r>
            <a:r>
              <a:rPr lang="it-IT" sz="2000" b="0" i="0" u="none" strike="noStrike" baseline="0" dirty="0" smtClean="0">
                <a:latin typeface="+mj-lt"/>
              </a:rPr>
              <a:t>produzione di energia da fonti rinnovabili</a:t>
            </a:r>
          </a:p>
          <a:p>
            <a:pPr marL="0" indent="0">
              <a:buNone/>
            </a:pPr>
            <a:endParaRPr lang="it-IT" sz="2000" b="0" i="0" u="none" strike="noStrike" baseline="0" dirty="0" smtClean="0">
              <a:latin typeface="+mj-lt"/>
            </a:endParaRPr>
          </a:p>
          <a:p>
            <a:pPr marL="514350" indent="-514350">
              <a:buAutoNum type="arabicParenR"/>
            </a:pPr>
            <a:r>
              <a:rPr lang="it-IT" sz="2000" b="1" i="0" u="none" strike="noStrike" baseline="0" dirty="0" smtClean="0">
                <a:latin typeface="+mj-lt"/>
              </a:rPr>
              <a:t>Impianti ricezione Radio Tv e flussi informativi </a:t>
            </a:r>
            <a:r>
              <a:rPr lang="it-IT" sz="2000" b="0" i="0" u="none" strike="noStrike" baseline="0" dirty="0" smtClean="0">
                <a:latin typeface="+mj-lt"/>
              </a:rPr>
              <a:t>:</a:t>
            </a:r>
          </a:p>
          <a:p>
            <a:pPr marL="0" indent="0">
              <a:buNone/>
            </a:pPr>
            <a:endParaRPr lang="it-IT" sz="2000" b="0" i="0" u="none" strike="noStrike" baseline="0" dirty="0" smtClean="0">
              <a:latin typeface="+mj-lt"/>
            </a:endParaRPr>
          </a:p>
          <a:p>
            <a:pPr marL="0" indent="0" algn="just">
              <a:buNone/>
            </a:pPr>
            <a:r>
              <a:rPr lang="it-IT" sz="2000" b="0" i="0" u="none" strike="noStrike" baseline="0" dirty="0" smtClean="0">
                <a:latin typeface="+mj-lt"/>
              </a:rPr>
              <a:t>E’ possibile l’installazione del singolo con il “minor pregiudizio</a:t>
            </a:r>
            <a:r>
              <a:rPr lang="it-IT" sz="2000" b="0" i="0" u="none" strike="noStrike" dirty="0" smtClean="0">
                <a:latin typeface="+mj-lt"/>
              </a:rPr>
              <a:t> </a:t>
            </a:r>
            <a:r>
              <a:rPr lang="it-IT" sz="2000" b="0" i="0" u="none" strike="noStrike" baseline="0" dirty="0" smtClean="0">
                <a:latin typeface="+mj-lt"/>
              </a:rPr>
              <a:t>possibile” per le parti comuni e altre </a:t>
            </a:r>
            <a:r>
              <a:rPr lang="it-IT" sz="2000" b="0" i="0" u="none" strike="noStrike" baseline="0" dirty="0" err="1" smtClean="0">
                <a:latin typeface="+mj-lt"/>
              </a:rPr>
              <a:t>u.i.</a:t>
            </a:r>
            <a:r>
              <a:rPr lang="it-IT" sz="2000" b="0" i="0" u="none" strike="noStrike" baseline="0" dirty="0" smtClean="0">
                <a:latin typeface="+mj-lt"/>
              </a:rPr>
              <a:t> e preservando il decoro architettonico</a:t>
            </a:r>
          </a:p>
          <a:p>
            <a:pPr marL="0" indent="0">
              <a:buNone/>
            </a:pPr>
            <a:endParaRPr lang="it-IT" sz="2000" b="1" i="0" u="none" strike="noStrike" baseline="0" dirty="0" smtClean="0">
              <a:latin typeface="+mj-lt"/>
            </a:endParaRPr>
          </a:p>
          <a:p>
            <a:pPr marL="0" indent="0">
              <a:buNone/>
            </a:pPr>
            <a:r>
              <a:rPr lang="it-IT" sz="2000" b="1" i="0" u="none" strike="noStrike" baseline="0" dirty="0" smtClean="0">
                <a:latin typeface="+mj-lt"/>
              </a:rPr>
              <a:t>2) Impianti per produzione energia da fonti rinnovabili :</a:t>
            </a:r>
            <a:r>
              <a:rPr lang="it-IT" sz="2000" b="1" i="0" u="none" strike="noStrike" dirty="0" smtClean="0">
                <a:latin typeface="+mj-lt"/>
              </a:rPr>
              <a:t> </a:t>
            </a:r>
          </a:p>
          <a:p>
            <a:pPr marL="0" indent="0" algn="just">
              <a:buNone/>
            </a:pPr>
            <a:endParaRPr lang="it-IT" sz="2000" b="1" i="0" u="none" strike="noStrike" baseline="0" dirty="0" smtClean="0">
              <a:latin typeface="+mj-lt"/>
            </a:endParaRPr>
          </a:p>
          <a:p>
            <a:pPr marL="0" indent="0" algn="just">
              <a:buNone/>
            </a:pPr>
            <a:r>
              <a:rPr lang="it-IT" sz="2000" i="0" u="none" strike="noStrike" baseline="0" dirty="0" smtClean="0">
                <a:latin typeface="+mj-lt"/>
              </a:rPr>
              <a:t>Dove : Sul lastrico solare o altra idonea superficie comune o proprietà esclusiva dell’interessato;   </a:t>
            </a:r>
          </a:p>
          <a:p>
            <a:pPr marL="0" indent="0">
              <a:buNone/>
            </a:pPr>
            <a:endParaRPr lang="it-IT" sz="2000" b="1" i="0" u="none" strike="noStrike" baseline="0" dirty="0" smtClean="0">
              <a:solidFill>
                <a:srgbClr val="282828"/>
              </a:solidFill>
              <a:latin typeface="+mj-lt"/>
            </a:endParaRPr>
          </a:p>
          <a:p>
            <a:pPr marL="0" indent="0">
              <a:buNone/>
            </a:pPr>
            <a:endParaRPr lang="it-IT" sz="2000" b="1" dirty="0">
              <a:solidFill>
                <a:srgbClr val="282828"/>
              </a:solidFill>
              <a:latin typeface="+mj-lt"/>
            </a:endParaRPr>
          </a:p>
          <a:p>
            <a:pPr marL="0" indent="0">
              <a:buNone/>
            </a:pPr>
            <a:endParaRPr lang="it-IT" sz="2000" b="1" i="0" u="none" strike="noStrike" baseline="0" dirty="0" smtClean="0">
              <a:solidFill>
                <a:srgbClr val="282828"/>
              </a:solidFill>
              <a:latin typeface="+mj-lt"/>
            </a:endParaRPr>
          </a:p>
          <a:p>
            <a:pPr marL="0" indent="0">
              <a:buNone/>
            </a:pPr>
            <a:endParaRPr lang="it-IT" sz="2000" b="1" dirty="0">
              <a:solidFill>
                <a:srgbClr val="282828"/>
              </a:solidFill>
              <a:latin typeface="+mj-lt"/>
            </a:endParaRPr>
          </a:p>
          <a:p>
            <a:pPr marL="0" indent="0">
              <a:buNone/>
            </a:pPr>
            <a:endParaRPr lang="it-IT" sz="2000" b="1" i="0" u="none" strike="noStrike" baseline="0" dirty="0" smtClean="0">
              <a:solidFill>
                <a:srgbClr val="282828"/>
              </a:solidFill>
              <a:latin typeface="+mj-lt"/>
            </a:endParaRPr>
          </a:p>
          <a:p>
            <a:pPr marL="0" indent="0">
              <a:buNone/>
            </a:pPr>
            <a:endParaRPr lang="it-IT" sz="2000" b="1" dirty="0">
              <a:solidFill>
                <a:srgbClr val="282828"/>
              </a:solidFill>
              <a:latin typeface="+mj-lt"/>
            </a:endParaRPr>
          </a:p>
          <a:p>
            <a:pPr marL="0" indent="0">
              <a:buNone/>
            </a:pPr>
            <a:endParaRPr lang="it-IT" sz="2000" b="1" i="0" u="none" strike="noStrike" baseline="0" dirty="0" smtClean="0">
              <a:solidFill>
                <a:srgbClr val="282828"/>
              </a:solidFill>
              <a:latin typeface="+mj-lt"/>
            </a:endParaRPr>
          </a:p>
          <a:p>
            <a:pPr marL="0" indent="0">
              <a:buNone/>
            </a:pPr>
            <a:endParaRPr lang="it-IT" sz="2000" b="1" dirty="0">
              <a:solidFill>
                <a:srgbClr val="282828"/>
              </a:solidFill>
              <a:latin typeface="+mj-lt"/>
            </a:endParaRPr>
          </a:p>
        </p:txBody>
      </p:sp>
    </p:spTree>
    <p:extLst>
      <p:ext uri="{BB962C8B-B14F-4D97-AF65-F5344CB8AC3E}">
        <p14:creationId xmlns:p14="http://schemas.microsoft.com/office/powerpoint/2010/main" val="177246800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76672"/>
            <a:ext cx="8229600" cy="5649491"/>
          </a:xfrm>
        </p:spPr>
        <p:txBody>
          <a:bodyPr>
            <a:normAutofit/>
          </a:bodyPr>
          <a:lstStyle/>
          <a:p>
            <a:pPr marL="0" lvl="0" indent="0">
              <a:buNone/>
            </a:pPr>
            <a:r>
              <a:rPr lang="it-IT" sz="2000" dirty="0">
                <a:solidFill>
                  <a:srgbClr val="282828"/>
                </a:solidFill>
              </a:rPr>
              <a:t>Se si rendono necessarie modifiche alle parti comuni:</a:t>
            </a:r>
          </a:p>
          <a:p>
            <a:pPr marL="0" lvl="0" indent="0">
              <a:buNone/>
            </a:pPr>
            <a:endParaRPr lang="it-IT" sz="2000" dirty="0" smtClean="0">
              <a:solidFill>
                <a:srgbClr val="282828"/>
              </a:solidFill>
            </a:endParaRPr>
          </a:p>
          <a:p>
            <a:pPr marL="0" lvl="0" indent="0">
              <a:buNone/>
            </a:pPr>
            <a:r>
              <a:rPr lang="it-IT" sz="2000" dirty="0" smtClean="0">
                <a:solidFill>
                  <a:srgbClr val="282828"/>
                </a:solidFill>
              </a:rPr>
              <a:t>a</a:t>
            </a:r>
            <a:r>
              <a:rPr lang="it-IT" sz="2000" dirty="0">
                <a:solidFill>
                  <a:srgbClr val="282828"/>
                </a:solidFill>
              </a:rPr>
              <a:t>) Il condomino notizia l’amministratore indicando il contenuto specifico e modalità di esecuzione degli interventi;</a:t>
            </a:r>
          </a:p>
          <a:p>
            <a:pPr marL="0" lvl="0" indent="0">
              <a:buNone/>
            </a:pPr>
            <a:r>
              <a:rPr lang="it-IT" sz="2000" dirty="0">
                <a:solidFill>
                  <a:srgbClr val="282828"/>
                </a:solidFill>
              </a:rPr>
              <a:t>b) L’assemblea</a:t>
            </a:r>
            <a:r>
              <a:rPr lang="it-IT" sz="2000" dirty="0"/>
              <a:t> può </a:t>
            </a:r>
            <a:r>
              <a:rPr lang="it-IT" sz="2000" dirty="0">
                <a:solidFill>
                  <a:srgbClr val="282828"/>
                </a:solidFill>
              </a:rPr>
              <a:t>prescrivere a maggioranza degli intervenuti e 2/3mm:</a:t>
            </a:r>
          </a:p>
          <a:p>
            <a:pPr marL="0" lvl="0" indent="0" algn="just">
              <a:buNone/>
            </a:pPr>
            <a:r>
              <a:rPr lang="it-IT" sz="2000" dirty="0" smtClean="0">
                <a:solidFill>
                  <a:srgbClr val="282828"/>
                </a:solidFill>
              </a:rPr>
              <a:t>Adeguate </a:t>
            </a:r>
            <a:r>
              <a:rPr lang="it-IT" sz="2000" dirty="0">
                <a:solidFill>
                  <a:srgbClr val="282828"/>
                </a:solidFill>
              </a:rPr>
              <a:t>modalità alternative di esecuzione;  Imporre cautele a salvaguardia stabilità, sicurezza e decoro edificio;  Provvede su richiesta interessati </a:t>
            </a:r>
            <a:r>
              <a:rPr lang="it-IT" sz="2000" dirty="0" smtClean="0">
                <a:solidFill>
                  <a:srgbClr val="282828"/>
                </a:solidFill>
              </a:rPr>
              <a:t>a ripartire </a:t>
            </a:r>
            <a:r>
              <a:rPr lang="it-IT" sz="2000" dirty="0">
                <a:solidFill>
                  <a:srgbClr val="282828"/>
                </a:solidFill>
              </a:rPr>
              <a:t>l’uso del lastrico o altre superfici comuni, salvaguardando le diverse forme di utilizzo previste dal regolamento (solo per impianti produzione energia)</a:t>
            </a:r>
          </a:p>
          <a:p>
            <a:pPr marL="0" lvl="0" indent="0" algn="just">
              <a:buNone/>
            </a:pPr>
            <a:r>
              <a:rPr lang="it-IT" sz="2000" dirty="0" smtClean="0">
                <a:solidFill>
                  <a:srgbClr val="282828"/>
                </a:solidFill>
              </a:rPr>
              <a:t>Subordinare </a:t>
            </a:r>
            <a:r>
              <a:rPr lang="it-IT" sz="2000" dirty="0">
                <a:solidFill>
                  <a:srgbClr val="282828"/>
                </a:solidFill>
              </a:rPr>
              <a:t>l’esecuzione alla prestazione da parte dell’interessato di idonea garanzia per i danni eventuali</a:t>
            </a:r>
          </a:p>
          <a:p>
            <a:pPr marL="0" lvl="0" indent="0" algn="just">
              <a:buNone/>
            </a:pPr>
            <a:r>
              <a:rPr lang="it-IT" sz="2000" dirty="0">
                <a:solidFill>
                  <a:srgbClr val="282828"/>
                </a:solidFill>
              </a:rPr>
              <a:t>c) L’accesso alle </a:t>
            </a:r>
            <a:r>
              <a:rPr lang="it-IT" sz="2000" dirty="0" err="1">
                <a:solidFill>
                  <a:srgbClr val="282828"/>
                </a:solidFill>
              </a:rPr>
              <a:t>u.i.</a:t>
            </a:r>
            <a:r>
              <a:rPr lang="it-IT" sz="2000" dirty="0">
                <a:solidFill>
                  <a:srgbClr val="282828"/>
                </a:solidFill>
              </a:rPr>
              <a:t> esclusive deve essere consentito ove necessario per la progettazione e installazione delle opere: La norma diventa quindi più restrittiva rispetto al 1102 c.c.</a:t>
            </a:r>
          </a:p>
          <a:p>
            <a:pPr lvl="0"/>
            <a:endParaRPr lang="it-IT" sz="2000" dirty="0">
              <a:solidFill>
                <a:prstClr val="black"/>
              </a:solidFill>
            </a:endParaRPr>
          </a:p>
          <a:p>
            <a:endParaRPr lang="it-IT" dirty="0"/>
          </a:p>
        </p:txBody>
      </p:sp>
    </p:spTree>
    <p:extLst>
      <p:ext uri="{BB962C8B-B14F-4D97-AF65-F5344CB8AC3E}">
        <p14:creationId xmlns:p14="http://schemas.microsoft.com/office/powerpoint/2010/main" val="6568732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32656"/>
            <a:ext cx="8229600" cy="5793507"/>
          </a:xfrm>
        </p:spPr>
        <p:txBody>
          <a:bodyPr>
            <a:normAutofit fontScale="25000" lnSpcReduction="20000"/>
          </a:bodyPr>
          <a:lstStyle/>
          <a:p>
            <a:pPr marL="0" indent="0">
              <a:buNone/>
            </a:pPr>
            <a:r>
              <a:rPr lang="it-IT" sz="7200" b="1" dirty="0">
                <a:latin typeface="+mj-lt"/>
              </a:rPr>
              <a:t>Art. </a:t>
            </a:r>
            <a:r>
              <a:rPr lang="it-IT" sz="7200" b="1" dirty="0" smtClean="0">
                <a:latin typeface="+mj-lt"/>
              </a:rPr>
              <a:t>1122 bis c.c. –  Impianti </a:t>
            </a:r>
            <a:r>
              <a:rPr lang="it-IT" sz="7200" b="1" dirty="0">
                <a:latin typeface="+mj-lt"/>
              </a:rPr>
              <a:t>non centralizzati </a:t>
            </a:r>
            <a:r>
              <a:rPr lang="it-IT" sz="7200" b="1" dirty="0" smtClean="0">
                <a:latin typeface="+mj-lt"/>
              </a:rPr>
              <a:t>di ricezione </a:t>
            </a:r>
            <a:r>
              <a:rPr lang="it-IT" sz="7200" b="1" dirty="0">
                <a:latin typeface="+mj-lt"/>
              </a:rPr>
              <a:t>radiotelevisiva e di produzione </a:t>
            </a:r>
            <a:r>
              <a:rPr lang="it-IT" sz="7200" b="1" dirty="0" smtClean="0">
                <a:latin typeface="+mj-lt"/>
              </a:rPr>
              <a:t>di energia </a:t>
            </a:r>
            <a:r>
              <a:rPr lang="it-IT" sz="7200" b="1" dirty="0">
                <a:latin typeface="+mj-lt"/>
              </a:rPr>
              <a:t>da fonti </a:t>
            </a:r>
            <a:r>
              <a:rPr lang="it-IT" sz="7200" b="1" dirty="0" smtClean="0">
                <a:latin typeface="+mj-lt"/>
              </a:rPr>
              <a:t>rinnovabili</a:t>
            </a:r>
          </a:p>
          <a:p>
            <a:pPr marL="0" indent="0">
              <a:buNone/>
            </a:pPr>
            <a:endParaRPr lang="it-IT" sz="7200" dirty="0">
              <a:latin typeface="+mj-lt"/>
            </a:endParaRPr>
          </a:p>
          <a:p>
            <a:pPr marL="0" indent="0" algn="just">
              <a:buNone/>
            </a:pPr>
            <a:r>
              <a:rPr lang="it-IT" sz="7200" dirty="0">
                <a:latin typeface="+mj-lt"/>
              </a:rPr>
              <a:t>Le installazioni di impianti non centralizzati </a:t>
            </a:r>
            <a:r>
              <a:rPr lang="it-IT" sz="7200" dirty="0" smtClean="0">
                <a:latin typeface="+mj-lt"/>
              </a:rPr>
              <a:t>per la </a:t>
            </a:r>
            <a:r>
              <a:rPr lang="it-IT" sz="7200" dirty="0">
                <a:latin typeface="+mj-lt"/>
              </a:rPr>
              <a:t>ricezione radiotelevisiva e per l'accesso </a:t>
            </a:r>
            <a:r>
              <a:rPr lang="it-IT" sz="7200" dirty="0" smtClean="0">
                <a:latin typeface="+mj-lt"/>
              </a:rPr>
              <a:t>a qualunque </a:t>
            </a:r>
            <a:r>
              <a:rPr lang="it-IT" sz="7200" dirty="0">
                <a:latin typeface="+mj-lt"/>
              </a:rPr>
              <a:t>altro genere di flusso </a:t>
            </a:r>
            <a:r>
              <a:rPr lang="it-IT" sz="7200" dirty="0" smtClean="0">
                <a:latin typeface="+mj-lt"/>
              </a:rPr>
              <a:t>informativo, anche </a:t>
            </a:r>
            <a:r>
              <a:rPr lang="it-IT" sz="7200" dirty="0">
                <a:latin typeface="+mj-lt"/>
              </a:rPr>
              <a:t>da satellite o via cavo, e i </a:t>
            </a:r>
            <a:r>
              <a:rPr lang="it-IT" sz="7200" dirty="0" smtClean="0">
                <a:latin typeface="+mj-lt"/>
              </a:rPr>
              <a:t>relativi collegamenti </a:t>
            </a:r>
            <a:r>
              <a:rPr lang="it-IT" sz="7200" dirty="0">
                <a:latin typeface="+mj-lt"/>
              </a:rPr>
              <a:t>fino al punto di diramazione per </a:t>
            </a:r>
            <a:r>
              <a:rPr lang="it-IT" sz="7200" dirty="0" smtClean="0">
                <a:latin typeface="+mj-lt"/>
              </a:rPr>
              <a:t>le singole </a:t>
            </a:r>
            <a:r>
              <a:rPr lang="it-IT" sz="7200" dirty="0">
                <a:latin typeface="+mj-lt"/>
              </a:rPr>
              <a:t>utenze sono realizzati in modo </a:t>
            </a:r>
            <a:r>
              <a:rPr lang="it-IT" sz="7200" dirty="0" smtClean="0">
                <a:latin typeface="+mj-lt"/>
              </a:rPr>
              <a:t>da recare </a:t>
            </a:r>
            <a:r>
              <a:rPr lang="it-IT" sz="7200" dirty="0">
                <a:latin typeface="+mj-lt"/>
              </a:rPr>
              <a:t>il minor pregiudizio alle parti comuni </a:t>
            </a:r>
            <a:r>
              <a:rPr lang="it-IT" sz="7200" dirty="0" smtClean="0">
                <a:latin typeface="+mj-lt"/>
              </a:rPr>
              <a:t>e alle </a:t>
            </a:r>
            <a:r>
              <a:rPr lang="it-IT" sz="7200" dirty="0">
                <a:latin typeface="+mj-lt"/>
              </a:rPr>
              <a:t>unità immobiliari di proprietà individuale</a:t>
            </a:r>
            <a:r>
              <a:rPr lang="it-IT" sz="7200" dirty="0" smtClean="0">
                <a:latin typeface="+mj-lt"/>
              </a:rPr>
              <a:t>, preservando </a:t>
            </a:r>
            <a:r>
              <a:rPr lang="it-IT" sz="7200" dirty="0">
                <a:latin typeface="+mj-lt"/>
              </a:rPr>
              <a:t>in ogni caso il </a:t>
            </a:r>
            <a:r>
              <a:rPr lang="it-IT" sz="7200" dirty="0" smtClean="0">
                <a:latin typeface="+mj-lt"/>
              </a:rPr>
              <a:t>decoro architettonico </a:t>
            </a:r>
            <a:r>
              <a:rPr lang="it-IT" sz="7200" dirty="0">
                <a:latin typeface="+mj-lt"/>
              </a:rPr>
              <a:t>dell'edificio, salvo </a:t>
            </a:r>
            <a:r>
              <a:rPr lang="it-IT" sz="7200" dirty="0" smtClean="0">
                <a:latin typeface="+mj-lt"/>
              </a:rPr>
              <a:t>quanto previsto </a:t>
            </a:r>
            <a:r>
              <a:rPr lang="it-IT" sz="7200" dirty="0">
                <a:latin typeface="+mj-lt"/>
              </a:rPr>
              <a:t>in materia di reti pubbliche.</a:t>
            </a:r>
          </a:p>
          <a:p>
            <a:pPr marL="0" indent="0" algn="just">
              <a:buNone/>
            </a:pPr>
            <a:r>
              <a:rPr lang="it-IT" sz="7200" dirty="0">
                <a:latin typeface="+mj-lt"/>
              </a:rPr>
              <a:t>È consentita l'installazione di impianti per </a:t>
            </a:r>
            <a:r>
              <a:rPr lang="it-IT" sz="7200" dirty="0" smtClean="0">
                <a:latin typeface="+mj-lt"/>
              </a:rPr>
              <a:t>la produzione </a:t>
            </a:r>
            <a:r>
              <a:rPr lang="it-IT" sz="7200" dirty="0">
                <a:latin typeface="+mj-lt"/>
              </a:rPr>
              <a:t>di energia da fonti </a:t>
            </a:r>
            <a:r>
              <a:rPr lang="it-IT" sz="7200" dirty="0" smtClean="0">
                <a:latin typeface="+mj-lt"/>
              </a:rPr>
              <a:t>rinnovabili destinati </a:t>
            </a:r>
            <a:r>
              <a:rPr lang="it-IT" sz="7200" dirty="0">
                <a:latin typeface="+mj-lt"/>
              </a:rPr>
              <a:t>al servizio di singole unità </a:t>
            </a:r>
            <a:r>
              <a:rPr lang="it-IT" sz="7200" dirty="0" smtClean="0">
                <a:latin typeface="+mj-lt"/>
              </a:rPr>
              <a:t>del condominio </a:t>
            </a:r>
            <a:r>
              <a:rPr lang="it-IT" sz="7200" dirty="0">
                <a:latin typeface="+mj-lt"/>
              </a:rPr>
              <a:t>sul lastrico solare, su ogni </a:t>
            </a:r>
            <a:r>
              <a:rPr lang="it-IT" sz="7200" dirty="0" smtClean="0">
                <a:latin typeface="+mj-lt"/>
              </a:rPr>
              <a:t>altra idonea </a:t>
            </a:r>
            <a:r>
              <a:rPr lang="it-IT" sz="7200" dirty="0">
                <a:latin typeface="+mj-lt"/>
              </a:rPr>
              <a:t>superficie comune e sulle parti </a:t>
            </a:r>
            <a:r>
              <a:rPr lang="it-IT" sz="7200" dirty="0" smtClean="0">
                <a:latin typeface="+mj-lt"/>
              </a:rPr>
              <a:t>di proprietà </a:t>
            </a:r>
            <a:r>
              <a:rPr lang="it-IT" sz="7200" dirty="0">
                <a:latin typeface="+mj-lt"/>
              </a:rPr>
              <a:t>individuale dell'interessato.</a:t>
            </a:r>
          </a:p>
          <a:p>
            <a:pPr marL="0" indent="0" algn="just">
              <a:buNone/>
            </a:pPr>
            <a:r>
              <a:rPr lang="it-IT" sz="7200" dirty="0">
                <a:latin typeface="+mj-lt"/>
              </a:rPr>
              <a:t>Qualora si rendano necessarie </a:t>
            </a:r>
            <a:r>
              <a:rPr lang="it-IT" sz="7200" dirty="0" smtClean="0">
                <a:latin typeface="+mj-lt"/>
              </a:rPr>
              <a:t>modificazioni delle </a:t>
            </a:r>
            <a:r>
              <a:rPr lang="it-IT" sz="7200" dirty="0">
                <a:latin typeface="+mj-lt"/>
              </a:rPr>
              <a:t>parti comuni, l'interessato ne </a:t>
            </a:r>
            <a:r>
              <a:rPr lang="it-IT" sz="7200" dirty="0" smtClean="0">
                <a:latin typeface="+mj-lt"/>
              </a:rPr>
              <a:t>dà comunicazione </a:t>
            </a:r>
            <a:r>
              <a:rPr lang="it-IT" sz="7200" dirty="0">
                <a:latin typeface="+mj-lt"/>
              </a:rPr>
              <a:t>all'amministratore indicando </a:t>
            </a:r>
            <a:r>
              <a:rPr lang="it-IT" sz="7200" dirty="0" smtClean="0">
                <a:latin typeface="+mj-lt"/>
              </a:rPr>
              <a:t>il contenuto </a:t>
            </a:r>
            <a:r>
              <a:rPr lang="it-IT" sz="7200" dirty="0">
                <a:latin typeface="+mj-lt"/>
              </a:rPr>
              <a:t>specifico e le modalità di </a:t>
            </a:r>
            <a:r>
              <a:rPr lang="it-IT" sz="7200" dirty="0" smtClean="0">
                <a:latin typeface="+mj-lt"/>
              </a:rPr>
              <a:t>esecuzione degli </a:t>
            </a:r>
            <a:r>
              <a:rPr lang="it-IT" sz="7200" dirty="0">
                <a:latin typeface="+mj-lt"/>
              </a:rPr>
              <a:t>interventi. L'assemblea può </a:t>
            </a:r>
            <a:r>
              <a:rPr lang="it-IT" sz="7200" dirty="0" smtClean="0">
                <a:latin typeface="+mj-lt"/>
              </a:rPr>
              <a:t>prescrivere, con </a:t>
            </a:r>
            <a:r>
              <a:rPr lang="it-IT" sz="7200" dirty="0">
                <a:latin typeface="+mj-lt"/>
              </a:rPr>
              <a:t>la maggioranza di cui al quinto </a:t>
            </a:r>
            <a:r>
              <a:rPr lang="it-IT" sz="7200" dirty="0" smtClean="0">
                <a:latin typeface="+mj-lt"/>
              </a:rPr>
              <a:t>comma dell'articolo </a:t>
            </a:r>
            <a:r>
              <a:rPr lang="it-IT" sz="7200" dirty="0">
                <a:latin typeface="+mj-lt"/>
              </a:rPr>
              <a:t>1136, </a:t>
            </a:r>
            <a:r>
              <a:rPr lang="it-IT" sz="7200" dirty="0" smtClean="0">
                <a:latin typeface="+mj-lt"/>
              </a:rPr>
              <a:t> adeguate </a:t>
            </a:r>
            <a:r>
              <a:rPr lang="it-IT" sz="7200" dirty="0">
                <a:latin typeface="+mj-lt"/>
              </a:rPr>
              <a:t>modalità </a:t>
            </a:r>
            <a:r>
              <a:rPr lang="it-IT" sz="7200" dirty="0" smtClean="0">
                <a:latin typeface="+mj-lt"/>
              </a:rPr>
              <a:t>alternative di </a:t>
            </a:r>
            <a:r>
              <a:rPr lang="it-IT" sz="7200" dirty="0">
                <a:latin typeface="+mj-lt"/>
              </a:rPr>
              <a:t>esecuzione o imporre cautele a </a:t>
            </a:r>
            <a:r>
              <a:rPr lang="it-IT" sz="7200" dirty="0" smtClean="0">
                <a:latin typeface="+mj-lt"/>
              </a:rPr>
              <a:t>salvaguardia della </a:t>
            </a:r>
            <a:r>
              <a:rPr lang="it-IT" sz="7200" dirty="0">
                <a:latin typeface="+mj-lt"/>
              </a:rPr>
              <a:t>stabilità, della sicurezza o del </a:t>
            </a:r>
            <a:r>
              <a:rPr lang="it-IT" sz="7200" dirty="0" smtClean="0">
                <a:latin typeface="+mj-lt"/>
              </a:rPr>
              <a:t>decoro architettonico </a:t>
            </a:r>
            <a:r>
              <a:rPr lang="it-IT" sz="7200" dirty="0">
                <a:latin typeface="+mj-lt"/>
              </a:rPr>
              <a:t>dell'edificio e, ai </a:t>
            </a:r>
            <a:r>
              <a:rPr lang="it-IT" sz="7200" dirty="0" smtClean="0">
                <a:latin typeface="+mj-lt"/>
              </a:rPr>
              <a:t>fini dell'installazione </a:t>
            </a:r>
            <a:r>
              <a:rPr lang="it-IT" sz="7200" dirty="0">
                <a:latin typeface="+mj-lt"/>
              </a:rPr>
              <a:t>degli impianti di cui </a:t>
            </a:r>
            <a:r>
              <a:rPr lang="it-IT" sz="7200" dirty="0" smtClean="0">
                <a:latin typeface="+mj-lt"/>
              </a:rPr>
              <a:t>al secondo </a:t>
            </a:r>
            <a:r>
              <a:rPr lang="it-IT" sz="7200" dirty="0">
                <a:latin typeface="+mj-lt"/>
              </a:rPr>
              <a:t>comma, provvede, a richiesta </a:t>
            </a:r>
            <a:r>
              <a:rPr lang="it-IT" sz="7200" dirty="0" smtClean="0">
                <a:latin typeface="+mj-lt"/>
              </a:rPr>
              <a:t>degli interessati</a:t>
            </a:r>
            <a:r>
              <a:rPr lang="it-IT" sz="7200" dirty="0">
                <a:latin typeface="+mj-lt"/>
              </a:rPr>
              <a:t>, a ripartire l'uso del lastrico solare </a:t>
            </a:r>
            <a:r>
              <a:rPr lang="it-IT" sz="7200" dirty="0" smtClean="0">
                <a:latin typeface="+mj-lt"/>
              </a:rPr>
              <a:t>e delle </a:t>
            </a:r>
            <a:r>
              <a:rPr lang="it-IT" sz="7200" dirty="0">
                <a:latin typeface="+mj-lt"/>
              </a:rPr>
              <a:t>altre superfici comuni, salvaguardando </a:t>
            </a:r>
            <a:r>
              <a:rPr lang="it-IT" sz="7200" dirty="0" smtClean="0">
                <a:latin typeface="+mj-lt"/>
              </a:rPr>
              <a:t>le diverse </a:t>
            </a:r>
            <a:r>
              <a:rPr lang="it-IT" sz="7200" dirty="0">
                <a:latin typeface="+mj-lt"/>
              </a:rPr>
              <a:t>forme di utilizzo previste </a:t>
            </a:r>
            <a:r>
              <a:rPr lang="it-IT" sz="7200" dirty="0" smtClean="0">
                <a:latin typeface="+mj-lt"/>
              </a:rPr>
              <a:t>dal regolamento </a:t>
            </a:r>
            <a:r>
              <a:rPr lang="it-IT" sz="7200" dirty="0">
                <a:latin typeface="+mj-lt"/>
              </a:rPr>
              <a:t>di condominio o comunque </a:t>
            </a:r>
            <a:r>
              <a:rPr lang="it-IT" sz="7200" dirty="0" smtClean="0">
                <a:latin typeface="+mj-lt"/>
              </a:rPr>
              <a:t>in atto</a:t>
            </a:r>
            <a:r>
              <a:rPr lang="it-IT" sz="7200" dirty="0">
                <a:latin typeface="+mj-lt"/>
              </a:rPr>
              <a:t>. L'assemblea, con la </a:t>
            </a:r>
            <a:r>
              <a:rPr lang="it-IT" sz="7200" dirty="0" smtClean="0">
                <a:latin typeface="+mj-lt"/>
              </a:rPr>
              <a:t>medesima maggioranza</a:t>
            </a:r>
            <a:r>
              <a:rPr lang="it-IT" sz="7200" dirty="0">
                <a:latin typeface="+mj-lt"/>
              </a:rPr>
              <a:t>, può altresì </a:t>
            </a:r>
            <a:r>
              <a:rPr lang="it-IT" sz="7200" dirty="0" smtClean="0">
                <a:latin typeface="+mj-lt"/>
              </a:rPr>
              <a:t>subordinare l'esecuzione </a:t>
            </a:r>
            <a:r>
              <a:rPr lang="it-IT" sz="7200" dirty="0">
                <a:latin typeface="+mj-lt"/>
              </a:rPr>
              <a:t>alla prestazione, da </a:t>
            </a:r>
            <a:r>
              <a:rPr lang="it-IT" sz="7200" dirty="0" smtClean="0">
                <a:latin typeface="+mj-lt"/>
              </a:rPr>
              <a:t>parte dell'interessato</a:t>
            </a:r>
            <a:r>
              <a:rPr lang="it-IT" sz="7200" dirty="0">
                <a:latin typeface="+mj-lt"/>
              </a:rPr>
              <a:t>, di idonea garanzia per i </a:t>
            </a:r>
            <a:r>
              <a:rPr lang="it-IT" sz="7200" dirty="0" smtClean="0">
                <a:latin typeface="+mj-lt"/>
              </a:rPr>
              <a:t>danni eventuali. L'accesso </a:t>
            </a:r>
            <a:r>
              <a:rPr lang="it-IT" sz="7200" dirty="0">
                <a:latin typeface="+mj-lt"/>
              </a:rPr>
              <a:t>alle unità immobiliari di </a:t>
            </a:r>
            <a:r>
              <a:rPr lang="it-IT" sz="7200" dirty="0" smtClean="0">
                <a:latin typeface="+mj-lt"/>
              </a:rPr>
              <a:t>proprietà individuale </a:t>
            </a:r>
            <a:r>
              <a:rPr lang="it-IT" sz="7200" dirty="0">
                <a:latin typeface="+mj-lt"/>
              </a:rPr>
              <a:t>deve essere consentito </a:t>
            </a:r>
            <a:r>
              <a:rPr lang="it-IT" sz="7200" dirty="0" smtClean="0">
                <a:latin typeface="+mj-lt"/>
              </a:rPr>
              <a:t>ove necessario </a:t>
            </a:r>
            <a:r>
              <a:rPr lang="it-IT" sz="7200" dirty="0">
                <a:latin typeface="+mj-lt"/>
              </a:rPr>
              <a:t>per la progettazione e </a:t>
            </a:r>
            <a:r>
              <a:rPr lang="it-IT" sz="7200" dirty="0" smtClean="0">
                <a:latin typeface="+mj-lt"/>
              </a:rPr>
              <a:t>per l'esecuzione </a:t>
            </a:r>
            <a:r>
              <a:rPr lang="it-IT" sz="7200" dirty="0">
                <a:latin typeface="+mj-lt"/>
              </a:rPr>
              <a:t>delle opere,. Non sono soggetti </a:t>
            </a:r>
            <a:r>
              <a:rPr lang="it-IT" sz="7200" dirty="0" smtClean="0">
                <a:latin typeface="+mj-lt"/>
              </a:rPr>
              <a:t>ad autorizzazione </a:t>
            </a:r>
            <a:r>
              <a:rPr lang="it-IT" sz="7200" dirty="0">
                <a:latin typeface="+mj-lt"/>
              </a:rPr>
              <a:t>gli impianti destinati alle </a:t>
            </a:r>
            <a:r>
              <a:rPr lang="it-IT" sz="7200" dirty="0" smtClean="0">
                <a:latin typeface="+mj-lt"/>
              </a:rPr>
              <a:t>singole unità </a:t>
            </a:r>
            <a:r>
              <a:rPr lang="it-IT" sz="7200" dirty="0">
                <a:latin typeface="+mj-lt"/>
              </a:rPr>
              <a:t>abitative</a:t>
            </a:r>
            <a:r>
              <a:rPr lang="it-IT" dirty="0">
                <a:latin typeface="TT1B9t00"/>
              </a:rPr>
              <a:t>.</a:t>
            </a:r>
            <a:endParaRPr lang="it-IT" dirty="0"/>
          </a:p>
        </p:txBody>
      </p:sp>
    </p:spTree>
    <p:extLst>
      <p:ext uri="{BB962C8B-B14F-4D97-AF65-F5344CB8AC3E}">
        <p14:creationId xmlns:p14="http://schemas.microsoft.com/office/powerpoint/2010/main" val="38531817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404664"/>
            <a:ext cx="8229600" cy="5976664"/>
          </a:xfrm>
        </p:spPr>
        <p:txBody>
          <a:bodyPr/>
          <a:lstStyle/>
          <a:p>
            <a:pPr marL="0" indent="0" algn="just">
              <a:buNone/>
            </a:pPr>
            <a:r>
              <a:rPr lang="it-IT" sz="1800" dirty="0" smtClean="0">
                <a:latin typeface="+mj-lt"/>
              </a:rPr>
              <a:t>Appare necessario convocare una assemblea per queste modifiche (</a:t>
            </a:r>
            <a:r>
              <a:rPr lang="it-IT" sz="1800" dirty="0" err="1" smtClean="0">
                <a:latin typeface="+mj-lt"/>
              </a:rPr>
              <a:t>Imm</a:t>
            </a:r>
            <a:r>
              <a:rPr lang="it-IT" sz="1800" dirty="0" smtClean="0">
                <a:latin typeface="+mj-lt"/>
              </a:rPr>
              <a:t>. e </a:t>
            </a:r>
            <a:r>
              <a:rPr lang="it-IT" sz="1800" dirty="0" err="1" smtClean="0">
                <a:latin typeface="+mj-lt"/>
              </a:rPr>
              <a:t>prop</a:t>
            </a:r>
            <a:r>
              <a:rPr lang="it-IT" sz="1800" dirty="0" smtClean="0">
                <a:latin typeface="+mj-lt"/>
              </a:rPr>
              <a:t>. 6/2013) che delibera con le maggioranze del V comma dell’art. 1136 c.c. (metà /due terzi)</a:t>
            </a:r>
          </a:p>
          <a:p>
            <a:pPr marL="0" indent="0">
              <a:buNone/>
            </a:pPr>
            <a:endParaRPr lang="it-IT" sz="1800" dirty="0" smtClean="0">
              <a:latin typeface="+mj-lt"/>
            </a:endParaRPr>
          </a:p>
          <a:p>
            <a:pPr marL="0" indent="0" algn="just">
              <a:buNone/>
            </a:pPr>
            <a:r>
              <a:rPr lang="it-IT" sz="1800" dirty="0" smtClean="0">
                <a:latin typeface="+mj-lt"/>
              </a:rPr>
              <a:t>L’assemblea può mettere dei vincoli e delle cautele «adeguate modalità alternative»….ed imporre «cautele» e ripartire l’uso delle parti comuni.</a:t>
            </a:r>
          </a:p>
          <a:p>
            <a:pPr marL="0" indent="0" algn="just">
              <a:buNone/>
            </a:pPr>
            <a:r>
              <a:rPr lang="it-IT" sz="1800" dirty="0" smtClean="0">
                <a:latin typeface="+mj-lt"/>
              </a:rPr>
              <a:t>Inoltre può chiedere una garanzia</a:t>
            </a:r>
          </a:p>
          <a:p>
            <a:pPr marL="0" indent="0" algn="just">
              <a:buNone/>
            </a:pPr>
            <a:endParaRPr lang="it-IT" sz="1800" dirty="0">
              <a:latin typeface="+mj-lt"/>
            </a:endParaRPr>
          </a:p>
          <a:p>
            <a:pPr marL="0" indent="0" algn="just">
              <a:buNone/>
            </a:pPr>
            <a:r>
              <a:rPr lang="it-IT" sz="1800" dirty="0" smtClean="0">
                <a:latin typeface="+mj-lt"/>
              </a:rPr>
              <a:t>Sussiste l’esplicita esclusione delle parti individuali e quindi si intende che non vi sia la possibilità di accesso alle proprietà individuale.</a:t>
            </a:r>
          </a:p>
          <a:p>
            <a:pPr marL="0" indent="0" algn="just">
              <a:buNone/>
            </a:pPr>
            <a:endParaRPr lang="it-IT" sz="1800">
              <a:latin typeface="+mj-lt"/>
            </a:endParaRPr>
          </a:p>
          <a:p>
            <a:pPr marL="0" indent="0" algn="just">
              <a:buNone/>
            </a:pPr>
            <a:endParaRPr lang="it-IT" sz="1800" dirty="0">
              <a:latin typeface="+mj-lt"/>
            </a:endParaRPr>
          </a:p>
          <a:p>
            <a:pPr marL="0" indent="0" algn="just">
              <a:buNone/>
            </a:pPr>
            <a:endParaRPr lang="it-IT" sz="1800" dirty="0">
              <a:latin typeface="+mj-lt"/>
            </a:endParaRPr>
          </a:p>
        </p:txBody>
      </p:sp>
    </p:spTree>
    <p:extLst>
      <p:ext uri="{BB962C8B-B14F-4D97-AF65-F5344CB8AC3E}">
        <p14:creationId xmlns:p14="http://schemas.microsoft.com/office/powerpoint/2010/main" val="13905251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buNone/>
            </a:pPr>
            <a:r>
              <a:rPr lang="it-IT" sz="1800" b="1" dirty="0">
                <a:latin typeface="+mj-lt"/>
              </a:rPr>
              <a:t>Art. </a:t>
            </a:r>
            <a:r>
              <a:rPr lang="it-IT" sz="1800" b="1" dirty="0" smtClean="0">
                <a:latin typeface="+mj-lt"/>
              </a:rPr>
              <a:t>1122 ter c.c.  - Impianti </a:t>
            </a:r>
            <a:r>
              <a:rPr lang="it-IT" sz="1800" b="1" dirty="0">
                <a:latin typeface="+mj-lt"/>
              </a:rPr>
              <a:t>di videosorveglianza </a:t>
            </a:r>
            <a:r>
              <a:rPr lang="it-IT" sz="1800" b="1" dirty="0" smtClean="0">
                <a:latin typeface="+mj-lt"/>
              </a:rPr>
              <a:t>di utilità comune</a:t>
            </a:r>
          </a:p>
          <a:p>
            <a:pPr marL="0" indent="0">
              <a:buNone/>
            </a:pPr>
            <a:endParaRPr lang="it-IT" sz="1800" dirty="0">
              <a:latin typeface="+mj-lt"/>
            </a:endParaRPr>
          </a:p>
          <a:p>
            <a:pPr marL="0" indent="0" algn="just">
              <a:buNone/>
            </a:pPr>
            <a:r>
              <a:rPr lang="it-IT" sz="1800" dirty="0">
                <a:latin typeface="+mj-lt"/>
              </a:rPr>
              <a:t>Le deliberazioni concernenti l'installazione </a:t>
            </a:r>
            <a:r>
              <a:rPr lang="it-IT" sz="1800" dirty="0" smtClean="0">
                <a:latin typeface="+mj-lt"/>
              </a:rPr>
              <a:t>sulle parti </a:t>
            </a:r>
            <a:r>
              <a:rPr lang="it-IT" sz="1800" dirty="0">
                <a:latin typeface="+mj-lt"/>
              </a:rPr>
              <a:t>comuni dell'edificio di impianti volti </a:t>
            </a:r>
            <a:r>
              <a:rPr lang="it-IT" sz="1800" dirty="0" smtClean="0">
                <a:latin typeface="+mj-lt"/>
              </a:rPr>
              <a:t>a consentire </a:t>
            </a:r>
            <a:r>
              <a:rPr lang="it-IT" sz="1800" dirty="0">
                <a:latin typeface="+mj-lt"/>
              </a:rPr>
              <a:t>la videosorveglianza su di esse </a:t>
            </a:r>
            <a:r>
              <a:rPr lang="it-IT" sz="1800" dirty="0" smtClean="0">
                <a:latin typeface="+mj-lt"/>
              </a:rPr>
              <a:t>sono approvate </a:t>
            </a:r>
            <a:r>
              <a:rPr lang="it-IT" sz="1800" dirty="0">
                <a:latin typeface="+mj-lt"/>
              </a:rPr>
              <a:t>dall'assemblea con la </a:t>
            </a:r>
            <a:r>
              <a:rPr lang="it-IT" sz="1800" dirty="0" smtClean="0">
                <a:latin typeface="+mj-lt"/>
              </a:rPr>
              <a:t>maggioranza di </a:t>
            </a:r>
            <a:r>
              <a:rPr lang="it-IT" sz="1800" dirty="0">
                <a:latin typeface="+mj-lt"/>
              </a:rPr>
              <a:t>cui al secondo comma dell'articolo </a:t>
            </a:r>
            <a:r>
              <a:rPr lang="it-IT" sz="1800" dirty="0" smtClean="0">
                <a:latin typeface="+mj-lt"/>
              </a:rPr>
              <a:t>1136.</a:t>
            </a:r>
            <a:endParaRPr lang="it-IT" sz="1800" dirty="0">
              <a:latin typeface="+mj-lt"/>
            </a:endParaRPr>
          </a:p>
        </p:txBody>
      </p:sp>
    </p:spTree>
    <p:extLst>
      <p:ext uri="{BB962C8B-B14F-4D97-AF65-F5344CB8AC3E}">
        <p14:creationId xmlns:p14="http://schemas.microsoft.com/office/powerpoint/2010/main" val="33974734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 </a:t>
            </a:r>
            <a:endParaRPr lang="it-IT" dirty="0"/>
          </a:p>
        </p:txBody>
      </p:sp>
      <p:sp>
        <p:nvSpPr>
          <p:cNvPr id="3" name="Segnaposto contenuto 2"/>
          <p:cNvSpPr>
            <a:spLocks noGrp="1"/>
          </p:cNvSpPr>
          <p:nvPr>
            <p:ph idx="1"/>
          </p:nvPr>
        </p:nvSpPr>
        <p:spPr>
          <a:xfrm>
            <a:off x="457200" y="332656"/>
            <a:ext cx="8229600" cy="5793507"/>
          </a:xfrm>
        </p:spPr>
        <p:txBody>
          <a:bodyPr>
            <a:noAutofit/>
          </a:bodyPr>
          <a:lstStyle/>
          <a:p>
            <a:pPr marL="0" indent="0" algn="just">
              <a:buNone/>
            </a:pPr>
            <a:r>
              <a:rPr lang="it-IT" sz="1800" b="1" dirty="0">
                <a:latin typeface="+mj-lt"/>
              </a:rPr>
              <a:t>Impianti di videosorveglianza sulle parti comuni</a:t>
            </a:r>
            <a:r>
              <a:rPr lang="it-IT" sz="1800" dirty="0">
                <a:latin typeface="+mj-lt"/>
              </a:rPr>
              <a:t>:</a:t>
            </a:r>
          </a:p>
          <a:p>
            <a:pPr marL="0" indent="0" algn="just">
              <a:buNone/>
            </a:pPr>
            <a:r>
              <a:rPr lang="it-IT" sz="1800" dirty="0">
                <a:latin typeface="+mj-lt"/>
              </a:rPr>
              <a:t>Viene chiarito legislativamente il contrasto circa </a:t>
            </a:r>
            <a:r>
              <a:rPr lang="it-IT" sz="1800" dirty="0" smtClean="0">
                <a:latin typeface="+mj-lt"/>
              </a:rPr>
              <a:t>le maggioranze </a:t>
            </a:r>
            <a:r>
              <a:rPr lang="it-IT" sz="1800" dirty="0">
                <a:latin typeface="+mj-lt"/>
              </a:rPr>
              <a:t>necessarie</a:t>
            </a:r>
            <a:r>
              <a:rPr lang="it-IT" sz="1800" dirty="0" smtClean="0">
                <a:latin typeface="+mj-lt"/>
              </a:rPr>
              <a:t>: </a:t>
            </a:r>
          </a:p>
          <a:p>
            <a:pPr marL="0" indent="0" algn="just">
              <a:buNone/>
            </a:pPr>
            <a:endParaRPr lang="it-IT" sz="1800" dirty="0">
              <a:latin typeface="+mj-lt"/>
            </a:endParaRPr>
          </a:p>
          <a:p>
            <a:pPr marL="0" indent="0" algn="just">
              <a:buNone/>
            </a:pPr>
            <a:r>
              <a:rPr lang="it-IT" sz="1800" b="1" dirty="0" smtClean="0">
                <a:latin typeface="+mj-lt"/>
              </a:rPr>
              <a:t>Tribunale </a:t>
            </a:r>
            <a:r>
              <a:rPr lang="it-IT" sz="1800" b="1" dirty="0">
                <a:latin typeface="+mj-lt"/>
              </a:rPr>
              <a:t>Salerno 2010</a:t>
            </a:r>
            <a:r>
              <a:rPr lang="it-IT" sz="1800" dirty="0">
                <a:latin typeface="+mj-lt"/>
              </a:rPr>
              <a:t>: no all’approvazione </a:t>
            </a:r>
            <a:r>
              <a:rPr lang="it-IT" sz="1800" dirty="0" smtClean="0">
                <a:latin typeface="+mj-lt"/>
              </a:rPr>
              <a:t>a maggioranza</a:t>
            </a:r>
            <a:r>
              <a:rPr lang="it-IT" sz="1800" dirty="0">
                <a:latin typeface="+mj-lt"/>
              </a:rPr>
              <a:t>, necessaria </a:t>
            </a:r>
            <a:r>
              <a:rPr lang="it-IT" sz="1800" dirty="0" smtClean="0">
                <a:latin typeface="+mj-lt"/>
              </a:rPr>
              <a:t>l’unanimità </a:t>
            </a:r>
          </a:p>
          <a:p>
            <a:pPr marL="0" indent="0" algn="just">
              <a:buNone/>
            </a:pPr>
            <a:endParaRPr lang="it-IT" sz="1800" dirty="0">
              <a:latin typeface="+mj-lt"/>
            </a:endParaRPr>
          </a:p>
          <a:p>
            <a:pPr marL="0" indent="0" algn="just">
              <a:buNone/>
            </a:pPr>
            <a:r>
              <a:rPr lang="it-IT" sz="1800" b="1" dirty="0">
                <a:latin typeface="+mj-lt"/>
              </a:rPr>
              <a:t>Riforma del Condominio 20.11.2012</a:t>
            </a:r>
            <a:r>
              <a:rPr lang="it-IT" sz="1800" b="1" dirty="0" smtClean="0">
                <a:latin typeface="+mj-lt"/>
              </a:rPr>
              <a:t>: </a:t>
            </a:r>
            <a:r>
              <a:rPr lang="it-IT" sz="1800" dirty="0" smtClean="0">
                <a:latin typeface="+mj-lt"/>
              </a:rPr>
              <a:t>Valida la delibera con la maggioranza degli intervenuti e almeno la metà del valore dell’edificio (art. 1136, II c. cc).</a:t>
            </a:r>
            <a:r>
              <a:rPr lang="it-IT" sz="1800" b="1" i="0" u="none" strike="noStrike" baseline="0" dirty="0" smtClean="0">
                <a:solidFill>
                  <a:srgbClr val="282828"/>
                </a:solidFill>
                <a:latin typeface="+mj-lt"/>
              </a:rPr>
              <a:t> </a:t>
            </a:r>
          </a:p>
          <a:p>
            <a:pPr marL="0" indent="0" algn="just">
              <a:buNone/>
            </a:pPr>
            <a:endParaRPr lang="it-IT" sz="1800" b="1" dirty="0">
              <a:solidFill>
                <a:srgbClr val="282828"/>
              </a:solidFill>
              <a:latin typeface="+mj-lt"/>
            </a:endParaRPr>
          </a:p>
          <a:p>
            <a:pPr marL="0" indent="0" algn="just">
              <a:buNone/>
            </a:pPr>
            <a:r>
              <a:rPr lang="it-IT" sz="1800" b="1" i="0" u="none" strike="noStrike" baseline="0" dirty="0" smtClean="0">
                <a:solidFill>
                  <a:srgbClr val="282828"/>
                </a:solidFill>
                <a:latin typeface="+mj-lt"/>
              </a:rPr>
              <a:t>Impianti di videosorveglianza sulle parti comuni</a:t>
            </a:r>
            <a:r>
              <a:rPr lang="it-IT" sz="1800" b="0" i="0" u="none" strike="noStrike" baseline="0" dirty="0" smtClean="0">
                <a:solidFill>
                  <a:srgbClr val="282828"/>
                </a:solidFill>
                <a:latin typeface="+mj-lt"/>
              </a:rPr>
              <a:t>: </a:t>
            </a:r>
          </a:p>
          <a:p>
            <a:pPr marL="0" indent="0" algn="just">
              <a:buNone/>
            </a:pPr>
            <a:r>
              <a:rPr lang="it-IT" sz="1800" b="0" i="0" u="none" strike="noStrike" baseline="0" dirty="0" smtClean="0">
                <a:solidFill>
                  <a:srgbClr val="282828"/>
                </a:solidFill>
                <a:latin typeface="+mj-lt"/>
              </a:rPr>
              <a:t>Rimangono in ogni caso valide le prescrizioni</a:t>
            </a:r>
            <a:r>
              <a:rPr lang="it-IT" sz="1800" b="0" i="0" u="none" strike="noStrike" dirty="0" smtClean="0">
                <a:solidFill>
                  <a:srgbClr val="282828"/>
                </a:solidFill>
                <a:latin typeface="+mj-lt"/>
              </a:rPr>
              <a:t> indicate dalla circolare </a:t>
            </a:r>
            <a:r>
              <a:rPr lang="it-IT" sz="1800" b="0" i="0" u="none" strike="noStrike" baseline="0" dirty="0" smtClean="0">
                <a:solidFill>
                  <a:srgbClr val="282828"/>
                </a:solidFill>
                <a:latin typeface="+mj-lt"/>
              </a:rPr>
              <a:t>del Garante Privacy del 8.4.2010 :</a:t>
            </a:r>
          </a:p>
          <a:p>
            <a:pPr marL="0" indent="0" algn="just">
              <a:buNone/>
            </a:pPr>
            <a:r>
              <a:rPr lang="it-IT" sz="1800" b="0" i="0" u="none" strike="noStrike" baseline="0" dirty="0" smtClean="0">
                <a:latin typeface="+mj-lt"/>
              </a:rPr>
              <a:t>a) </a:t>
            </a:r>
            <a:r>
              <a:rPr lang="it-IT" sz="1800" dirty="0">
                <a:latin typeface="+mj-lt"/>
              </a:rPr>
              <a:t>s</a:t>
            </a:r>
            <a:r>
              <a:rPr lang="it-IT" sz="1800" b="0" i="0" u="none" strike="noStrike" baseline="0" dirty="0" smtClean="0">
                <a:latin typeface="+mj-lt"/>
              </a:rPr>
              <a:t>olo se rispetta il principio di proporzionalità</a:t>
            </a:r>
            <a:r>
              <a:rPr lang="it-IT" sz="1800" b="0" i="0" u="none" strike="noStrike" dirty="0" smtClean="0">
                <a:latin typeface="+mj-lt"/>
              </a:rPr>
              <a:t> </a:t>
            </a:r>
            <a:r>
              <a:rPr lang="it-IT" sz="1800" b="0" i="0" u="none" strike="noStrike" baseline="0" dirty="0" smtClean="0">
                <a:latin typeface="+mj-lt"/>
              </a:rPr>
              <a:t>(la videoripresa deve essere l’ultima misura utile)</a:t>
            </a:r>
          </a:p>
          <a:p>
            <a:pPr marL="0" indent="0" algn="just">
              <a:buNone/>
            </a:pPr>
            <a:r>
              <a:rPr lang="it-IT" sz="1800" b="0" i="0" u="none" strike="noStrike" baseline="0" dirty="0" smtClean="0">
                <a:latin typeface="+mj-lt"/>
              </a:rPr>
              <a:t>b) </a:t>
            </a:r>
            <a:r>
              <a:rPr lang="it-IT" sz="1800" dirty="0">
                <a:latin typeface="+mj-lt"/>
              </a:rPr>
              <a:t>s</a:t>
            </a:r>
            <a:r>
              <a:rPr lang="it-IT" sz="1800" b="0" i="0" u="none" strike="noStrike" baseline="0" dirty="0" smtClean="0">
                <a:latin typeface="+mj-lt"/>
              </a:rPr>
              <a:t>olo a fini di tutela delle persone e della proprietà (non per altri fini di</a:t>
            </a:r>
            <a:r>
              <a:rPr lang="it-IT" sz="1800" b="0" i="0" u="none" strike="noStrike" dirty="0" smtClean="0">
                <a:latin typeface="+mj-lt"/>
              </a:rPr>
              <a:t> </a:t>
            </a:r>
            <a:r>
              <a:rPr lang="it-IT" sz="1800" b="0" i="0" u="none" strike="noStrike" baseline="0" dirty="0" smtClean="0">
                <a:latin typeface="+mj-lt"/>
              </a:rPr>
              <a:t>controllo della vita dei condomini)</a:t>
            </a:r>
          </a:p>
          <a:p>
            <a:pPr marL="0" indent="0" algn="just">
              <a:buNone/>
            </a:pPr>
            <a:r>
              <a:rPr lang="it-IT" sz="1800" b="0" i="0" u="none" strike="noStrike" baseline="0" dirty="0" smtClean="0">
                <a:solidFill>
                  <a:srgbClr val="282828"/>
                </a:solidFill>
                <a:latin typeface="+mj-lt"/>
              </a:rPr>
              <a:t>Angolo visuale solo negli spazi soggetti a rischio;</a:t>
            </a:r>
          </a:p>
          <a:p>
            <a:pPr marL="0" indent="0" algn="just">
              <a:buNone/>
            </a:pPr>
            <a:r>
              <a:rPr lang="it-IT" sz="1800" b="0" i="0" u="none" strike="noStrike" baseline="0" dirty="0" smtClean="0">
                <a:solidFill>
                  <a:srgbClr val="282828"/>
                </a:solidFill>
                <a:latin typeface="+mj-lt"/>
              </a:rPr>
              <a:t>Conservazione immagini per 24 ore (deroga in caso di indagini)</a:t>
            </a:r>
          </a:p>
          <a:p>
            <a:pPr marL="0" indent="0" algn="just">
              <a:buNone/>
            </a:pPr>
            <a:r>
              <a:rPr lang="it-IT" sz="1800" b="0" i="0" u="none" strike="noStrike" baseline="0" dirty="0" smtClean="0">
                <a:solidFill>
                  <a:srgbClr val="282828"/>
                </a:solidFill>
                <a:latin typeface="+mj-lt"/>
              </a:rPr>
              <a:t>In caso di appalto a ditta esterna necessaria nomina del responsabile</a:t>
            </a:r>
            <a:r>
              <a:rPr lang="it-IT" sz="1800" b="0" i="0" u="none" strike="noStrike" dirty="0" smtClean="0">
                <a:solidFill>
                  <a:srgbClr val="282828"/>
                </a:solidFill>
                <a:latin typeface="+mj-lt"/>
              </a:rPr>
              <a:t> </a:t>
            </a:r>
          </a:p>
          <a:p>
            <a:pPr marL="0" indent="0" algn="just">
              <a:buNone/>
            </a:pPr>
            <a:r>
              <a:rPr lang="it-IT" sz="1800" b="0" i="0" u="none" strike="noStrike" baseline="0" dirty="0" smtClean="0">
                <a:solidFill>
                  <a:srgbClr val="282828"/>
                </a:solidFill>
                <a:latin typeface="+mj-lt"/>
              </a:rPr>
              <a:t>In ogni caso presenza cartelli segnaletici</a:t>
            </a:r>
            <a:endParaRPr lang="it-IT" sz="1800" dirty="0">
              <a:latin typeface="+mj-lt"/>
            </a:endParaRPr>
          </a:p>
        </p:txBody>
      </p:sp>
    </p:spTree>
    <p:extLst>
      <p:ext uri="{BB962C8B-B14F-4D97-AF65-F5344CB8AC3E}">
        <p14:creationId xmlns:p14="http://schemas.microsoft.com/office/powerpoint/2010/main" val="21876542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04664"/>
            <a:ext cx="8229600" cy="5721499"/>
          </a:xfrm>
        </p:spPr>
        <p:txBody>
          <a:bodyPr>
            <a:normAutofit/>
          </a:bodyPr>
          <a:lstStyle/>
          <a:p>
            <a:pPr marL="0" indent="0" algn="just">
              <a:buNone/>
            </a:pPr>
            <a:endParaRPr lang="it-IT" sz="1800" dirty="0" smtClean="0"/>
          </a:p>
          <a:p>
            <a:pPr marL="0" indent="0" algn="just">
              <a:buNone/>
            </a:pPr>
            <a:endParaRPr lang="it-IT" sz="1800" dirty="0"/>
          </a:p>
          <a:p>
            <a:pPr marL="0" indent="0" algn="just">
              <a:buNone/>
            </a:pPr>
            <a:endParaRPr lang="it-IT" sz="1800" dirty="0" smtClean="0"/>
          </a:p>
          <a:p>
            <a:pPr marL="0" indent="0" algn="just">
              <a:buNone/>
            </a:pPr>
            <a:r>
              <a:rPr lang="it-IT" sz="1800" dirty="0" smtClean="0"/>
              <a:t>I soggetti legittimati ad esprimere il voto di legittimazione sugli impianti di videosorveglianza sono sicuramente i condomini.</a:t>
            </a:r>
          </a:p>
          <a:p>
            <a:pPr marL="0" indent="0">
              <a:buNone/>
            </a:pPr>
            <a:endParaRPr lang="it-IT" sz="1800" dirty="0" smtClean="0"/>
          </a:p>
          <a:p>
            <a:pPr marL="0" indent="0" algn="just">
              <a:buNone/>
            </a:pPr>
            <a:r>
              <a:rPr lang="it-IT" sz="1800" dirty="0" smtClean="0"/>
              <a:t>La nuova disciplina deve però essere «proporzionato» e deve essere contemperato alla necessità del Condominio; questi principi vanno contemperati con le esigenze della privacy del Condominio </a:t>
            </a:r>
            <a:endParaRPr lang="it-IT" sz="1800" dirty="0"/>
          </a:p>
        </p:txBody>
      </p:sp>
    </p:spTree>
    <p:extLst>
      <p:ext uri="{BB962C8B-B14F-4D97-AF65-F5344CB8AC3E}">
        <p14:creationId xmlns:p14="http://schemas.microsoft.com/office/powerpoint/2010/main" val="8629442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idx="1"/>
          </p:nvPr>
        </p:nvSpPr>
        <p:spPr>
          <a:xfrm>
            <a:off x="457200" y="548680"/>
            <a:ext cx="8229600" cy="5577483"/>
          </a:xfrm>
        </p:spPr>
        <p:txBody>
          <a:bodyPr>
            <a:normAutofit/>
          </a:bodyPr>
          <a:lstStyle/>
          <a:p>
            <a:pPr marL="0" indent="0" algn="just">
              <a:buNone/>
            </a:pPr>
            <a:r>
              <a:rPr lang="it-IT" sz="1800" b="1" dirty="0"/>
              <a:t>Art. </a:t>
            </a:r>
            <a:r>
              <a:rPr lang="it-IT" sz="1800" b="1" dirty="0" smtClean="0"/>
              <a:t>1124 c.c. - Manutenzione </a:t>
            </a:r>
            <a:r>
              <a:rPr lang="it-IT" sz="1800" b="1" dirty="0"/>
              <a:t>e sostituzione </a:t>
            </a:r>
            <a:r>
              <a:rPr lang="it-IT" sz="1800" b="1" dirty="0" smtClean="0"/>
              <a:t>delle  scale </a:t>
            </a:r>
            <a:r>
              <a:rPr lang="it-IT" sz="1800" b="1" dirty="0"/>
              <a:t>e degli ascensori</a:t>
            </a:r>
          </a:p>
          <a:p>
            <a:pPr marL="0" indent="0" algn="just">
              <a:buNone/>
            </a:pPr>
            <a:endParaRPr lang="it-IT" sz="1800" dirty="0" smtClean="0"/>
          </a:p>
          <a:p>
            <a:pPr marL="0" indent="0" algn="just">
              <a:buNone/>
            </a:pPr>
            <a:r>
              <a:rPr lang="it-IT" sz="1800" dirty="0" smtClean="0"/>
              <a:t>Le </a:t>
            </a:r>
            <a:r>
              <a:rPr lang="it-IT" sz="1800" dirty="0"/>
              <a:t>scale e gli ascensori sono mantenuti </a:t>
            </a:r>
            <a:r>
              <a:rPr lang="it-IT" sz="1800" dirty="0" smtClean="0"/>
              <a:t>e sostituiti </a:t>
            </a:r>
            <a:r>
              <a:rPr lang="it-IT" sz="1800" dirty="0"/>
              <a:t>dai proprietari delle unità immobiliari </a:t>
            </a:r>
            <a:r>
              <a:rPr lang="it-IT" sz="1800" dirty="0" smtClean="0"/>
              <a:t>a cui </a:t>
            </a:r>
            <a:r>
              <a:rPr lang="it-IT" sz="1800" dirty="0"/>
              <a:t>servono. La spesa relativa è ripartita tra essi</a:t>
            </a:r>
            <a:r>
              <a:rPr lang="it-IT" sz="1800" dirty="0" smtClean="0"/>
              <a:t>, per </a:t>
            </a:r>
            <a:r>
              <a:rPr lang="it-IT" sz="1800" dirty="0"/>
              <a:t>metà in ragione del valore delle </a:t>
            </a:r>
            <a:r>
              <a:rPr lang="it-IT" sz="1800" dirty="0" smtClean="0"/>
              <a:t>singole unità </a:t>
            </a:r>
            <a:r>
              <a:rPr lang="it-IT" sz="1800" dirty="0"/>
              <a:t>immobiliari e per l'altra </a:t>
            </a:r>
            <a:r>
              <a:rPr lang="it-IT" sz="1800" dirty="0" smtClean="0"/>
              <a:t>metà esclusivamente </a:t>
            </a:r>
            <a:r>
              <a:rPr lang="it-IT" sz="1800" dirty="0"/>
              <a:t>in misura </a:t>
            </a:r>
            <a:r>
              <a:rPr lang="it-IT" sz="1800" dirty="0" smtClean="0"/>
              <a:t>proporzionale all'altezza </a:t>
            </a:r>
            <a:r>
              <a:rPr lang="it-IT" sz="1800" dirty="0"/>
              <a:t>di ciascun piano dal suolo</a:t>
            </a:r>
          </a:p>
          <a:p>
            <a:pPr marL="0" indent="0" algn="just">
              <a:buNone/>
            </a:pPr>
            <a:r>
              <a:rPr lang="it-IT" sz="1800" dirty="0"/>
              <a:t>Al fine del concorso nella metà della </a:t>
            </a:r>
            <a:r>
              <a:rPr lang="it-IT" sz="1800" dirty="0" smtClean="0"/>
              <a:t>spesa, che </a:t>
            </a:r>
            <a:r>
              <a:rPr lang="it-IT" sz="1800" dirty="0"/>
              <a:t>è ripartita in ragione del valore, </a:t>
            </a:r>
            <a:r>
              <a:rPr lang="it-IT" sz="1800" dirty="0" smtClean="0"/>
              <a:t>si considerano </a:t>
            </a:r>
            <a:r>
              <a:rPr lang="it-IT" sz="1800" dirty="0"/>
              <a:t>come piani le cantine, i </a:t>
            </a:r>
            <a:r>
              <a:rPr lang="it-IT" sz="1800" dirty="0" smtClean="0"/>
              <a:t>palchi morti</a:t>
            </a:r>
            <a:r>
              <a:rPr lang="it-IT" sz="1800" dirty="0"/>
              <a:t>, le soffitte o camere a tetto e i </a:t>
            </a:r>
            <a:r>
              <a:rPr lang="it-IT" sz="1800" dirty="0" smtClean="0"/>
              <a:t>lastrici solari</a:t>
            </a:r>
            <a:r>
              <a:rPr lang="it-IT" sz="1800" dirty="0"/>
              <a:t>, qualora non siano di proprietà comune.</a:t>
            </a:r>
          </a:p>
        </p:txBody>
      </p:sp>
    </p:spTree>
    <p:extLst>
      <p:ext uri="{BB962C8B-B14F-4D97-AF65-F5344CB8AC3E}">
        <p14:creationId xmlns:p14="http://schemas.microsoft.com/office/powerpoint/2010/main" val="1586067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685800" y="0"/>
            <a:ext cx="7772400" cy="1143000"/>
          </a:xfrm>
        </p:spPr>
        <p:txBody>
          <a:bodyPr/>
          <a:lstStyle/>
          <a:p>
            <a:r>
              <a:rPr lang="it-IT" b="1"/>
              <a:t>COMUNIONE</a:t>
            </a:r>
          </a:p>
        </p:txBody>
      </p:sp>
      <p:sp>
        <p:nvSpPr>
          <p:cNvPr id="70659" name="Text Box 3"/>
          <p:cNvSpPr txBox="1">
            <a:spLocks noChangeArrowheads="1"/>
          </p:cNvSpPr>
          <p:nvPr/>
        </p:nvSpPr>
        <p:spPr bwMode="auto">
          <a:xfrm>
            <a:off x="1600200" y="990600"/>
            <a:ext cx="5943600" cy="101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it-IT" sz="3200" u="sng">
                <a:solidFill>
                  <a:srgbClr val="000000"/>
                </a:solidFill>
              </a:rPr>
              <a:t>Uso della quota</a:t>
            </a:r>
          </a:p>
          <a:p>
            <a:pPr algn="ctr" fontAlgn="base">
              <a:lnSpc>
                <a:spcPct val="70000"/>
              </a:lnSpc>
              <a:spcBef>
                <a:spcPct val="50000"/>
              </a:spcBef>
              <a:spcAft>
                <a:spcPct val="0"/>
              </a:spcAft>
            </a:pPr>
            <a:r>
              <a:rPr lang="it-IT" sz="2400">
                <a:solidFill>
                  <a:srgbClr val="000000"/>
                </a:solidFill>
              </a:rPr>
              <a:t>(art. 1102 c.c.)</a:t>
            </a:r>
          </a:p>
        </p:txBody>
      </p:sp>
      <p:sp>
        <p:nvSpPr>
          <p:cNvPr id="70660" name="Rectangle 4"/>
          <p:cNvSpPr>
            <a:spLocks noChangeArrowheads="1"/>
          </p:cNvSpPr>
          <p:nvPr/>
        </p:nvSpPr>
        <p:spPr bwMode="auto">
          <a:xfrm>
            <a:off x="1219200" y="2286000"/>
            <a:ext cx="6705600" cy="1371600"/>
          </a:xfrm>
          <a:prstGeom prst="rect">
            <a:avLst/>
          </a:prstGeom>
          <a:solidFill>
            <a:schemeClr val="bg1"/>
          </a:solidFill>
          <a:ln w="9525">
            <a:solidFill>
              <a:schemeClr val="tx1"/>
            </a:solidFill>
            <a:miter lim="800000"/>
            <a:headEnd/>
            <a:tailEnd/>
          </a:ln>
          <a:effectLst/>
        </p:spPr>
        <p:txBody>
          <a:bodyPr wrap="none" anchor="ctr"/>
          <a:lstStyle/>
          <a:p>
            <a:pPr algn="ctr" fontAlgn="base">
              <a:spcBef>
                <a:spcPct val="0"/>
              </a:spcBef>
              <a:spcAft>
                <a:spcPct val="0"/>
              </a:spcAft>
            </a:pPr>
            <a:r>
              <a:rPr lang="it-IT" sz="3000" b="1" dirty="0">
                <a:solidFill>
                  <a:srgbClr val="000000"/>
                </a:solidFill>
              </a:rPr>
              <a:t>Ciascun partecipante può servirsi</a:t>
            </a:r>
          </a:p>
          <a:p>
            <a:pPr algn="ctr" fontAlgn="base">
              <a:spcBef>
                <a:spcPct val="0"/>
              </a:spcBef>
              <a:spcAft>
                <a:spcPct val="0"/>
              </a:spcAft>
            </a:pPr>
            <a:r>
              <a:rPr lang="it-IT" sz="3000" b="1" dirty="0">
                <a:solidFill>
                  <a:srgbClr val="000000"/>
                </a:solidFill>
              </a:rPr>
              <a:t>della cosa comune</a:t>
            </a:r>
          </a:p>
        </p:txBody>
      </p:sp>
      <p:sp>
        <p:nvSpPr>
          <p:cNvPr id="70661" name="Oval 5"/>
          <p:cNvSpPr>
            <a:spLocks noChangeArrowheads="1"/>
          </p:cNvSpPr>
          <p:nvPr/>
        </p:nvSpPr>
        <p:spPr bwMode="auto">
          <a:xfrm>
            <a:off x="1524000" y="4038600"/>
            <a:ext cx="2362200" cy="1905000"/>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r>
              <a:rPr lang="it-IT" sz="2400" b="1" dirty="0"/>
              <a:t>Non alterare</a:t>
            </a:r>
          </a:p>
          <a:p>
            <a:pPr algn="ctr" fontAlgn="base">
              <a:spcBef>
                <a:spcPct val="0"/>
              </a:spcBef>
              <a:spcAft>
                <a:spcPct val="0"/>
              </a:spcAft>
            </a:pPr>
            <a:r>
              <a:rPr lang="it-IT" sz="2400" b="1" dirty="0"/>
              <a:t>la destinazione</a:t>
            </a:r>
          </a:p>
          <a:p>
            <a:pPr algn="ctr" fontAlgn="base">
              <a:spcBef>
                <a:spcPct val="0"/>
              </a:spcBef>
              <a:spcAft>
                <a:spcPct val="0"/>
              </a:spcAft>
            </a:pPr>
            <a:r>
              <a:rPr lang="it-IT" sz="2400" b="1" dirty="0"/>
              <a:t>della cosa</a:t>
            </a:r>
          </a:p>
        </p:txBody>
      </p:sp>
      <p:sp>
        <p:nvSpPr>
          <p:cNvPr id="70662" name="Oval 6"/>
          <p:cNvSpPr>
            <a:spLocks noChangeArrowheads="1"/>
          </p:cNvSpPr>
          <p:nvPr/>
        </p:nvSpPr>
        <p:spPr bwMode="auto">
          <a:xfrm>
            <a:off x="5257800" y="4038600"/>
            <a:ext cx="2362200" cy="1905000"/>
          </a:xfrm>
          <a:prstGeom prst="ellipse">
            <a:avLst/>
          </a:prstGeom>
          <a:solidFill>
            <a:schemeClr val="bg1"/>
          </a:solidFill>
          <a:ln w="9525">
            <a:solidFill>
              <a:schemeClr val="tx1"/>
            </a:solidFill>
            <a:round/>
            <a:headEnd/>
            <a:tailEnd/>
          </a:ln>
          <a:effectLst/>
        </p:spPr>
        <p:txBody>
          <a:bodyPr wrap="none" anchor="ctr"/>
          <a:lstStyle/>
          <a:p>
            <a:pPr algn="ctr" fontAlgn="base">
              <a:spcBef>
                <a:spcPct val="0"/>
              </a:spcBef>
              <a:spcAft>
                <a:spcPct val="0"/>
              </a:spcAft>
            </a:pPr>
            <a:r>
              <a:rPr lang="it-IT" sz="2400" b="1" dirty="0"/>
              <a:t>Non</a:t>
            </a:r>
            <a:r>
              <a:rPr lang="it-IT" sz="2400" b="1" dirty="0">
                <a:solidFill>
                  <a:srgbClr val="FFFFFF"/>
                </a:solidFill>
              </a:rPr>
              <a:t> </a:t>
            </a:r>
            <a:r>
              <a:rPr lang="it-IT" sz="2400" b="1" dirty="0"/>
              <a:t>impedire</a:t>
            </a:r>
          </a:p>
          <a:p>
            <a:pPr algn="ctr" fontAlgn="base">
              <a:spcBef>
                <a:spcPct val="0"/>
              </a:spcBef>
              <a:spcAft>
                <a:spcPct val="0"/>
              </a:spcAft>
            </a:pPr>
            <a:r>
              <a:rPr lang="it-IT" sz="2400" b="1" dirty="0"/>
              <a:t>l’uso agli altri</a:t>
            </a:r>
          </a:p>
          <a:p>
            <a:pPr algn="ctr" fontAlgn="base">
              <a:spcBef>
                <a:spcPct val="0"/>
              </a:spcBef>
              <a:spcAft>
                <a:spcPct val="0"/>
              </a:spcAft>
            </a:pPr>
            <a:r>
              <a:rPr lang="it-IT" sz="2400" b="1" dirty="0"/>
              <a:t>partecipanti</a:t>
            </a:r>
          </a:p>
        </p:txBody>
      </p:sp>
    </p:spTree>
    <p:extLst>
      <p:ext uri="{BB962C8B-B14F-4D97-AF65-F5344CB8AC3E}">
        <p14:creationId xmlns:p14="http://schemas.microsoft.com/office/powerpoint/2010/main" val="125558983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95536" y="1666754"/>
            <a:ext cx="8229600" cy="4392854"/>
          </a:xfrm>
        </p:spPr>
        <p:txBody>
          <a:bodyPr>
            <a:normAutofit/>
          </a:bodyPr>
          <a:lstStyle/>
          <a:p>
            <a:pPr marL="0" indent="0" algn="just">
              <a:buNone/>
            </a:pPr>
            <a:r>
              <a:rPr lang="it-IT" sz="2000" b="1" i="0" u="none" strike="noStrike" baseline="0" dirty="0" smtClean="0">
                <a:solidFill>
                  <a:srgbClr val="282828"/>
                </a:solidFill>
                <a:latin typeface="+mj-lt"/>
              </a:rPr>
              <a:t>Manutenzione e sostituzione delle scale e ascensori </a:t>
            </a:r>
            <a:r>
              <a:rPr lang="it-IT" sz="2000" b="0" i="0" u="none" strike="noStrike" baseline="0" dirty="0" smtClean="0">
                <a:solidFill>
                  <a:srgbClr val="282828"/>
                </a:solidFill>
                <a:latin typeface="+mj-lt"/>
              </a:rPr>
              <a:t>:</a:t>
            </a:r>
          </a:p>
          <a:p>
            <a:pPr marL="0" indent="0" algn="just">
              <a:buNone/>
            </a:pPr>
            <a:endParaRPr lang="it-IT" sz="2000" b="0" i="0" u="none" strike="noStrike" baseline="0" dirty="0" smtClean="0">
              <a:solidFill>
                <a:srgbClr val="282828"/>
              </a:solidFill>
              <a:latin typeface="+mj-lt"/>
            </a:endParaRPr>
          </a:p>
          <a:p>
            <a:pPr marL="0" indent="0" algn="just">
              <a:buNone/>
            </a:pPr>
            <a:r>
              <a:rPr lang="it-IT" sz="2000" b="0" i="0" u="none" strike="noStrike" baseline="0" dirty="0" smtClean="0">
                <a:solidFill>
                  <a:srgbClr val="282828"/>
                </a:solidFill>
                <a:latin typeface="+mj-lt"/>
              </a:rPr>
              <a:t>Viene recepito legislativamente l’indirizzo giurisprudenziale</a:t>
            </a:r>
            <a:r>
              <a:rPr lang="it-IT" sz="2000" b="0" i="0" u="none" strike="noStrike" dirty="0" smtClean="0">
                <a:solidFill>
                  <a:srgbClr val="282828"/>
                </a:solidFill>
                <a:latin typeface="+mj-lt"/>
              </a:rPr>
              <a:t> </a:t>
            </a:r>
            <a:r>
              <a:rPr lang="it-IT" sz="2000" b="0" i="0" u="none" strike="noStrike" baseline="0" dirty="0" smtClean="0">
                <a:solidFill>
                  <a:srgbClr val="282828"/>
                </a:solidFill>
                <a:latin typeface="+mj-lt"/>
              </a:rPr>
              <a:t>che parifica l’ascensore alle scale in tema di ripartizione</a:t>
            </a:r>
            <a:r>
              <a:rPr lang="it-IT" sz="2000" b="0" i="0" u="none" strike="noStrike" dirty="0" smtClean="0">
                <a:solidFill>
                  <a:srgbClr val="282828"/>
                </a:solidFill>
                <a:latin typeface="+mj-lt"/>
              </a:rPr>
              <a:t> </a:t>
            </a:r>
            <a:r>
              <a:rPr lang="it-IT" sz="2000" b="0" i="0" u="none" strike="noStrike" baseline="0" dirty="0" smtClean="0">
                <a:solidFill>
                  <a:srgbClr val="282828"/>
                </a:solidFill>
                <a:latin typeface="+mj-lt"/>
              </a:rPr>
              <a:t>delle spese di manutenzione e sostituzione;</a:t>
            </a:r>
            <a:endParaRPr lang="it-IT" sz="2000" b="0" i="0" u="none" strike="noStrike" baseline="0" dirty="0" smtClean="0">
              <a:solidFill>
                <a:srgbClr val="32329B"/>
              </a:solidFill>
              <a:latin typeface="+mj-lt"/>
            </a:endParaRPr>
          </a:p>
          <a:p>
            <a:pPr marL="0" indent="0" algn="just">
              <a:buNone/>
            </a:pPr>
            <a:r>
              <a:rPr lang="it-IT" sz="2000" b="0" i="0" u="none" strike="noStrike" baseline="0" dirty="0" smtClean="0">
                <a:solidFill>
                  <a:srgbClr val="282828"/>
                </a:solidFill>
                <a:latin typeface="+mj-lt"/>
              </a:rPr>
              <a:t>La ripartizione delle spese per l’installazione di ascensore </a:t>
            </a:r>
            <a:r>
              <a:rPr lang="it-IT" sz="2000" b="0" i="0" u="none" strike="noStrike" baseline="0" dirty="0" smtClean="0">
                <a:solidFill>
                  <a:srgbClr val="C20000"/>
                </a:solidFill>
                <a:latin typeface="+mj-lt"/>
              </a:rPr>
              <a:t>ex novo </a:t>
            </a:r>
            <a:r>
              <a:rPr lang="it-IT" sz="2000" b="0" i="0" u="none" strike="noStrike" baseline="0" dirty="0" smtClean="0">
                <a:solidFill>
                  <a:srgbClr val="282828"/>
                </a:solidFill>
                <a:latin typeface="+mj-lt"/>
              </a:rPr>
              <a:t>rimane comunque regolata dall’art. 1123, I comma, c.c.</a:t>
            </a:r>
          </a:p>
          <a:p>
            <a:pPr marL="0" indent="0" algn="just">
              <a:buNone/>
            </a:pPr>
            <a:endParaRPr lang="it-IT" sz="2000" dirty="0">
              <a:latin typeface="+mj-lt"/>
            </a:endParaRPr>
          </a:p>
        </p:txBody>
      </p:sp>
    </p:spTree>
    <p:extLst>
      <p:ext uri="{BB962C8B-B14F-4D97-AF65-F5344CB8AC3E}">
        <p14:creationId xmlns:p14="http://schemas.microsoft.com/office/powerpoint/2010/main" val="32650714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04664"/>
            <a:ext cx="8229600" cy="6048672"/>
          </a:xfrm>
        </p:spPr>
        <p:txBody>
          <a:bodyPr>
            <a:normAutofit fontScale="25000" lnSpcReduction="20000"/>
          </a:bodyPr>
          <a:lstStyle/>
          <a:p>
            <a:pPr marL="0" indent="0">
              <a:buNone/>
            </a:pPr>
            <a:r>
              <a:rPr lang="it-IT" sz="7200" b="1" dirty="0">
                <a:solidFill>
                  <a:srgbClr val="000000"/>
                </a:solidFill>
                <a:latin typeface="+mj-lt"/>
              </a:rPr>
              <a:t>Art. 1129 </a:t>
            </a:r>
            <a:r>
              <a:rPr lang="it-IT" sz="7200" b="1" dirty="0" smtClean="0">
                <a:solidFill>
                  <a:srgbClr val="000000"/>
                </a:solidFill>
                <a:latin typeface="+mj-lt"/>
              </a:rPr>
              <a:t>c.c. - Nomina</a:t>
            </a:r>
            <a:r>
              <a:rPr lang="it-IT" sz="7200" b="1" dirty="0">
                <a:solidFill>
                  <a:srgbClr val="000000"/>
                </a:solidFill>
                <a:latin typeface="+mj-lt"/>
              </a:rPr>
              <a:t>, revoca ed </a:t>
            </a:r>
            <a:r>
              <a:rPr lang="it-IT" sz="7200" b="1" dirty="0" smtClean="0">
                <a:solidFill>
                  <a:srgbClr val="000000"/>
                </a:solidFill>
                <a:latin typeface="+mj-lt"/>
              </a:rPr>
              <a:t>obblighi dell'amministratore </a:t>
            </a:r>
          </a:p>
          <a:p>
            <a:endParaRPr lang="it-IT" sz="7200" dirty="0">
              <a:solidFill>
                <a:srgbClr val="000000"/>
              </a:solidFill>
              <a:latin typeface="+mj-lt"/>
            </a:endParaRPr>
          </a:p>
          <a:p>
            <a:pPr marL="0" indent="0" algn="just">
              <a:buNone/>
            </a:pPr>
            <a:r>
              <a:rPr lang="it-IT" sz="7200" dirty="0" smtClean="0">
                <a:solidFill>
                  <a:srgbClr val="000000"/>
                </a:solidFill>
                <a:latin typeface="+mj-lt"/>
              </a:rPr>
              <a:t>Quando </a:t>
            </a:r>
            <a:r>
              <a:rPr lang="it-IT" sz="7200" dirty="0">
                <a:solidFill>
                  <a:srgbClr val="000000"/>
                </a:solidFill>
                <a:latin typeface="+mj-lt"/>
              </a:rPr>
              <a:t>i condomini sono più di otto, </a:t>
            </a:r>
            <a:r>
              <a:rPr lang="it-IT" sz="7200" dirty="0" smtClean="0">
                <a:solidFill>
                  <a:srgbClr val="000000"/>
                </a:solidFill>
                <a:latin typeface="+mj-lt"/>
              </a:rPr>
              <a:t>se l'assemblea </a:t>
            </a:r>
            <a:r>
              <a:rPr lang="it-IT" sz="7200" dirty="0">
                <a:solidFill>
                  <a:srgbClr val="000000"/>
                </a:solidFill>
                <a:latin typeface="+mj-lt"/>
              </a:rPr>
              <a:t>non vi provvede, la nomina di </a:t>
            </a:r>
            <a:r>
              <a:rPr lang="it-IT" sz="7200" dirty="0" smtClean="0">
                <a:solidFill>
                  <a:srgbClr val="000000"/>
                </a:solidFill>
                <a:latin typeface="+mj-lt"/>
              </a:rPr>
              <a:t>un amministratore </a:t>
            </a:r>
            <a:r>
              <a:rPr lang="it-IT" sz="7200" dirty="0">
                <a:solidFill>
                  <a:srgbClr val="000000"/>
                </a:solidFill>
                <a:latin typeface="+mj-lt"/>
              </a:rPr>
              <a:t>è fatta dall'autorità giudiziaria </a:t>
            </a:r>
            <a:r>
              <a:rPr lang="it-IT" sz="7200" dirty="0" smtClean="0">
                <a:solidFill>
                  <a:srgbClr val="000000"/>
                </a:solidFill>
                <a:latin typeface="+mj-lt"/>
              </a:rPr>
              <a:t>su ricorso </a:t>
            </a:r>
            <a:r>
              <a:rPr lang="it-IT" sz="7200" dirty="0">
                <a:solidFill>
                  <a:srgbClr val="000000"/>
                </a:solidFill>
                <a:latin typeface="+mj-lt"/>
              </a:rPr>
              <a:t>di uno o più condomini </a:t>
            </a:r>
            <a:r>
              <a:rPr lang="it-IT" sz="7200" dirty="0" smtClean="0">
                <a:solidFill>
                  <a:srgbClr val="000000"/>
                </a:solidFill>
                <a:latin typeface="+mj-lt"/>
              </a:rPr>
              <a:t>o dell'amministratore </a:t>
            </a:r>
            <a:r>
              <a:rPr lang="it-IT" sz="7200" dirty="0">
                <a:solidFill>
                  <a:srgbClr val="000000"/>
                </a:solidFill>
                <a:latin typeface="+mj-lt"/>
              </a:rPr>
              <a:t>dimissionario</a:t>
            </a:r>
            <a:r>
              <a:rPr lang="it-IT" sz="7200" dirty="0" smtClean="0">
                <a:solidFill>
                  <a:srgbClr val="000000"/>
                </a:solidFill>
                <a:latin typeface="+mj-lt"/>
              </a:rPr>
              <a:t>.  </a:t>
            </a:r>
          </a:p>
          <a:p>
            <a:pPr marL="0" indent="0" algn="just">
              <a:buNone/>
            </a:pPr>
            <a:r>
              <a:rPr lang="it-IT" sz="7200" dirty="0" smtClean="0">
                <a:solidFill>
                  <a:srgbClr val="000000"/>
                </a:solidFill>
                <a:latin typeface="+mj-lt"/>
              </a:rPr>
              <a:t>Contestualmente </a:t>
            </a:r>
            <a:r>
              <a:rPr lang="it-IT" sz="7200" dirty="0">
                <a:solidFill>
                  <a:srgbClr val="000000"/>
                </a:solidFill>
                <a:latin typeface="+mj-lt"/>
              </a:rPr>
              <a:t>all'accettazione della </a:t>
            </a:r>
            <a:r>
              <a:rPr lang="it-IT" sz="7200" dirty="0" smtClean="0">
                <a:solidFill>
                  <a:srgbClr val="000000"/>
                </a:solidFill>
                <a:latin typeface="+mj-lt"/>
              </a:rPr>
              <a:t>nomina e </a:t>
            </a:r>
            <a:r>
              <a:rPr lang="it-IT" sz="7200" dirty="0">
                <a:solidFill>
                  <a:srgbClr val="000000"/>
                </a:solidFill>
                <a:latin typeface="+mj-lt"/>
              </a:rPr>
              <a:t>ad ogni rinnovo dell'incarico, </a:t>
            </a:r>
            <a:r>
              <a:rPr lang="it-IT" sz="7200" dirty="0" smtClean="0">
                <a:solidFill>
                  <a:srgbClr val="000000"/>
                </a:solidFill>
                <a:latin typeface="+mj-lt"/>
              </a:rPr>
              <a:t>l'amministratore comunica </a:t>
            </a:r>
            <a:r>
              <a:rPr lang="it-IT" sz="7200" dirty="0">
                <a:solidFill>
                  <a:srgbClr val="000000"/>
                </a:solidFill>
                <a:latin typeface="+mj-lt"/>
              </a:rPr>
              <a:t>i propri dati anagrafici </a:t>
            </a:r>
            <a:r>
              <a:rPr lang="it-IT" sz="7200" dirty="0" smtClean="0">
                <a:solidFill>
                  <a:srgbClr val="000000"/>
                </a:solidFill>
                <a:latin typeface="+mj-lt"/>
              </a:rPr>
              <a:t>e professionali</a:t>
            </a:r>
            <a:r>
              <a:rPr lang="it-IT" sz="7200" dirty="0">
                <a:solidFill>
                  <a:srgbClr val="000000"/>
                </a:solidFill>
                <a:latin typeface="+mj-lt"/>
              </a:rPr>
              <a:t>, il codice fiscale, o, se si tratta </a:t>
            </a:r>
            <a:r>
              <a:rPr lang="it-IT" sz="7200" dirty="0" smtClean="0">
                <a:solidFill>
                  <a:srgbClr val="000000"/>
                </a:solidFill>
                <a:latin typeface="+mj-lt"/>
              </a:rPr>
              <a:t>di società</a:t>
            </a:r>
            <a:r>
              <a:rPr lang="it-IT" sz="7200" dirty="0">
                <a:solidFill>
                  <a:srgbClr val="000000"/>
                </a:solidFill>
                <a:latin typeface="+mj-lt"/>
              </a:rPr>
              <a:t>, anche la sede legale e </a:t>
            </a:r>
            <a:r>
              <a:rPr lang="it-IT" sz="7200" dirty="0" smtClean="0">
                <a:solidFill>
                  <a:srgbClr val="000000"/>
                </a:solidFill>
                <a:latin typeface="+mj-lt"/>
              </a:rPr>
              <a:t>la denominazione</a:t>
            </a:r>
            <a:r>
              <a:rPr lang="it-IT" sz="7200" dirty="0">
                <a:solidFill>
                  <a:srgbClr val="000000"/>
                </a:solidFill>
                <a:latin typeface="+mj-lt"/>
              </a:rPr>
              <a:t>, il locale ove si trovano i </a:t>
            </a:r>
            <a:r>
              <a:rPr lang="it-IT" sz="7200" dirty="0" smtClean="0">
                <a:solidFill>
                  <a:srgbClr val="000000"/>
                </a:solidFill>
                <a:latin typeface="+mj-lt"/>
              </a:rPr>
              <a:t>registri di </a:t>
            </a:r>
            <a:r>
              <a:rPr lang="it-IT" sz="7200" dirty="0">
                <a:solidFill>
                  <a:srgbClr val="000000"/>
                </a:solidFill>
                <a:latin typeface="+mj-lt"/>
              </a:rPr>
              <a:t>cui ai numeri 6) e 7) dell'articolo </a:t>
            </a:r>
            <a:r>
              <a:rPr lang="it-IT" sz="7200" dirty="0" smtClean="0">
                <a:solidFill>
                  <a:srgbClr val="000000"/>
                </a:solidFill>
                <a:latin typeface="+mj-lt"/>
              </a:rPr>
              <a:t>1130, nonché </a:t>
            </a:r>
            <a:r>
              <a:rPr lang="it-IT" sz="7200" dirty="0">
                <a:solidFill>
                  <a:srgbClr val="000000"/>
                </a:solidFill>
                <a:latin typeface="+mj-lt"/>
              </a:rPr>
              <a:t>i giorni e le ore in cui ogni interessato</a:t>
            </a:r>
            <a:r>
              <a:rPr lang="it-IT" sz="7200" dirty="0" smtClean="0">
                <a:solidFill>
                  <a:srgbClr val="000000"/>
                </a:solidFill>
                <a:latin typeface="+mj-lt"/>
              </a:rPr>
              <a:t>, previa </a:t>
            </a:r>
            <a:r>
              <a:rPr lang="it-IT" sz="7200" dirty="0">
                <a:solidFill>
                  <a:srgbClr val="000000"/>
                </a:solidFill>
                <a:latin typeface="+mj-lt"/>
              </a:rPr>
              <a:t>richiesta all'amministratore, </a:t>
            </a:r>
            <a:r>
              <a:rPr lang="it-IT" sz="7200" dirty="0" smtClean="0">
                <a:solidFill>
                  <a:srgbClr val="000000"/>
                </a:solidFill>
                <a:latin typeface="+mj-lt"/>
              </a:rPr>
              <a:t>può prenderne </a:t>
            </a:r>
            <a:r>
              <a:rPr lang="it-IT" sz="7200" dirty="0">
                <a:solidFill>
                  <a:srgbClr val="000000"/>
                </a:solidFill>
                <a:latin typeface="+mj-lt"/>
              </a:rPr>
              <a:t>gratuitamente visione e ottenere</a:t>
            </a:r>
            <a:r>
              <a:rPr lang="it-IT" sz="7200" dirty="0" smtClean="0">
                <a:solidFill>
                  <a:srgbClr val="000000"/>
                </a:solidFill>
                <a:latin typeface="+mj-lt"/>
              </a:rPr>
              <a:t>, previo </a:t>
            </a:r>
            <a:r>
              <a:rPr lang="it-IT" sz="7200" dirty="0">
                <a:solidFill>
                  <a:srgbClr val="000000"/>
                </a:solidFill>
                <a:latin typeface="+mj-lt"/>
              </a:rPr>
              <a:t>rimborso della spesa, copia da </a:t>
            </a:r>
            <a:r>
              <a:rPr lang="it-IT" sz="7200" dirty="0" smtClean="0">
                <a:solidFill>
                  <a:srgbClr val="000000"/>
                </a:solidFill>
                <a:latin typeface="+mj-lt"/>
              </a:rPr>
              <a:t>lui firmata</a:t>
            </a:r>
            <a:r>
              <a:rPr lang="it-IT" sz="7200" dirty="0">
                <a:solidFill>
                  <a:srgbClr val="000000"/>
                </a:solidFill>
                <a:latin typeface="+mj-lt"/>
              </a:rPr>
              <a:t>.</a:t>
            </a:r>
          </a:p>
          <a:p>
            <a:pPr marL="0" indent="0" algn="just">
              <a:buNone/>
            </a:pPr>
            <a:endParaRPr lang="it-IT" sz="7200" dirty="0" smtClean="0">
              <a:solidFill>
                <a:srgbClr val="000000"/>
              </a:solidFill>
              <a:latin typeface="+mj-lt"/>
            </a:endParaRPr>
          </a:p>
          <a:p>
            <a:pPr marL="0" indent="0" algn="just">
              <a:buNone/>
            </a:pPr>
            <a:r>
              <a:rPr lang="it-IT" sz="7200" dirty="0" smtClean="0">
                <a:solidFill>
                  <a:srgbClr val="000000"/>
                </a:solidFill>
                <a:latin typeface="+mj-lt"/>
              </a:rPr>
              <a:t>L’assemblea </a:t>
            </a:r>
            <a:r>
              <a:rPr lang="it-IT" sz="7200" dirty="0">
                <a:solidFill>
                  <a:srgbClr val="000000"/>
                </a:solidFill>
                <a:latin typeface="+mj-lt"/>
              </a:rPr>
              <a:t>può subordinare la </a:t>
            </a:r>
            <a:r>
              <a:rPr lang="it-IT" sz="7200" dirty="0" smtClean="0">
                <a:solidFill>
                  <a:srgbClr val="000000"/>
                </a:solidFill>
                <a:latin typeface="+mj-lt"/>
              </a:rPr>
              <a:t>nomina dell’amministratore </a:t>
            </a:r>
            <a:r>
              <a:rPr lang="it-IT" sz="7200" dirty="0">
                <a:solidFill>
                  <a:srgbClr val="000000"/>
                </a:solidFill>
                <a:latin typeface="+mj-lt"/>
              </a:rPr>
              <a:t>alla presentazione </a:t>
            </a:r>
            <a:r>
              <a:rPr lang="it-IT" sz="7200" dirty="0" smtClean="0">
                <a:solidFill>
                  <a:srgbClr val="000000"/>
                </a:solidFill>
                <a:latin typeface="+mj-lt"/>
              </a:rPr>
              <a:t>ai condomini </a:t>
            </a:r>
            <a:r>
              <a:rPr lang="it-IT" sz="7200" dirty="0">
                <a:solidFill>
                  <a:srgbClr val="000000"/>
                </a:solidFill>
                <a:latin typeface="+mj-lt"/>
              </a:rPr>
              <a:t>di una polizza individuale </a:t>
            </a:r>
            <a:r>
              <a:rPr lang="it-IT" sz="7200" dirty="0" smtClean="0">
                <a:solidFill>
                  <a:srgbClr val="000000"/>
                </a:solidFill>
                <a:latin typeface="+mj-lt"/>
              </a:rPr>
              <a:t>di assicurazione </a:t>
            </a:r>
            <a:r>
              <a:rPr lang="it-IT" sz="7200" dirty="0">
                <a:solidFill>
                  <a:srgbClr val="000000"/>
                </a:solidFill>
                <a:latin typeface="+mj-lt"/>
              </a:rPr>
              <a:t>per la responsabilità civile per </a:t>
            </a:r>
            <a:r>
              <a:rPr lang="it-IT" sz="7200" dirty="0" smtClean="0">
                <a:solidFill>
                  <a:srgbClr val="000000"/>
                </a:solidFill>
                <a:latin typeface="+mj-lt"/>
              </a:rPr>
              <a:t>gli atti </a:t>
            </a:r>
            <a:r>
              <a:rPr lang="it-IT" sz="7200" dirty="0">
                <a:solidFill>
                  <a:srgbClr val="000000"/>
                </a:solidFill>
                <a:latin typeface="+mj-lt"/>
              </a:rPr>
              <a:t>compiuti nell’esercizio del mandato.</a:t>
            </a:r>
          </a:p>
          <a:p>
            <a:pPr marL="0" indent="0" algn="just">
              <a:buNone/>
            </a:pPr>
            <a:endParaRPr lang="it-IT" sz="7200" dirty="0" smtClean="0">
              <a:solidFill>
                <a:srgbClr val="000000"/>
              </a:solidFill>
              <a:latin typeface="+mj-lt"/>
            </a:endParaRPr>
          </a:p>
          <a:p>
            <a:pPr marL="0" indent="0" algn="just">
              <a:buNone/>
            </a:pPr>
            <a:r>
              <a:rPr lang="it-IT" sz="7200" dirty="0" smtClean="0">
                <a:solidFill>
                  <a:srgbClr val="000000"/>
                </a:solidFill>
                <a:latin typeface="+mj-lt"/>
              </a:rPr>
              <a:t>L'amministratore </a:t>
            </a:r>
            <a:r>
              <a:rPr lang="it-IT" sz="7200" dirty="0">
                <a:solidFill>
                  <a:srgbClr val="000000"/>
                </a:solidFill>
                <a:latin typeface="+mj-lt"/>
              </a:rPr>
              <a:t>è tenuto altresì ad adeguare </a:t>
            </a:r>
            <a:r>
              <a:rPr lang="it-IT" sz="7200" dirty="0" smtClean="0">
                <a:solidFill>
                  <a:srgbClr val="000000"/>
                </a:solidFill>
                <a:latin typeface="+mj-lt"/>
              </a:rPr>
              <a:t>i massimali </a:t>
            </a:r>
            <a:r>
              <a:rPr lang="it-IT" sz="7200" dirty="0">
                <a:solidFill>
                  <a:srgbClr val="000000"/>
                </a:solidFill>
                <a:latin typeface="+mj-lt"/>
              </a:rPr>
              <a:t>della polizza di assicurazione se </a:t>
            </a:r>
            <a:r>
              <a:rPr lang="it-IT" sz="7200" dirty="0" smtClean="0">
                <a:solidFill>
                  <a:srgbClr val="000000"/>
                </a:solidFill>
                <a:latin typeface="+mj-lt"/>
              </a:rPr>
              <a:t>nel periodo </a:t>
            </a:r>
            <a:r>
              <a:rPr lang="it-IT" sz="7200" dirty="0">
                <a:solidFill>
                  <a:srgbClr val="000000"/>
                </a:solidFill>
                <a:latin typeface="+mj-lt"/>
              </a:rPr>
              <a:t>del suo incarico l'assemblea </a:t>
            </a:r>
            <a:r>
              <a:rPr lang="it-IT" sz="7200" dirty="0" smtClean="0">
                <a:solidFill>
                  <a:srgbClr val="000000"/>
                </a:solidFill>
                <a:latin typeface="+mj-lt"/>
              </a:rPr>
              <a:t>deliberi lavori </a:t>
            </a:r>
            <a:r>
              <a:rPr lang="it-IT" sz="7200" dirty="0">
                <a:solidFill>
                  <a:srgbClr val="000000"/>
                </a:solidFill>
                <a:latin typeface="+mj-lt"/>
              </a:rPr>
              <a:t>straordinari. Tale adeguamento non </a:t>
            </a:r>
            <a:r>
              <a:rPr lang="it-IT" sz="7200" dirty="0" smtClean="0">
                <a:solidFill>
                  <a:srgbClr val="000000"/>
                </a:solidFill>
                <a:latin typeface="+mj-lt"/>
              </a:rPr>
              <a:t>deve essere </a:t>
            </a:r>
            <a:r>
              <a:rPr lang="it-IT" sz="7200" dirty="0">
                <a:solidFill>
                  <a:srgbClr val="000000"/>
                </a:solidFill>
                <a:latin typeface="+mj-lt"/>
              </a:rPr>
              <a:t>inferiore all'importo di spesa deliberato </a:t>
            </a:r>
            <a:r>
              <a:rPr lang="it-IT" sz="7200" dirty="0" smtClean="0">
                <a:solidFill>
                  <a:srgbClr val="000000"/>
                </a:solidFill>
                <a:latin typeface="+mj-lt"/>
              </a:rPr>
              <a:t>e deve </a:t>
            </a:r>
            <a:r>
              <a:rPr lang="it-IT" sz="7200" dirty="0">
                <a:solidFill>
                  <a:srgbClr val="000000"/>
                </a:solidFill>
                <a:latin typeface="+mj-lt"/>
              </a:rPr>
              <a:t>essere effettuato contestualmente </a:t>
            </a:r>
            <a:r>
              <a:rPr lang="it-IT" sz="7200" dirty="0" smtClean="0">
                <a:solidFill>
                  <a:srgbClr val="000000"/>
                </a:solidFill>
                <a:latin typeface="+mj-lt"/>
              </a:rPr>
              <a:t>all'inizio dei </a:t>
            </a:r>
            <a:r>
              <a:rPr lang="it-IT" sz="7200" dirty="0">
                <a:solidFill>
                  <a:srgbClr val="000000"/>
                </a:solidFill>
                <a:latin typeface="+mj-lt"/>
              </a:rPr>
              <a:t>lavori. Nel caso in cui l'amministratore </a:t>
            </a:r>
            <a:r>
              <a:rPr lang="it-IT" sz="7200" dirty="0" smtClean="0">
                <a:solidFill>
                  <a:srgbClr val="000000"/>
                </a:solidFill>
                <a:latin typeface="+mj-lt"/>
              </a:rPr>
              <a:t>sia coperto </a:t>
            </a:r>
            <a:r>
              <a:rPr lang="it-IT" sz="7200" dirty="0">
                <a:solidFill>
                  <a:srgbClr val="000000"/>
                </a:solidFill>
                <a:latin typeface="+mj-lt"/>
              </a:rPr>
              <a:t>da una polizza di responsabilità </a:t>
            </a:r>
            <a:r>
              <a:rPr lang="it-IT" sz="7200" dirty="0" smtClean="0">
                <a:solidFill>
                  <a:srgbClr val="000000"/>
                </a:solidFill>
                <a:latin typeface="+mj-lt"/>
              </a:rPr>
              <a:t>civile professionale </a:t>
            </a:r>
            <a:r>
              <a:rPr lang="it-IT" sz="7200" dirty="0">
                <a:solidFill>
                  <a:srgbClr val="000000"/>
                </a:solidFill>
                <a:latin typeface="+mj-lt"/>
              </a:rPr>
              <a:t>generale per l'intera attività da </a:t>
            </a:r>
            <a:r>
              <a:rPr lang="it-IT" sz="7200" dirty="0" smtClean="0">
                <a:solidFill>
                  <a:srgbClr val="000000"/>
                </a:solidFill>
                <a:latin typeface="+mj-lt"/>
              </a:rPr>
              <a:t>lui svolta</a:t>
            </a:r>
            <a:r>
              <a:rPr lang="it-IT" sz="7200" dirty="0">
                <a:solidFill>
                  <a:srgbClr val="000000"/>
                </a:solidFill>
                <a:latin typeface="+mj-lt"/>
              </a:rPr>
              <a:t>, tale polizza deve essere integrata </a:t>
            </a:r>
            <a:r>
              <a:rPr lang="it-IT" sz="7200" dirty="0" smtClean="0">
                <a:solidFill>
                  <a:srgbClr val="000000"/>
                </a:solidFill>
                <a:latin typeface="+mj-lt"/>
              </a:rPr>
              <a:t>con dichiarazione </a:t>
            </a:r>
            <a:r>
              <a:rPr lang="it-IT" sz="7200" dirty="0">
                <a:solidFill>
                  <a:srgbClr val="000000"/>
                </a:solidFill>
                <a:latin typeface="+mj-lt"/>
              </a:rPr>
              <a:t>dell'impresa di assicurazione </a:t>
            </a:r>
            <a:r>
              <a:rPr lang="it-IT" sz="7200" dirty="0" smtClean="0">
                <a:solidFill>
                  <a:srgbClr val="000000"/>
                </a:solidFill>
                <a:latin typeface="+mj-lt"/>
              </a:rPr>
              <a:t>che garantisca </a:t>
            </a:r>
            <a:r>
              <a:rPr lang="it-IT" sz="7200" dirty="0">
                <a:solidFill>
                  <a:srgbClr val="000000"/>
                </a:solidFill>
                <a:latin typeface="+mj-lt"/>
              </a:rPr>
              <a:t>le condizioni previste dal </a:t>
            </a:r>
            <a:r>
              <a:rPr lang="it-IT" sz="7200" dirty="0" smtClean="0">
                <a:solidFill>
                  <a:srgbClr val="000000"/>
                </a:solidFill>
                <a:latin typeface="+mj-lt"/>
              </a:rPr>
              <a:t>periodo precedente </a:t>
            </a:r>
            <a:r>
              <a:rPr lang="it-IT" sz="7200" dirty="0">
                <a:solidFill>
                  <a:srgbClr val="000000"/>
                </a:solidFill>
                <a:latin typeface="+mj-lt"/>
              </a:rPr>
              <a:t>per lo specifico condominio</a:t>
            </a:r>
            <a:r>
              <a:rPr lang="it-IT" sz="7200" dirty="0" smtClean="0">
                <a:solidFill>
                  <a:srgbClr val="000000"/>
                </a:solidFill>
                <a:latin typeface="+mj-lt"/>
              </a:rPr>
              <a:t>.</a:t>
            </a:r>
          </a:p>
        </p:txBody>
      </p:sp>
    </p:spTree>
    <p:extLst>
      <p:ext uri="{BB962C8B-B14F-4D97-AF65-F5344CB8AC3E}">
        <p14:creationId xmlns:p14="http://schemas.microsoft.com/office/powerpoint/2010/main" val="25453515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260648"/>
            <a:ext cx="8229600" cy="5865515"/>
          </a:xfrm>
        </p:spPr>
        <p:txBody>
          <a:bodyPr>
            <a:normAutofit fontScale="25000" lnSpcReduction="20000"/>
          </a:bodyPr>
          <a:lstStyle/>
          <a:p>
            <a:pPr marL="0" lvl="0" indent="0">
              <a:buNone/>
            </a:pPr>
            <a:endParaRPr lang="it-IT" sz="1800" dirty="0">
              <a:solidFill>
                <a:srgbClr val="000000"/>
              </a:solidFill>
            </a:endParaRPr>
          </a:p>
          <a:p>
            <a:pPr marL="0" lvl="0" indent="0">
              <a:buNone/>
            </a:pPr>
            <a:endParaRPr lang="it-IT" sz="1800" dirty="0">
              <a:solidFill>
                <a:srgbClr val="000000"/>
              </a:solidFill>
            </a:endParaRPr>
          </a:p>
          <a:p>
            <a:pPr marL="0" lvl="0" indent="0" algn="just">
              <a:buNone/>
            </a:pPr>
            <a:r>
              <a:rPr lang="it-IT" sz="7200" dirty="0">
                <a:solidFill>
                  <a:srgbClr val="000000"/>
                </a:solidFill>
                <a:latin typeface="+mj-lt"/>
              </a:rPr>
              <a:t>Sul luogo di accesso al condominio o </a:t>
            </a:r>
            <a:r>
              <a:rPr lang="it-IT" sz="7200" dirty="0" smtClean="0">
                <a:solidFill>
                  <a:srgbClr val="000000"/>
                </a:solidFill>
                <a:latin typeface="+mj-lt"/>
              </a:rPr>
              <a:t>di maggior </a:t>
            </a:r>
            <a:r>
              <a:rPr lang="it-IT" sz="7200" dirty="0">
                <a:solidFill>
                  <a:srgbClr val="000000"/>
                </a:solidFill>
                <a:latin typeface="+mj-lt"/>
              </a:rPr>
              <a:t>uso comune, accessibile anche </a:t>
            </a:r>
            <a:r>
              <a:rPr lang="it-IT" sz="7200" dirty="0" smtClean="0">
                <a:solidFill>
                  <a:srgbClr val="000000"/>
                </a:solidFill>
                <a:latin typeface="+mj-lt"/>
              </a:rPr>
              <a:t>ai terzi</a:t>
            </a:r>
            <a:r>
              <a:rPr lang="it-IT" sz="7200" dirty="0">
                <a:solidFill>
                  <a:srgbClr val="000000"/>
                </a:solidFill>
                <a:latin typeface="+mj-lt"/>
              </a:rPr>
              <a:t>, è affissa l'indicazione delle generalità, </a:t>
            </a:r>
            <a:r>
              <a:rPr lang="it-IT" sz="7200" dirty="0" smtClean="0">
                <a:solidFill>
                  <a:srgbClr val="000000"/>
                </a:solidFill>
                <a:latin typeface="+mj-lt"/>
              </a:rPr>
              <a:t>del domicilio </a:t>
            </a:r>
            <a:r>
              <a:rPr lang="it-IT" sz="7200" dirty="0">
                <a:solidFill>
                  <a:srgbClr val="000000"/>
                </a:solidFill>
                <a:latin typeface="+mj-lt"/>
              </a:rPr>
              <a:t>e dei recapiti, anche telefonici</a:t>
            </a:r>
            <a:r>
              <a:rPr lang="it-IT" sz="7200" dirty="0" smtClean="0">
                <a:solidFill>
                  <a:srgbClr val="000000"/>
                </a:solidFill>
                <a:latin typeface="+mj-lt"/>
              </a:rPr>
              <a:t>, dell'amministratore</a:t>
            </a:r>
            <a:r>
              <a:rPr lang="it-IT" sz="7200" dirty="0">
                <a:solidFill>
                  <a:srgbClr val="000000"/>
                </a:solidFill>
                <a:latin typeface="+mj-lt"/>
              </a:rPr>
              <a:t>.</a:t>
            </a:r>
          </a:p>
          <a:p>
            <a:pPr marL="0" lvl="0" indent="0">
              <a:buNone/>
            </a:pPr>
            <a:endParaRPr lang="it-IT" sz="7200" dirty="0" smtClean="0">
              <a:solidFill>
                <a:srgbClr val="000000"/>
              </a:solidFill>
              <a:latin typeface="+mj-lt"/>
            </a:endParaRPr>
          </a:p>
          <a:p>
            <a:pPr marL="0" lvl="0" indent="0" algn="just">
              <a:buNone/>
            </a:pPr>
            <a:r>
              <a:rPr lang="it-IT" sz="7200" dirty="0" smtClean="0">
                <a:solidFill>
                  <a:srgbClr val="000000"/>
                </a:solidFill>
                <a:latin typeface="+mj-lt"/>
              </a:rPr>
              <a:t>In </a:t>
            </a:r>
            <a:r>
              <a:rPr lang="it-IT" sz="7200" dirty="0">
                <a:solidFill>
                  <a:srgbClr val="000000"/>
                </a:solidFill>
                <a:latin typeface="+mj-lt"/>
              </a:rPr>
              <a:t>mancanza dell'amministratore, sul luogo </a:t>
            </a:r>
            <a:r>
              <a:rPr lang="it-IT" sz="7200" dirty="0" smtClean="0">
                <a:solidFill>
                  <a:srgbClr val="000000"/>
                </a:solidFill>
                <a:latin typeface="+mj-lt"/>
              </a:rPr>
              <a:t>di accesso </a:t>
            </a:r>
            <a:r>
              <a:rPr lang="it-IT" sz="7200" dirty="0">
                <a:solidFill>
                  <a:srgbClr val="000000"/>
                </a:solidFill>
                <a:latin typeface="+mj-lt"/>
              </a:rPr>
              <a:t>al condominio o di maggior </a:t>
            </a:r>
            <a:r>
              <a:rPr lang="it-IT" sz="7200" dirty="0" smtClean="0">
                <a:solidFill>
                  <a:srgbClr val="000000"/>
                </a:solidFill>
                <a:latin typeface="+mj-lt"/>
              </a:rPr>
              <a:t>uso comune</a:t>
            </a:r>
            <a:r>
              <a:rPr lang="it-IT" sz="7200" dirty="0">
                <a:solidFill>
                  <a:srgbClr val="000000"/>
                </a:solidFill>
                <a:latin typeface="+mj-lt"/>
              </a:rPr>
              <a:t>, accessibile anche ai terzi, è </a:t>
            </a:r>
            <a:r>
              <a:rPr lang="it-IT" sz="7200" dirty="0" smtClean="0">
                <a:solidFill>
                  <a:srgbClr val="000000"/>
                </a:solidFill>
                <a:latin typeface="+mj-lt"/>
              </a:rPr>
              <a:t>affissa l'indicazione </a:t>
            </a:r>
            <a:r>
              <a:rPr lang="it-IT" sz="7200" dirty="0">
                <a:solidFill>
                  <a:srgbClr val="000000"/>
                </a:solidFill>
                <a:latin typeface="+mj-lt"/>
              </a:rPr>
              <a:t>delle generalità e dei recapiti,</a:t>
            </a:r>
          </a:p>
          <a:p>
            <a:pPr marL="0" lvl="0" indent="0" algn="just">
              <a:buNone/>
            </a:pPr>
            <a:r>
              <a:rPr lang="it-IT" sz="7200" dirty="0">
                <a:solidFill>
                  <a:srgbClr val="000000"/>
                </a:solidFill>
                <a:latin typeface="+mj-lt"/>
              </a:rPr>
              <a:t>anche telefonici, della persona che </a:t>
            </a:r>
            <a:r>
              <a:rPr lang="it-IT" sz="7200" dirty="0" smtClean="0">
                <a:solidFill>
                  <a:srgbClr val="000000"/>
                </a:solidFill>
                <a:latin typeface="+mj-lt"/>
              </a:rPr>
              <a:t>svolge funzioni </a:t>
            </a:r>
            <a:r>
              <a:rPr lang="it-IT" sz="7200" dirty="0">
                <a:solidFill>
                  <a:srgbClr val="000000"/>
                </a:solidFill>
                <a:latin typeface="+mj-lt"/>
              </a:rPr>
              <a:t>analoghe a </a:t>
            </a:r>
            <a:r>
              <a:rPr lang="it-IT" sz="7200" dirty="0" smtClean="0">
                <a:solidFill>
                  <a:srgbClr val="000000"/>
                </a:solidFill>
                <a:latin typeface="+mj-lt"/>
              </a:rPr>
              <a:t>quelle dell'amministratore</a:t>
            </a:r>
            <a:r>
              <a:rPr lang="it-IT" sz="7200" dirty="0">
                <a:solidFill>
                  <a:srgbClr val="000000"/>
                </a:solidFill>
                <a:latin typeface="+mj-lt"/>
              </a:rPr>
              <a:t>.</a:t>
            </a:r>
          </a:p>
          <a:p>
            <a:pPr marL="0" lvl="0" indent="0">
              <a:buNone/>
            </a:pPr>
            <a:endParaRPr lang="it-IT" sz="7200" dirty="0" smtClean="0">
              <a:solidFill>
                <a:srgbClr val="000000"/>
              </a:solidFill>
              <a:latin typeface="+mj-lt"/>
            </a:endParaRPr>
          </a:p>
          <a:p>
            <a:pPr marL="0" lvl="0" indent="0" algn="just">
              <a:buNone/>
            </a:pPr>
            <a:r>
              <a:rPr lang="it-IT" sz="7200" dirty="0" smtClean="0">
                <a:solidFill>
                  <a:srgbClr val="000000"/>
                </a:solidFill>
                <a:latin typeface="+mj-lt"/>
              </a:rPr>
              <a:t>L'amministratore </a:t>
            </a:r>
            <a:r>
              <a:rPr lang="it-IT" sz="7200" dirty="0">
                <a:solidFill>
                  <a:srgbClr val="000000"/>
                </a:solidFill>
                <a:latin typeface="+mj-lt"/>
              </a:rPr>
              <a:t>è obbligato a far transitare </a:t>
            </a:r>
            <a:r>
              <a:rPr lang="it-IT" sz="7200" dirty="0" smtClean="0">
                <a:solidFill>
                  <a:srgbClr val="000000"/>
                </a:solidFill>
                <a:latin typeface="+mj-lt"/>
              </a:rPr>
              <a:t>le somme </a:t>
            </a:r>
            <a:r>
              <a:rPr lang="it-IT" sz="7200" dirty="0">
                <a:solidFill>
                  <a:srgbClr val="000000"/>
                </a:solidFill>
                <a:latin typeface="+mj-lt"/>
              </a:rPr>
              <a:t>ricevute a qualunque titolo dai</a:t>
            </a:r>
          </a:p>
          <a:p>
            <a:pPr marL="0" lvl="0" indent="0" algn="just">
              <a:buNone/>
            </a:pPr>
            <a:r>
              <a:rPr lang="it-IT" sz="7200" dirty="0">
                <a:solidFill>
                  <a:srgbClr val="000000"/>
                </a:solidFill>
                <a:latin typeface="+mj-lt"/>
              </a:rPr>
              <a:t>condomini o da terzi, nonché quelle a </a:t>
            </a:r>
            <a:r>
              <a:rPr lang="it-IT" sz="7200" dirty="0" smtClean="0">
                <a:solidFill>
                  <a:srgbClr val="000000"/>
                </a:solidFill>
                <a:latin typeface="+mj-lt"/>
              </a:rPr>
              <a:t>qualsiasi titolo </a:t>
            </a:r>
            <a:r>
              <a:rPr lang="it-IT" sz="7200" dirty="0">
                <a:solidFill>
                  <a:srgbClr val="000000"/>
                </a:solidFill>
                <a:latin typeface="+mj-lt"/>
              </a:rPr>
              <a:t>erogate per conto del condominio, su </a:t>
            </a:r>
            <a:r>
              <a:rPr lang="it-IT" sz="7200" dirty="0" smtClean="0">
                <a:solidFill>
                  <a:srgbClr val="000000"/>
                </a:solidFill>
                <a:latin typeface="+mj-lt"/>
              </a:rPr>
              <a:t>uno specifico </a:t>
            </a:r>
            <a:r>
              <a:rPr lang="it-IT" sz="7200" dirty="0">
                <a:solidFill>
                  <a:srgbClr val="000000"/>
                </a:solidFill>
                <a:latin typeface="+mj-lt"/>
              </a:rPr>
              <a:t>conto corrente, postale o </a:t>
            </a:r>
            <a:r>
              <a:rPr lang="it-IT" sz="7200" dirty="0" smtClean="0">
                <a:solidFill>
                  <a:srgbClr val="000000"/>
                </a:solidFill>
                <a:latin typeface="+mj-lt"/>
              </a:rPr>
              <a:t>bancario, intestato </a:t>
            </a:r>
            <a:r>
              <a:rPr lang="it-IT" sz="7200" dirty="0">
                <a:solidFill>
                  <a:srgbClr val="000000"/>
                </a:solidFill>
                <a:latin typeface="+mj-lt"/>
              </a:rPr>
              <a:t>al condominio; ciascun </a:t>
            </a:r>
            <a:r>
              <a:rPr lang="it-IT" sz="7200" dirty="0" smtClean="0">
                <a:solidFill>
                  <a:srgbClr val="000000"/>
                </a:solidFill>
                <a:latin typeface="+mj-lt"/>
              </a:rPr>
              <a:t>condomino, per </a:t>
            </a:r>
            <a:r>
              <a:rPr lang="it-IT" sz="7200" dirty="0">
                <a:solidFill>
                  <a:srgbClr val="000000"/>
                </a:solidFill>
                <a:latin typeface="+mj-lt"/>
              </a:rPr>
              <a:t>il tramite dell’amministratore, può </a:t>
            </a:r>
            <a:r>
              <a:rPr lang="it-IT" sz="7200" dirty="0" smtClean="0">
                <a:solidFill>
                  <a:srgbClr val="000000"/>
                </a:solidFill>
                <a:latin typeface="+mj-lt"/>
              </a:rPr>
              <a:t>chiedere di </a:t>
            </a:r>
            <a:r>
              <a:rPr lang="it-IT" sz="7200" dirty="0">
                <a:solidFill>
                  <a:srgbClr val="000000"/>
                </a:solidFill>
                <a:latin typeface="+mj-lt"/>
              </a:rPr>
              <a:t>prendere visione ed estrarre copia, a </a:t>
            </a:r>
            <a:r>
              <a:rPr lang="it-IT" sz="7200" dirty="0" smtClean="0">
                <a:solidFill>
                  <a:srgbClr val="000000"/>
                </a:solidFill>
                <a:latin typeface="+mj-lt"/>
              </a:rPr>
              <a:t>proprie spese</a:t>
            </a:r>
            <a:r>
              <a:rPr lang="it-IT" sz="7200" dirty="0">
                <a:solidFill>
                  <a:srgbClr val="000000"/>
                </a:solidFill>
                <a:latin typeface="+mj-lt"/>
              </a:rPr>
              <a:t>, della rendicontazione periodica.</a:t>
            </a:r>
          </a:p>
          <a:p>
            <a:pPr marL="0" lvl="0" indent="0">
              <a:buNone/>
            </a:pPr>
            <a:endParaRPr lang="it-IT" sz="7200" dirty="0" smtClean="0">
              <a:solidFill>
                <a:srgbClr val="000000"/>
              </a:solidFill>
              <a:latin typeface="+mj-lt"/>
            </a:endParaRPr>
          </a:p>
          <a:p>
            <a:pPr marL="0" lvl="0" indent="0" algn="just">
              <a:buNone/>
            </a:pPr>
            <a:r>
              <a:rPr lang="it-IT" sz="7200" dirty="0" smtClean="0">
                <a:solidFill>
                  <a:srgbClr val="000000"/>
                </a:solidFill>
                <a:latin typeface="+mj-lt"/>
              </a:rPr>
              <a:t>Alla </a:t>
            </a:r>
            <a:r>
              <a:rPr lang="it-IT" sz="7200" dirty="0">
                <a:solidFill>
                  <a:srgbClr val="000000"/>
                </a:solidFill>
                <a:latin typeface="+mj-lt"/>
              </a:rPr>
              <a:t>cessazione dell'incarico l'amministratore </a:t>
            </a:r>
            <a:r>
              <a:rPr lang="it-IT" sz="7200" dirty="0" smtClean="0">
                <a:solidFill>
                  <a:srgbClr val="000000"/>
                </a:solidFill>
                <a:latin typeface="+mj-lt"/>
              </a:rPr>
              <a:t>è tenuto </a:t>
            </a:r>
            <a:r>
              <a:rPr lang="it-IT" sz="7200" dirty="0">
                <a:solidFill>
                  <a:srgbClr val="000000"/>
                </a:solidFill>
                <a:latin typeface="+mj-lt"/>
              </a:rPr>
              <a:t>alla consegna di tutta </a:t>
            </a:r>
            <a:r>
              <a:rPr lang="it-IT" sz="7200" dirty="0" smtClean="0">
                <a:solidFill>
                  <a:srgbClr val="000000"/>
                </a:solidFill>
                <a:latin typeface="+mj-lt"/>
              </a:rPr>
              <a:t>la documentazione </a:t>
            </a:r>
            <a:r>
              <a:rPr lang="it-IT" sz="7200" dirty="0">
                <a:solidFill>
                  <a:srgbClr val="000000"/>
                </a:solidFill>
                <a:latin typeface="+mj-lt"/>
              </a:rPr>
              <a:t>in suo possesso afferente </a:t>
            </a:r>
            <a:r>
              <a:rPr lang="it-IT" sz="7200" dirty="0" smtClean="0">
                <a:solidFill>
                  <a:srgbClr val="000000"/>
                </a:solidFill>
                <a:latin typeface="+mj-lt"/>
              </a:rPr>
              <a:t>al condominio </a:t>
            </a:r>
            <a:r>
              <a:rPr lang="it-IT" sz="7200" dirty="0">
                <a:solidFill>
                  <a:srgbClr val="000000"/>
                </a:solidFill>
                <a:latin typeface="+mj-lt"/>
              </a:rPr>
              <a:t>e ai singoli condomini e </a:t>
            </a:r>
            <a:r>
              <a:rPr lang="it-IT" sz="7200" dirty="0" smtClean="0">
                <a:solidFill>
                  <a:srgbClr val="000000"/>
                </a:solidFill>
                <a:latin typeface="+mj-lt"/>
              </a:rPr>
              <a:t>ad eseguire </a:t>
            </a:r>
            <a:r>
              <a:rPr lang="it-IT" sz="7200" dirty="0">
                <a:solidFill>
                  <a:srgbClr val="000000"/>
                </a:solidFill>
                <a:latin typeface="+mj-lt"/>
              </a:rPr>
              <a:t>le attività urgenti al fine di </a:t>
            </a:r>
            <a:r>
              <a:rPr lang="it-IT" sz="7200" dirty="0" smtClean="0">
                <a:solidFill>
                  <a:srgbClr val="000000"/>
                </a:solidFill>
                <a:latin typeface="+mj-lt"/>
              </a:rPr>
              <a:t>evitare pregiudizi </a:t>
            </a:r>
            <a:r>
              <a:rPr lang="it-IT" sz="7200" dirty="0">
                <a:solidFill>
                  <a:srgbClr val="000000"/>
                </a:solidFill>
                <a:latin typeface="+mj-lt"/>
              </a:rPr>
              <a:t>agli interessi comuni senza diritto </a:t>
            </a:r>
            <a:r>
              <a:rPr lang="it-IT" sz="7200" dirty="0" smtClean="0">
                <a:solidFill>
                  <a:srgbClr val="000000"/>
                </a:solidFill>
                <a:latin typeface="+mj-lt"/>
              </a:rPr>
              <a:t>ad ulteriori </a:t>
            </a:r>
            <a:r>
              <a:rPr lang="it-IT" sz="7200" dirty="0">
                <a:solidFill>
                  <a:srgbClr val="000000"/>
                </a:solidFill>
                <a:latin typeface="+mj-lt"/>
              </a:rPr>
              <a:t>compensi</a:t>
            </a:r>
            <a:r>
              <a:rPr lang="it-IT" sz="7200" dirty="0" smtClean="0">
                <a:solidFill>
                  <a:srgbClr val="000000"/>
                </a:solidFill>
                <a:latin typeface="+mj-lt"/>
              </a:rPr>
              <a:t>.</a:t>
            </a:r>
          </a:p>
          <a:p>
            <a:pPr marL="0" lvl="0" indent="0">
              <a:buNone/>
            </a:pPr>
            <a:endParaRPr lang="it-IT" sz="7200" dirty="0">
              <a:solidFill>
                <a:srgbClr val="000000"/>
              </a:solidFill>
              <a:latin typeface="+mj-lt"/>
            </a:endParaRPr>
          </a:p>
        </p:txBody>
      </p:sp>
    </p:spTree>
    <p:extLst>
      <p:ext uri="{BB962C8B-B14F-4D97-AF65-F5344CB8AC3E}">
        <p14:creationId xmlns:p14="http://schemas.microsoft.com/office/powerpoint/2010/main" val="2868174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188640"/>
            <a:ext cx="8229600" cy="5937523"/>
          </a:xfrm>
        </p:spPr>
        <p:txBody>
          <a:bodyPr>
            <a:normAutofit fontScale="25000" lnSpcReduction="20000"/>
          </a:bodyPr>
          <a:lstStyle/>
          <a:p>
            <a:pPr marL="0" lvl="0" indent="0" algn="just">
              <a:buNone/>
            </a:pPr>
            <a:r>
              <a:rPr lang="it-IT" sz="7200" dirty="0" smtClean="0">
                <a:solidFill>
                  <a:srgbClr val="000000"/>
                </a:solidFill>
              </a:rPr>
              <a:t>Salvo che sia </a:t>
            </a:r>
            <a:r>
              <a:rPr lang="it-IT" sz="7200" dirty="0">
                <a:solidFill>
                  <a:srgbClr val="000000"/>
                </a:solidFill>
              </a:rPr>
              <a:t>stato espressamente </a:t>
            </a:r>
            <a:r>
              <a:rPr lang="it-IT" sz="7200" dirty="0" smtClean="0">
                <a:solidFill>
                  <a:srgbClr val="000000"/>
                </a:solidFill>
              </a:rPr>
              <a:t>dispensato dall’assemblea</a:t>
            </a:r>
            <a:r>
              <a:rPr lang="it-IT" sz="7200" dirty="0">
                <a:solidFill>
                  <a:srgbClr val="000000"/>
                </a:solidFill>
              </a:rPr>
              <a:t>, l’amministratore </a:t>
            </a:r>
            <a:r>
              <a:rPr lang="it-IT" sz="7200" dirty="0" smtClean="0">
                <a:solidFill>
                  <a:srgbClr val="000000"/>
                </a:solidFill>
              </a:rPr>
              <a:t>è tenuto </a:t>
            </a:r>
            <a:r>
              <a:rPr lang="it-IT" sz="7200" dirty="0">
                <a:solidFill>
                  <a:srgbClr val="000000"/>
                </a:solidFill>
              </a:rPr>
              <a:t>ad agire per la riscossione </a:t>
            </a:r>
            <a:r>
              <a:rPr lang="it-IT" sz="7200" dirty="0" smtClean="0">
                <a:solidFill>
                  <a:srgbClr val="000000"/>
                </a:solidFill>
              </a:rPr>
              <a:t>forzosa delle </a:t>
            </a:r>
            <a:r>
              <a:rPr lang="it-IT" sz="7200" dirty="0">
                <a:solidFill>
                  <a:srgbClr val="000000"/>
                </a:solidFill>
              </a:rPr>
              <a:t>somme dovute dagli obbligati entro </a:t>
            </a:r>
            <a:r>
              <a:rPr lang="it-IT" sz="7200" dirty="0" smtClean="0">
                <a:solidFill>
                  <a:srgbClr val="000000"/>
                </a:solidFill>
              </a:rPr>
              <a:t>sei mesi </a:t>
            </a:r>
            <a:r>
              <a:rPr lang="it-IT" sz="7200" dirty="0">
                <a:solidFill>
                  <a:srgbClr val="000000"/>
                </a:solidFill>
              </a:rPr>
              <a:t>dalla chiusura dell’esercizio nel </a:t>
            </a:r>
            <a:r>
              <a:rPr lang="it-IT" sz="7200" dirty="0" smtClean="0">
                <a:solidFill>
                  <a:srgbClr val="000000"/>
                </a:solidFill>
              </a:rPr>
              <a:t>quale il </a:t>
            </a:r>
            <a:r>
              <a:rPr lang="it-IT" sz="7200" dirty="0">
                <a:solidFill>
                  <a:srgbClr val="000000"/>
                </a:solidFill>
              </a:rPr>
              <a:t>credito esigibile è compreso, anche ai </a:t>
            </a:r>
            <a:r>
              <a:rPr lang="it-IT" sz="7200" dirty="0" smtClean="0">
                <a:solidFill>
                  <a:srgbClr val="000000"/>
                </a:solidFill>
              </a:rPr>
              <a:t>sensi dell’articolo </a:t>
            </a:r>
            <a:r>
              <a:rPr lang="it-IT" sz="7200" dirty="0">
                <a:solidFill>
                  <a:srgbClr val="000000"/>
                </a:solidFill>
              </a:rPr>
              <a:t>63, primo comma, delle </a:t>
            </a:r>
            <a:r>
              <a:rPr lang="it-IT" sz="7200" dirty="0" smtClean="0">
                <a:solidFill>
                  <a:srgbClr val="000000"/>
                </a:solidFill>
              </a:rPr>
              <a:t>disposizione per </a:t>
            </a:r>
            <a:r>
              <a:rPr lang="it-IT" sz="7200" dirty="0">
                <a:solidFill>
                  <a:srgbClr val="000000"/>
                </a:solidFill>
              </a:rPr>
              <a:t>l’attuazione del presente codice.</a:t>
            </a:r>
          </a:p>
          <a:p>
            <a:pPr marL="0" lvl="0" indent="0">
              <a:buNone/>
            </a:pPr>
            <a:endParaRPr lang="it-IT" sz="7200" dirty="0" smtClean="0">
              <a:solidFill>
                <a:srgbClr val="000000"/>
              </a:solidFill>
            </a:endParaRPr>
          </a:p>
          <a:p>
            <a:pPr marL="0" lvl="0" indent="0" algn="just">
              <a:buNone/>
            </a:pPr>
            <a:r>
              <a:rPr lang="it-IT" sz="7200" dirty="0" smtClean="0">
                <a:solidFill>
                  <a:srgbClr val="000000"/>
                </a:solidFill>
              </a:rPr>
              <a:t>L'incarico </a:t>
            </a:r>
            <a:r>
              <a:rPr lang="it-IT" sz="7200" dirty="0">
                <a:solidFill>
                  <a:srgbClr val="000000"/>
                </a:solidFill>
              </a:rPr>
              <a:t>di amministratore ha durata di </a:t>
            </a:r>
            <a:r>
              <a:rPr lang="it-IT" sz="7200" dirty="0" smtClean="0">
                <a:solidFill>
                  <a:srgbClr val="000000"/>
                </a:solidFill>
              </a:rPr>
              <a:t>un anno </a:t>
            </a:r>
            <a:r>
              <a:rPr lang="it-IT" sz="7200" dirty="0">
                <a:solidFill>
                  <a:srgbClr val="000000"/>
                </a:solidFill>
              </a:rPr>
              <a:t>e si intende rinnovato per eguale durata</a:t>
            </a:r>
            <a:r>
              <a:rPr lang="it-IT" sz="7200" dirty="0" smtClean="0">
                <a:solidFill>
                  <a:srgbClr val="000000"/>
                </a:solidFill>
              </a:rPr>
              <a:t>.  L'assemblea </a:t>
            </a:r>
            <a:r>
              <a:rPr lang="it-IT" sz="7200" dirty="0">
                <a:solidFill>
                  <a:srgbClr val="000000"/>
                </a:solidFill>
              </a:rPr>
              <a:t>convocata per la revoca o </a:t>
            </a:r>
            <a:r>
              <a:rPr lang="it-IT" sz="7200" dirty="0" smtClean="0">
                <a:solidFill>
                  <a:srgbClr val="000000"/>
                </a:solidFill>
              </a:rPr>
              <a:t>le dimissioni </a:t>
            </a:r>
            <a:r>
              <a:rPr lang="it-IT" sz="7200" dirty="0">
                <a:solidFill>
                  <a:srgbClr val="000000"/>
                </a:solidFill>
              </a:rPr>
              <a:t>delibera in ordine </a:t>
            </a:r>
            <a:r>
              <a:rPr lang="it-IT" sz="7200" dirty="0" smtClean="0">
                <a:solidFill>
                  <a:srgbClr val="000000"/>
                </a:solidFill>
              </a:rPr>
              <a:t>alla nomina del nuovo </a:t>
            </a:r>
            <a:r>
              <a:rPr lang="it-IT" sz="7200" dirty="0">
                <a:solidFill>
                  <a:srgbClr val="000000"/>
                </a:solidFill>
              </a:rPr>
              <a:t>amministratore.</a:t>
            </a:r>
          </a:p>
          <a:p>
            <a:pPr marL="0" lvl="0" indent="0" algn="just">
              <a:buNone/>
            </a:pPr>
            <a:r>
              <a:rPr lang="it-IT" sz="7200" dirty="0">
                <a:solidFill>
                  <a:srgbClr val="000000"/>
                </a:solidFill>
              </a:rPr>
              <a:t>La revoca dell'amministratore può </a:t>
            </a:r>
            <a:r>
              <a:rPr lang="it-IT" sz="7200" dirty="0" smtClean="0">
                <a:solidFill>
                  <a:srgbClr val="000000"/>
                </a:solidFill>
              </a:rPr>
              <a:t>essere deliberata </a:t>
            </a:r>
            <a:r>
              <a:rPr lang="it-IT" sz="7200" dirty="0">
                <a:solidFill>
                  <a:srgbClr val="000000"/>
                </a:solidFill>
              </a:rPr>
              <a:t>in ogni tempo dall'assemblea con </a:t>
            </a:r>
            <a:r>
              <a:rPr lang="it-IT" sz="7200" dirty="0" smtClean="0">
                <a:solidFill>
                  <a:srgbClr val="000000"/>
                </a:solidFill>
              </a:rPr>
              <a:t>la maggioranza </a:t>
            </a:r>
            <a:r>
              <a:rPr lang="it-IT" sz="7200" dirty="0">
                <a:solidFill>
                  <a:srgbClr val="000000"/>
                </a:solidFill>
              </a:rPr>
              <a:t>prevista per la sua </a:t>
            </a:r>
            <a:r>
              <a:rPr lang="it-IT" sz="7200" dirty="0" smtClean="0">
                <a:solidFill>
                  <a:srgbClr val="000000"/>
                </a:solidFill>
              </a:rPr>
              <a:t>nomina oppure </a:t>
            </a:r>
            <a:r>
              <a:rPr lang="it-IT" sz="7200" dirty="0">
                <a:solidFill>
                  <a:srgbClr val="000000"/>
                </a:solidFill>
              </a:rPr>
              <a:t>con le modalità previste </a:t>
            </a:r>
            <a:r>
              <a:rPr lang="it-IT" sz="7200" dirty="0" smtClean="0">
                <a:solidFill>
                  <a:srgbClr val="000000"/>
                </a:solidFill>
              </a:rPr>
              <a:t>dal regolamento </a:t>
            </a:r>
            <a:r>
              <a:rPr lang="it-IT" sz="7200" dirty="0">
                <a:solidFill>
                  <a:srgbClr val="000000"/>
                </a:solidFill>
              </a:rPr>
              <a:t>di condominio. Può altresì </a:t>
            </a:r>
            <a:r>
              <a:rPr lang="it-IT" sz="7200" dirty="0" smtClean="0">
                <a:solidFill>
                  <a:srgbClr val="000000"/>
                </a:solidFill>
              </a:rPr>
              <a:t>essere disposta </a:t>
            </a:r>
            <a:r>
              <a:rPr lang="it-IT" sz="7200" dirty="0">
                <a:solidFill>
                  <a:srgbClr val="000000"/>
                </a:solidFill>
              </a:rPr>
              <a:t>dall'autorità giudiziaria, su ricorso </a:t>
            </a:r>
            <a:r>
              <a:rPr lang="it-IT" sz="7200" dirty="0" smtClean="0">
                <a:solidFill>
                  <a:srgbClr val="000000"/>
                </a:solidFill>
              </a:rPr>
              <a:t>di ciascun </a:t>
            </a:r>
            <a:r>
              <a:rPr lang="it-IT" sz="7200" dirty="0">
                <a:solidFill>
                  <a:srgbClr val="000000"/>
                </a:solidFill>
              </a:rPr>
              <a:t>condomino, nel c</a:t>
            </a:r>
            <a:r>
              <a:rPr lang="it-IT" sz="7200" dirty="0"/>
              <a:t>aso previsto </a:t>
            </a:r>
            <a:r>
              <a:rPr lang="it-IT" sz="7200" dirty="0" smtClean="0"/>
              <a:t>dal quarto </a:t>
            </a:r>
            <a:r>
              <a:rPr lang="it-IT" sz="7200" dirty="0"/>
              <a:t>comma dell'articolo </a:t>
            </a:r>
            <a:r>
              <a:rPr lang="it-IT" sz="7200" dirty="0" smtClean="0"/>
              <a:t>1131, </a:t>
            </a:r>
            <a:r>
              <a:rPr lang="it-IT" sz="7200" dirty="0"/>
              <a:t>se </a:t>
            </a:r>
            <a:r>
              <a:rPr lang="it-IT" sz="7200" dirty="0" smtClean="0"/>
              <a:t>non rende </a:t>
            </a:r>
            <a:r>
              <a:rPr lang="it-IT" sz="7200" dirty="0"/>
              <a:t>il conto della gestione, ovvero in caso </a:t>
            </a:r>
            <a:r>
              <a:rPr lang="it-IT" sz="7200" dirty="0" smtClean="0"/>
              <a:t>di gravi </a:t>
            </a:r>
            <a:r>
              <a:rPr lang="it-IT" sz="7200" dirty="0"/>
              <a:t>irregolarità. </a:t>
            </a:r>
            <a:endParaRPr lang="it-IT" sz="7200" dirty="0" smtClean="0"/>
          </a:p>
          <a:p>
            <a:pPr marL="0" lvl="0" indent="0" algn="just">
              <a:buNone/>
            </a:pPr>
            <a:r>
              <a:rPr lang="it-IT" sz="7200" dirty="0" smtClean="0"/>
              <a:t>Nei </a:t>
            </a:r>
            <a:r>
              <a:rPr lang="it-IT" sz="7200" dirty="0"/>
              <a:t>casi in cui siano </a:t>
            </a:r>
            <a:r>
              <a:rPr lang="it-IT" sz="7200" dirty="0" smtClean="0"/>
              <a:t>emerse gravi </a:t>
            </a:r>
            <a:r>
              <a:rPr lang="it-IT" sz="7200" dirty="0"/>
              <a:t>irregolarità fiscali o di non ottemperanza </a:t>
            </a:r>
            <a:r>
              <a:rPr lang="it-IT" sz="7200" dirty="0" smtClean="0"/>
              <a:t>a quanto </a:t>
            </a:r>
            <a:r>
              <a:rPr lang="it-IT" sz="7200" dirty="0"/>
              <a:t>disposto dal n. 3) del </a:t>
            </a:r>
            <a:r>
              <a:rPr lang="it-IT" sz="7200" dirty="0" smtClean="0"/>
              <a:t>dodicesimo comma </a:t>
            </a:r>
            <a:r>
              <a:rPr lang="it-IT" sz="7200" dirty="0"/>
              <a:t>del presente articolo, i condomini, anche singolarmente, possono chiedere la convocazione dell'assemblea per far cessare la violazione e revocare il mandato all'amministratore. In caso di mancata revoca da parte dell'assemblea, ciascun condomino può rivolgersi all'autorità giudiziaria; in caso di accoglimento della domanda, il ricorrente, per le spese legali, ha titolo alla rivalsa nei confronti del condominio, che a sua volta può rivalersi nei confronti dell'amministratore revocato.</a:t>
            </a:r>
          </a:p>
          <a:p>
            <a:pPr marL="0" lvl="0" indent="0" algn="just">
              <a:buNone/>
            </a:pPr>
            <a:endParaRPr lang="it-IT" sz="7200" dirty="0"/>
          </a:p>
          <a:p>
            <a:pPr marL="0" lvl="0" indent="0" algn="just">
              <a:buNone/>
            </a:pPr>
            <a:endParaRPr lang="it-IT" sz="7200" dirty="0" smtClean="0"/>
          </a:p>
          <a:p>
            <a:pPr marL="0" lvl="0" indent="0" algn="just">
              <a:buNone/>
            </a:pPr>
            <a:endParaRPr lang="it-IT" sz="7200" dirty="0"/>
          </a:p>
          <a:p>
            <a:pPr marL="0" lvl="0" indent="0" algn="just">
              <a:buNone/>
            </a:pPr>
            <a:endParaRPr lang="it-IT" sz="7200" dirty="0" smtClean="0"/>
          </a:p>
          <a:p>
            <a:pPr marL="0" lvl="0" indent="0" algn="just">
              <a:buNone/>
            </a:pPr>
            <a:endParaRPr lang="it-IT" sz="7200" dirty="0"/>
          </a:p>
        </p:txBody>
      </p:sp>
    </p:spTree>
    <p:extLst>
      <p:ext uri="{BB962C8B-B14F-4D97-AF65-F5344CB8AC3E}">
        <p14:creationId xmlns:p14="http://schemas.microsoft.com/office/powerpoint/2010/main" val="8542529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marL="0" lvl="0" indent="0" algn="just">
              <a:buNone/>
            </a:pPr>
            <a:r>
              <a:rPr lang="it-IT" sz="1800" dirty="0">
                <a:solidFill>
                  <a:prstClr val="black"/>
                </a:solidFill>
              </a:rPr>
              <a:t>Costituiscono, tra le altre, gravi irregolarità:</a:t>
            </a:r>
          </a:p>
          <a:p>
            <a:pPr marL="0" lvl="0" indent="0" algn="just">
              <a:buNone/>
            </a:pPr>
            <a:endParaRPr lang="it-IT" sz="1800" dirty="0">
              <a:solidFill>
                <a:prstClr val="black"/>
              </a:solidFill>
            </a:endParaRPr>
          </a:p>
          <a:p>
            <a:pPr marL="0" lvl="0" indent="0" algn="just">
              <a:buNone/>
            </a:pPr>
            <a:r>
              <a:rPr lang="it-IT" sz="1800" dirty="0">
                <a:solidFill>
                  <a:prstClr val="black"/>
                </a:solidFill>
              </a:rPr>
              <a:t>1) l'omessa convocazione dell'assemblea per l'approvazione del rendiconto condominiale, il ripetuto rifiuto di convocare l'assemblea per la revoca e per la nomina del nuovo amministratore o negli altri casi previsti dalla legge;</a:t>
            </a:r>
          </a:p>
          <a:p>
            <a:pPr marL="0" lvl="0" indent="0" algn="just">
              <a:buNone/>
            </a:pPr>
            <a:r>
              <a:rPr lang="it-IT" sz="1800" dirty="0" smtClean="0">
                <a:solidFill>
                  <a:srgbClr val="000000"/>
                </a:solidFill>
              </a:rPr>
              <a:t>2</a:t>
            </a:r>
            <a:r>
              <a:rPr lang="it-IT" sz="1800" dirty="0">
                <a:solidFill>
                  <a:srgbClr val="000000"/>
                </a:solidFill>
              </a:rPr>
              <a:t>) la mancata esecuzione di provvedimenti giudiziari e amministrativi, nonché di deliberazioni dell'assemblea;</a:t>
            </a:r>
          </a:p>
          <a:p>
            <a:pPr marL="0" lvl="0" indent="0" algn="just">
              <a:buNone/>
            </a:pPr>
            <a:r>
              <a:rPr lang="it-IT" sz="1800" dirty="0">
                <a:solidFill>
                  <a:srgbClr val="000000"/>
                </a:solidFill>
              </a:rPr>
              <a:t>3) la mancata apertura ed utilizzazione del conto di cui al settimo comma;</a:t>
            </a:r>
          </a:p>
          <a:p>
            <a:pPr marL="0" lvl="0" indent="0" algn="just">
              <a:buNone/>
            </a:pPr>
            <a:r>
              <a:rPr lang="it-IT" sz="1800" dirty="0">
                <a:solidFill>
                  <a:srgbClr val="000000"/>
                </a:solidFill>
              </a:rPr>
              <a:t>4) la gestione secondo modalità che possono generare possibilità di confusione tra il</a:t>
            </a:r>
          </a:p>
          <a:p>
            <a:pPr marL="0" lvl="0" indent="0" algn="just">
              <a:buNone/>
            </a:pPr>
            <a:r>
              <a:rPr lang="it-IT" sz="1800" dirty="0">
                <a:solidFill>
                  <a:srgbClr val="000000"/>
                </a:solidFill>
              </a:rPr>
              <a:t>patrimonio del condominio e il patrimonio personale dell'amministratore o di altri</a:t>
            </a:r>
          </a:p>
          <a:p>
            <a:pPr marL="0" lvl="0" indent="0" algn="just">
              <a:buNone/>
            </a:pPr>
            <a:r>
              <a:rPr lang="it-IT" sz="1800" dirty="0">
                <a:solidFill>
                  <a:srgbClr val="000000"/>
                </a:solidFill>
              </a:rPr>
              <a:t>condomini;</a:t>
            </a:r>
          </a:p>
          <a:p>
            <a:pPr marL="0" lvl="0" indent="0">
              <a:buNone/>
            </a:pPr>
            <a:endParaRPr lang="it-IT" sz="1800" dirty="0">
              <a:solidFill>
                <a:srgbClr val="000000"/>
              </a:solidFill>
            </a:endParaRPr>
          </a:p>
          <a:p>
            <a:pPr marL="0" lvl="0" indent="0">
              <a:buNone/>
            </a:pPr>
            <a:endParaRPr lang="it-IT" sz="1800" dirty="0">
              <a:solidFill>
                <a:srgbClr val="000000"/>
              </a:solidFill>
            </a:endParaRPr>
          </a:p>
          <a:p>
            <a:pPr lvl="0"/>
            <a:endParaRPr lang="it-IT" sz="1800" dirty="0">
              <a:solidFill>
                <a:prstClr val="black"/>
              </a:solidFill>
            </a:endParaRPr>
          </a:p>
          <a:p>
            <a:endParaRPr lang="it-IT" dirty="0"/>
          </a:p>
        </p:txBody>
      </p:sp>
    </p:spTree>
    <p:extLst>
      <p:ext uri="{BB962C8B-B14F-4D97-AF65-F5344CB8AC3E}">
        <p14:creationId xmlns:p14="http://schemas.microsoft.com/office/powerpoint/2010/main" val="41190389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32656"/>
            <a:ext cx="8229600" cy="5793507"/>
          </a:xfrm>
        </p:spPr>
        <p:txBody>
          <a:bodyPr>
            <a:normAutofit lnSpcReduction="10000"/>
          </a:bodyPr>
          <a:lstStyle/>
          <a:p>
            <a:pPr marL="0" lvl="0" indent="0" algn="just">
              <a:buNone/>
            </a:pPr>
            <a:r>
              <a:rPr lang="it-IT" sz="1800" dirty="0">
                <a:solidFill>
                  <a:srgbClr val="000000"/>
                </a:solidFill>
              </a:rPr>
              <a:t>5) l'aver acconsentito, per un credito insoddisfatto, alla cancellazione delle </a:t>
            </a:r>
            <a:r>
              <a:rPr lang="it-IT" sz="1800" dirty="0" smtClean="0">
                <a:solidFill>
                  <a:srgbClr val="000000"/>
                </a:solidFill>
              </a:rPr>
              <a:t>formalità eseguite </a:t>
            </a:r>
            <a:r>
              <a:rPr lang="it-IT" sz="1800" dirty="0">
                <a:solidFill>
                  <a:srgbClr val="000000"/>
                </a:solidFill>
              </a:rPr>
              <a:t>nei registri immobiliari a tutela dei </a:t>
            </a:r>
            <a:r>
              <a:rPr lang="it-IT" sz="1800" dirty="0" smtClean="0">
                <a:solidFill>
                  <a:srgbClr val="000000"/>
                </a:solidFill>
              </a:rPr>
              <a:t>diritti del </a:t>
            </a:r>
            <a:r>
              <a:rPr lang="it-IT" sz="1800" dirty="0">
                <a:solidFill>
                  <a:srgbClr val="000000"/>
                </a:solidFill>
              </a:rPr>
              <a:t>condominio;</a:t>
            </a:r>
          </a:p>
          <a:p>
            <a:pPr marL="0" lvl="0" indent="0" algn="just">
              <a:buNone/>
            </a:pPr>
            <a:r>
              <a:rPr lang="it-IT" sz="1800" dirty="0">
                <a:solidFill>
                  <a:srgbClr val="000000"/>
                </a:solidFill>
              </a:rPr>
              <a:t>6) qualora sia stata promossa </a:t>
            </a:r>
            <a:r>
              <a:rPr lang="it-IT" sz="1800" dirty="0" smtClean="0">
                <a:solidFill>
                  <a:srgbClr val="000000"/>
                </a:solidFill>
              </a:rPr>
              <a:t>azione giudiziaria </a:t>
            </a:r>
            <a:r>
              <a:rPr lang="it-IT" sz="1800" dirty="0">
                <a:solidFill>
                  <a:srgbClr val="000000"/>
                </a:solidFill>
              </a:rPr>
              <a:t>per la riscossione delle </a:t>
            </a:r>
            <a:r>
              <a:rPr lang="it-IT" sz="1800" dirty="0" smtClean="0">
                <a:solidFill>
                  <a:srgbClr val="000000"/>
                </a:solidFill>
              </a:rPr>
              <a:t>somme dovute </a:t>
            </a:r>
            <a:r>
              <a:rPr lang="it-IT" sz="1800" dirty="0">
                <a:solidFill>
                  <a:srgbClr val="000000"/>
                </a:solidFill>
              </a:rPr>
              <a:t>al condominio, l'aver omesso di </a:t>
            </a:r>
            <a:r>
              <a:rPr lang="it-IT" sz="1800" dirty="0" smtClean="0">
                <a:solidFill>
                  <a:srgbClr val="000000"/>
                </a:solidFill>
              </a:rPr>
              <a:t>curare diligentemente </a:t>
            </a:r>
            <a:r>
              <a:rPr lang="it-IT" sz="1800" dirty="0">
                <a:solidFill>
                  <a:srgbClr val="000000"/>
                </a:solidFill>
              </a:rPr>
              <a:t>l'azione e la </a:t>
            </a:r>
            <a:r>
              <a:rPr lang="it-IT" sz="1800" dirty="0" smtClean="0">
                <a:solidFill>
                  <a:srgbClr val="000000"/>
                </a:solidFill>
              </a:rPr>
              <a:t>conseguente esecuzione </a:t>
            </a:r>
            <a:r>
              <a:rPr lang="it-IT" sz="1800" dirty="0">
                <a:solidFill>
                  <a:srgbClr val="000000"/>
                </a:solidFill>
              </a:rPr>
              <a:t>coattiva;</a:t>
            </a:r>
          </a:p>
          <a:p>
            <a:pPr marL="0" lvl="0" indent="0" algn="just">
              <a:buNone/>
            </a:pPr>
            <a:r>
              <a:rPr lang="it-IT" sz="1800" dirty="0">
                <a:solidFill>
                  <a:srgbClr val="000000"/>
                </a:solidFill>
              </a:rPr>
              <a:t>7) l'inottemperanza agli obblighi di </a:t>
            </a:r>
            <a:r>
              <a:rPr lang="it-IT" sz="1800" dirty="0" smtClean="0">
                <a:solidFill>
                  <a:srgbClr val="000000"/>
                </a:solidFill>
              </a:rPr>
              <a:t>cui all'articolo </a:t>
            </a:r>
            <a:r>
              <a:rPr lang="it-IT" sz="1800" dirty="0">
                <a:solidFill>
                  <a:srgbClr val="000000"/>
                </a:solidFill>
              </a:rPr>
              <a:t>1130, numeri </a:t>
            </a:r>
            <a:r>
              <a:rPr lang="it-IT" sz="1800" dirty="0">
                <a:solidFill>
                  <a:srgbClr val="0000FF"/>
                </a:solidFill>
              </a:rPr>
              <a:t>6</a:t>
            </a:r>
            <a:r>
              <a:rPr lang="it-IT" sz="1800" dirty="0">
                <a:solidFill>
                  <a:srgbClr val="000000"/>
                </a:solidFill>
              </a:rPr>
              <a:t>), </a:t>
            </a:r>
            <a:r>
              <a:rPr lang="it-IT" sz="1800" dirty="0">
                <a:solidFill>
                  <a:srgbClr val="0000FF"/>
                </a:solidFill>
              </a:rPr>
              <a:t>7</a:t>
            </a:r>
            <a:r>
              <a:rPr lang="it-IT" sz="1800" dirty="0">
                <a:solidFill>
                  <a:srgbClr val="000000"/>
                </a:solidFill>
              </a:rPr>
              <a:t>) e </a:t>
            </a:r>
            <a:r>
              <a:rPr lang="it-IT" sz="1800" dirty="0">
                <a:solidFill>
                  <a:srgbClr val="0000FF"/>
                </a:solidFill>
              </a:rPr>
              <a:t>9</a:t>
            </a:r>
            <a:r>
              <a:rPr lang="it-IT" sz="1800" dirty="0">
                <a:solidFill>
                  <a:srgbClr val="000000"/>
                </a:solidFill>
              </a:rPr>
              <a:t>);</a:t>
            </a:r>
          </a:p>
          <a:p>
            <a:pPr marL="0" lvl="0" indent="0" algn="just">
              <a:buNone/>
            </a:pPr>
            <a:r>
              <a:rPr lang="it-IT" sz="1800" dirty="0">
                <a:solidFill>
                  <a:srgbClr val="000000"/>
                </a:solidFill>
              </a:rPr>
              <a:t>8) l'omessa, incompleta o </a:t>
            </a:r>
            <a:r>
              <a:rPr lang="it-IT" sz="1800" dirty="0" smtClean="0">
                <a:solidFill>
                  <a:srgbClr val="000000"/>
                </a:solidFill>
              </a:rPr>
              <a:t>inesatta comunicazione </a:t>
            </a:r>
            <a:r>
              <a:rPr lang="it-IT" sz="1800" dirty="0">
                <a:solidFill>
                  <a:srgbClr val="000000"/>
                </a:solidFill>
              </a:rPr>
              <a:t>dei dati di cui al </a:t>
            </a:r>
            <a:r>
              <a:rPr lang="it-IT" sz="1800" dirty="0" smtClean="0">
                <a:solidFill>
                  <a:srgbClr val="000000"/>
                </a:solidFill>
              </a:rPr>
              <a:t>secondo comma </a:t>
            </a:r>
            <a:r>
              <a:rPr lang="it-IT" sz="1800" dirty="0">
                <a:solidFill>
                  <a:srgbClr val="000000"/>
                </a:solidFill>
              </a:rPr>
              <a:t>del presente articolo.</a:t>
            </a:r>
          </a:p>
          <a:p>
            <a:pPr marL="0" lvl="0" indent="0" algn="just">
              <a:buNone/>
            </a:pPr>
            <a:r>
              <a:rPr lang="it-IT" sz="1800" dirty="0">
                <a:solidFill>
                  <a:srgbClr val="000000"/>
                </a:solidFill>
              </a:rPr>
              <a:t>In caso di revoca da parte </a:t>
            </a:r>
            <a:r>
              <a:rPr lang="it-IT" sz="1800" dirty="0" smtClean="0">
                <a:solidFill>
                  <a:srgbClr val="000000"/>
                </a:solidFill>
              </a:rPr>
              <a:t>dell'autorità giudiziaria</a:t>
            </a:r>
            <a:r>
              <a:rPr lang="it-IT" sz="1800" dirty="0">
                <a:solidFill>
                  <a:srgbClr val="000000"/>
                </a:solidFill>
              </a:rPr>
              <a:t>, l'assemblea non può </a:t>
            </a:r>
            <a:r>
              <a:rPr lang="it-IT" sz="1800" dirty="0" smtClean="0">
                <a:solidFill>
                  <a:srgbClr val="000000"/>
                </a:solidFill>
              </a:rPr>
              <a:t>nominare nuovamente </a:t>
            </a:r>
            <a:r>
              <a:rPr lang="it-IT" sz="1800" dirty="0">
                <a:solidFill>
                  <a:srgbClr val="000000"/>
                </a:solidFill>
              </a:rPr>
              <a:t>l'amministratore revocato.</a:t>
            </a:r>
          </a:p>
          <a:p>
            <a:pPr marL="0" lvl="0" indent="0" algn="just">
              <a:buNone/>
            </a:pPr>
            <a:r>
              <a:rPr lang="it-IT" sz="1800" dirty="0">
                <a:solidFill>
                  <a:srgbClr val="000000"/>
                </a:solidFill>
              </a:rPr>
              <a:t>L'amministratore, all'atto dell'accettazione </a:t>
            </a:r>
            <a:r>
              <a:rPr lang="it-IT" sz="1800" dirty="0" smtClean="0">
                <a:solidFill>
                  <a:srgbClr val="000000"/>
                </a:solidFill>
              </a:rPr>
              <a:t>della nomina </a:t>
            </a:r>
            <a:r>
              <a:rPr lang="it-IT" sz="1800" dirty="0">
                <a:solidFill>
                  <a:srgbClr val="000000"/>
                </a:solidFill>
              </a:rPr>
              <a:t>e del suo rinnovo, deve </a:t>
            </a:r>
            <a:r>
              <a:rPr lang="it-IT" sz="1800" dirty="0" smtClean="0">
                <a:solidFill>
                  <a:srgbClr val="000000"/>
                </a:solidFill>
              </a:rPr>
              <a:t>specificare analiticamente</a:t>
            </a:r>
            <a:r>
              <a:rPr lang="it-IT" sz="1800" dirty="0">
                <a:solidFill>
                  <a:srgbClr val="000000"/>
                </a:solidFill>
              </a:rPr>
              <a:t>, a pena di nullità dalla </a:t>
            </a:r>
            <a:r>
              <a:rPr lang="it-IT" sz="1800" dirty="0" smtClean="0">
                <a:solidFill>
                  <a:srgbClr val="000000"/>
                </a:solidFill>
              </a:rPr>
              <a:t>nomina stessa</a:t>
            </a:r>
            <a:r>
              <a:rPr lang="it-IT" sz="1800" dirty="0">
                <a:solidFill>
                  <a:srgbClr val="000000"/>
                </a:solidFill>
              </a:rPr>
              <a:t>, l'importo dovuto a titolo di </a:t>
            </a:r>
            <a:r>
              <a:rPr lang="it-IT" sz="1800" dirty="0" smtClean="0">
                <a:solidFill>
                  <a:srgbClr val="000000"/>
                </a:solidFill>
              </a:rPr>
              <a:t>compenso per </a:t>
            </a:r>
            <a:r>
              <a:rPr lang="it-IT" sz="1800" dirty="0">
                <a:solidFill>
                  <a:srgbClr val="000000"/>
                </a:solidFill>
              </a:rPr>
              <a:t>l'attività svolta.</a:t>
            </a:r>
          </a:p>
          <a:p>
            <a:pPr marL="0" lvl="0" indent="0" algn="just">
              <a:buNone/>
            </a:pPr>
            <a:r>
              <a:rPr lang="it-IT" sz="1800" dirty="0">
                <a:solidFill>
                  <a:srgbClr val="000000"/>
                </a:solidFill>
              </a:rPr>
              <a:t>Per quanto non disciplinato dal </a:t>
            </a:r>
            <a:r>
              <a:rPr lang="it-IT" sz="1800" dirty="0" smtClean="0">
                <a:solidFill>
                  <a:srgbClr val="000000"/>
                </a:solidFill>
              </a:rPr>
              <a:t>presente articolo </a:t>
            </a:r>
            <a:r>
              <a:rPr lang="it-IT" sz="1800" dirty="0">
                <a:solidFill>
                  <a:srgbClr val="000000"/>
                </a:solidFill>
              </a:rPr>
              <a:t>si applicano le disposizioni di cui </a:t>
            </a:r>
            <a:r>
              <a:rPr lang="it-IT" sz="1800" dirty="0" smtClean="0">
                <a:solidFill>
                  <a:srgbClr val="000000"/>
                </a:solidFill>
              </a:rPr>
              <a:t>alla sezione </a:t>
            </a:r>
            <a:r>
              <a:rPr lang="it-IT" sz="1800" dirty="0">
                <a:solidFill>
                  <a:srgbClr val="000000"/>
                </a:solidFill>
              </a:rPr>
              <a:t>I del capo IX del titolo III del libro </a:t>
            </a:r>
            <a:r>
              <a:rPr lang="it-IT" sz="1800" dirty="0" smtClean="0">
                <a:solidFill>
                  <a:srgbClr val="000000"/>
                </a:solidFill>
              </a:rPr>
              <a:t>IV. </a:t>
            </a:r>
          </a:p>
          <a:p>
            <a:pPr marL="0" lvl="0" indent="0" algn="just">
              <a:buNone/>
            </a:pPr>
            <a:r>
              <a:rPr lang="it-IT" sz="1800" dirty="0" smtClean="0">
                <a:solidFill>
                  <a:srgbClr val="000000"/>
                </a:solidFill>
              </a:rPr>
              <a:t>Il </a:t>
            </a:r>
            <a:r>
              <a:rPr lang="it-IT" sz="1800" dirty="0">
                <a:solidFill>
                  <a:srgbClr val="000000"/>
                </a:solidFill>
              </a:rPr>
              <a:t>presente articolo si applica anche agli </a:t>
            </a:r>
            <a:r>
              <a:rPr lang="it-IT" sz="1800" dirty="0" smtClean="0">
                <a:solidFill>
                  <a:srgbClr val="000000"/>
                </a:solidFill>
              </a:rPr>
              <a:t>edifici di </a:t>
            </a:r>
            <a:r>
              <a:rPr lang="it-IT" sz="1800" dirty="0">
                <a:solidFill>
                  <a:srgbClr val="000000"/>
                </a:solidFill>
              </a:rPr>
              <a:t>alloggi di edilizia popolare ed </a:t>
            </a:r>
            <a:r>
              <a:rPr lang="it-IT" sz="1800" dirty="0" smtClean="0">
                <a:solidFill>
                  <a:srgbClr val="000000"/>
                </a:solidFill>
              </a:rPr>
              <a:t>economica, realizzati </a:t>
            </a:r>
            <a:r>
              <a:rPr lang="it-IT" sz="1800" dirty="0">
                <a:solidFill>
                  <a:srgbClr val="000000"/>
                </a:solidFill>
              </a:rPr>
              <a:t>o recuperati da enti pubblici a </a:t>
            </a:r>
            <a:r>
              <a:rPr lang="it-IT" sz="1800" dirty="0" smtClean="0">
                <a:solidFill>
                  <a:srgbClr val="000000"/>
                </a:solidFill>
              </a:rPr>
              <a:t>totale partecipazione </a:t>
            </a:r>
            <a:r>
              <a:rPr lang="it-IT" sz="1800" dirty="0">
                <a:solidFill>
                  <a:srgbClr val="000000"/>
                </a:solidFill>
              </a:rPr>
              <a:t>pubblica o con il </a:t>
            </a:r>
            <a:r>
              <a:rPr lang="it-IT" sz="1800" dirty="0" smtClean="0">
                <a:solidFill>
                  <a:srgbClr val="000000"/>
                </a:solidFill>
              </a:rPr>
              <a:t>concorso dello </a:t>
            </a:r>
            <a:r>
              <a:rPr lang="it-IT" sz="1800" dirty="0">
                <a:solidFill>
                  <a:srgbClr val="000000"/>
                </a:solidFill>
              </a:rPr>
              <a:t>Stato, delle regioni, delle province o </a:t>
            </a:r>
            <a:r>
              <a:rPr lang="it-IT" sz="1800" dirty="0" smtClean="0">
                <a:solidFill>
                  <a:srgbClr val="000000"/>
                </a:solidFill>
              </a:rPr>
              <a:t>dei comuni</a:t>
            </a:r>
            <a:r>
              <a:rPr lang="it-IT" sz="1800" dirty="0">
                <a:solidFill>
                  <a:srgbClr val="000000"/>
                </a:solidFill>
              </a:rPr>
              <a:t>, nonché a quelli realizzati da </a:t>
            </a:r>
            <a:r>
              <a:rPr lang="it-IT" sz="1800" dirty="0" smtClean="0">
                <a:solidFill>
                  <a:srgbClr val="000000"/>
                </a:solidFill>
              </a:rPr>
              <a:t>enti pubblici </a:t>
            </a:r>
            <a:r>
              <a:rPr lang="it-IT" sz="1800" dirty="0">
                <a:solidFill>
                  <a:srgbClr val="000000"/>
                </a:solidFill>
              </a:rPr>
              <a:t>non economici o società private </a:t>
            </a:r>
            <a:r>
              <a:rPr lang="it-IT" sz="1800" dirty="0" smtClean="0">
                <a:solidFill>
                  <a:srgbClr val="000000"/>
                </a:solidFill>
              </a:rPr>
              <a:t>senza scopo </a:t>
            </a:r>
            <a:r>
              <a:rPr lang="it-IT" sz="1800" dirty="0">
                <a:solidFill>
                  <a:srgbClr val="000000"/>
                </a:solidFill>
              </a:rPr>
              <a:t>di lucro con finalità sociali </a:t>
            </a:r>
            <a:r>
              <a:rPr lang="it-IT" sz="1800" dirty="0" smtClean="0">
                <a:solidFill>
                  <a:srgbClr val="000000"/>
                </a:solidFill>
              </a:rPr>
              <a:t>proprie dell'edilizia </a:t>
            </a:r>
            <a:r>
              <a:rPr lang="it-IT" sz="1800" dirty="0">
                <a:solidFill>
                  <a:srgbClr val="000000"/>
                </a:solidFill>
              </a:rPr>
              <a:t>residenziale pubblica.</a:t>
            </a:r>
            <a:endParaRPr lang="it-IT" sz="1800" dirty="0">
              <a:solidFill>
                <a:prstClr val="black"/>
              </a:solidFill>
            </a:endParaRPr>
          </a:p>
          <a:p>
            <a:pPr lvl="0"/>
            <a:endParaRPr lang="it-IT" sz="1800" dirty="0">
              <a:solidFill>
                <a:prstClr val="black"/>
              </a:solidFill>
            </a:endParaRPr>
          </a:p>
        </p:txBody>
      </p:sp>
    </p:spTree>
    <p:extLst>
      <p:ext uri="{BB962C8B-B14F-4D97-AF65-F5344CB8AC3E}">
        <p14:creationId xmlns:p14="http://schemas.microsoft.com/office/powerpoint/2010/main" val="7892526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04664"/>
            <a:ext cx="8229600" cy="6120680"/>
          </a:xfrm>
        </p:spPr>
        <p:txBody>
          <a:bodyPr>
            <a:normAutofit fontScale="92500" lnSpcReduction="10000"/>
          </a:bodyPr>
          <a:lstStyle/>
          <a:p>
            <a:pPr marL="0" indent="0" algn="just">
              <a:buNone/>
            </a:pPr>
            <a:r>
              <a:rPr lang="it-IT" sz="1800" b="1" dirty="0" smtClean="0"/>
              <a:t>Art. 1130  c.c. Attribuzioni dell’amministratore</a:t>
            </a:r>
          </a:p>
          <a:p>
            <a:pPr marL="0" indent="0" algn="just">
              <a:buNone/>
            </a:pPr>
            <a:endParaRPr lang="it-IT" sz="1800" dirty="0"/>
          </a:p>
          <a:p>
            <a:pPr marL="0" indent="0" algn="just">
              <a:buNone/>
            </a:pPr>
            <a:r>
              <a:rPr lang="it-IT" sz="1800" dirty="0" smtClean="0"/>
              <a:t>L'amministratore  </a:t>
            </a:r>
            <a:r>
              <a:rPr lang="it-IT" sz="1800" dirty="0"/>
              <a:t>oltre a quanto previsto dall'articolo </a:t>
            </a:r>
            <a:r>
              <a:rPr lang="it-IT" sz="1800" dirty="0" smtClean="0"/>
              <a:t>1129 e </a:t>
            </a:r>
            <a:r>
              <a:rPr lang="it-IT" sz="1800" dirty="0"/>
              <a:t>dalle vigenti disposizioni di legge, deve </a:t>
            </a:r>
            <a:r>
              <a:rPr lang="it-IT" sz="1800" dirty="0" smtClean="0"/>
              <a:t>:</a:t>
            </a:r>
            <a:r>
              <a:rPr lang="it-IT" sz="1800" dirty="0"/>
              <a:t/>
            </a:r>
            <a:br>
              <a:rPr lang="it-IT" sz="1800" dirty="0"/>
            </a:br>
            <a:r>
              <a:rPr lang="it-IT" sz="1800" dirty="0"/>
              <a:t>1) eseguire le deliberazioni dell'assemblea, convocarla annualmente per l'approvazione del rendiconto condominiale di cui all'articolo 1130 </a:t>
            </a:r>
            <a:r>
              <a:rPr lang="it-IT" sz="1800" dirty="0" smtClean="0"/>
              <a:t>bis  e </a:t>
            </a:r>
            <a:r>
              <a:rPr lang="it-IT" sz="1800" dirty="0"/>
              <a:t>curare l'osservanza del regolamento di condominio;</a:t>
            </a:r>
            <a:br>
              <a:rPr lang="it-IT" sz="1800" dirty="0"/>
            </a:br>
            <a:r>
              <a:rPr lang="it-IT" sz="1800" dirty="0"/>
              <a:t>2) disciplinare l'uso delle cose comuni e la fruizione dei servizi nell'interesse comune, in modo che ne sia assicurato il miglior godimento a ciascuno dei condomini;</a:t>
            </a:r>
            <a:br>
              <a:rPr lang="it-IT" sz="1800" dirty="0"/>
            </a:br>
            <a:r>
              <a:rPr lang="it-IT" sz="1800" dirty="0"/>
              <a:t>3) riscuotere i contributi </a:t>
            </a:r>
            <a:r>
              <a:rPr lang="it-IT" sz="1800" baseline="30000" dirty="0"/>
              <a:t> </a:t>
            </a:r>
            <a:r>
              <a:rPr lang="it-IT" sz="1800" dirty="0" smtClean="0"/>
              <a:t> </a:t>
            </a:r>
            <a:r>
              <a:rPr lang="it-IT" sz="1800" dirty="0"/>
              <a:t>ed erogare le spese occorrenti per la manutenzione ordinaria delle parti comuni dell'edificio e per l'esercizio dei servizi comuni</a:t>
            </a:r>
            <a:r>
              <a:rPr lang="it-IT" sz="1800" dirty="0" smtClean="0"/>
              <a:t>;</a:t>
            </a:r>
          </a:p>
          <a:p>
            <a:pPr marL="0" indent="0" algn="just">
              <a:buNone/>
            </a:pPr>
            <a:r>
              <a:rPr lang="it-IT" sz="1800" dirty="0" smtClean="0"/>
              <a:t>4</a:t>
            </a:r>
            <a:r>
              <a:rPr lang="it-IT" sz="1800" dirty="0"/>
              <a:t>) compiere gli atti conservativi </a:t>
            </a:r>
            <a:r>
              <a:rPr lang="it-IT" sz="1800" baseline="30000" dirty="0"/>
              <a:t> </a:t>
            </a:r>
            <a:r>
              <a:rPr lang="it-IT" sz="1800" dirty="0" smtClean="0"/>
              <a:t>relativi </a:t>
            </a:r>
            <a:r>
              <a:rPr lang="it-IT" sz="1800" dirty="0"/>
              <a:t>alle parti comuni dell'edificio</a:t>
            </a:r>
            <a:r>
              <a:rPr lang="it-IT" sz="1800" dirty="0" smtClean="0"/>
              <a:t>;</a:t>
            </a:r>
            <a:r>
              <a:rPr lang="it-IT" sz="1800" dirty="0"/>
              <a:t/>
            </a:r>
            <a:br>
              <a:rPr lang="it-IT" sz="1800" dirty="0"/>
            </a:br>
            <a:r>
              <a:rPr lang="it-IT" sz="1800" dirty="0" smtClean="0"/>
              <a:t>5</a:t>
            </a:r>
            <a:r>
              <a:rPr lang="it-IT" sz="1800" dirty="0"/>
              <a:t>) eseguire gli adempimenti fiscali</a:t>
            </a:r>
            <a:r>
              <a:rPr lang="it-IT" sz="1800" dirty="0" smtClean="0"/>
              <a:t>;</a:t>
            </a:r>
          </a:p>
          <a:p>
            <a:pPr marL="0" indent="0" algn="just">
              <a:buNone/>
            </a:pPr>
            <a:r>
              <a:rPr lang="it-IT" sz="1800" dirty="0" smtClean="0"/>
              <a:t>6</a:t>
            </a:r>
            <a:r>
              <a:rPr lang="it-IT" sz="1800" dirty="0"/>
              <a:t>) curare la tenuta del registro di anagrafe </a:t>
            </a:r>
            <a:r>
              <a:rPr lang="it-IT" sz="1800" dirty="0" smtClean="0"/>
              <a:t>condominiale contenente </a:t>
            </a:r>
            <a:r>
              <a:rPr lang="it-IT" sz="1800" dirty="0"/>
              <a:t>le generalità dei singoli proprietari e dei titolari di diritti reali e di diritti personali di godimento, comprensive del codice fiscale e della residenza o domicilio, i dati catastali di ciascuna unità immobiliare, nonché ogni dato relativo alle condizioni di sicurezza delle parti comuni dell'edificio. Ogni variazione dei dati deve essere comunicata all'amministratore in forma scritta entro sessanta giorni. L'amministratore, in caso di inerzia, mancanza o incompletezza delle comunicazioni, richiede con lettera raccomandata le informazioni necessarie alla tenuta del registro di anagrafe. Decorsi trenta giorni, in caso di omessa o incompleta risposta, l'amministratore acquisisce le informazioni necessarie, addebitandone il costo ai responsabili</a:t>
            </a:r>
            <a:r>
              <a:rPr lang="it-IT" sz="1800" dirty="0" smtClean="0"/>
              <a:t>;</a:t>
            </a:r>
          </a:p>
        </p:txBody>
      </p:sp>
    </p:spTree>
    <p:extLst>
      <p:ext uri="{BB962C8B-B14F-4D97-AF65-F5344CB8AC3E}">
        <p14:creationId xmlns:p14="http://schemas.microsoft.com/office/powerpoint/2010/main" val="35267124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marL="0" lvl="0" indent="0" algn="just">
              <a:buNone/>
            </a:pPr>
            <a:r>
              <a:rPr lang="it-IT" sz="1600" dirty="0">
                <a:solidFill>
                  <a:prstClr val="black"/>
                </a:solidFill>
              </a:rPr>
              <a:t>7) curare la tenuta del registro dei verbali delle assemblee, del registro di nomina e revoca dell'amministratore e del registro di contabilità. Nel registro dei verbali delle assemblee sono altresì annotate: le eventuali mancate costituzioni dell'assemblea, le deliberazioni nonché le brevi dichiarazioni rese dai condomini che ne hanno fatto richiesta; allo stesso registro è allegato il regolamento di condominio, ove adottato. Nel registro di nomina e revoca dell'amministratore sono annotate, in ordine cronologico, le date della nomina e della revoca di ciascun amministratore del condominio, nonché gli estremi del decreto in caso di provvedimento giudiziale. Nel registro di contabilità sono annotati in ordine cronologico, entro trenta giorni da quello dell'effettuazione, i singoli movimenti in entrata ed in uscita. Tale registro può tenersi anche con modalità informatizzate</a:t>
            </a:r>
            <a:r>
              <a:rPr lang="it-IT" sz="1600" dirty="0" smtClean="0">
                <a:solidFill>
                  <a:prstClr val="black"/>
                </a:solidFill>
              </a:rPr>
              <a:t>;</a:t>
            </a:r>
            <a:r>
              <a:rPr lang="it-IT" sz="1600" dirty="0">
                <a:solidFill>
                  <a:prstClr val="black"/>
                </a:solidFill>
              </a:rPr>
              <a:t/>
            </a:r>
            <a:br>
              <a:rPr lang="it-IT" sz="1600" dirty="0">
                <a:solidFill>
                  <a:prstClr val="black"/>
                </a:solidFill>
              </a:rPr>
            </a:br>
            <a:r>
              <a:rPr lang="it-IT" sz="1600" dirty="0">
                <a:solidFill>
                  <a:prstClr val="black"/>
                </a:solidFill>
              </a:rPr>
              <a:t>8) conservare tutta la documentazione inerente alla propria gestione riferibile sia al rapporto con i condomini sia allo stato tecnico-amministrativo dell'edificio e del condominio;</a:t>
            </a:r>
          </a:p>
          <a:p>
            <a:pPr marL="0" lvl="0" indent="0" algn="just">
              <a:buNone/>
            </a:pPr>
            <a:r>
              <a:rPr lang="it-IT" sz="1600" dirty="0">
                <a:solidFill>
                  <a:prstClr val="black"/>
                </a:solidFill>
              </a:rPr>
              <a:t>9) fornire al condomino che ne faccia richiesta attestazione relativa allo stato dei pagamenti degli oneri condominiali e delle eventuali liti in corso;</a:t>
            </a:r>
          </a:p>
          <a:p>
            <a:pPr marL="0" lvl="0" indent="0" algn="just">
              <a:buNone/>
            </a:pPr>
            <a:r>
              <a:rPr lang="it-IT" sz="1600" dirty="0">
                <a:solidFill>
                  <a:prstClr val="black"/>
                </a:solidFill>
              </a:rPr>
              <a:t>10) redigere il rendiconto condominiale annuale della gestione e convocare l'assemblea per la relativa approvazione entro centottanta giorni.</a:t>
            </a:r>
          </a:p>
          <a:p>
            <a:endParaRPr lang="it-IT" dirty="0"/>
          </a:p>
        </p:txBody>
      </p:sp>
    </p:spTree>
    <p:extLst>
      <p:ext uri="{BB962C8B-B14F-4D97-AF65-F5344CB8AC3E}">
        <p14:creationId xmlns:p14="http://schemas.microsoft.com/office/powerpoint/2010/main" val="30026531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188640"/>
            <a:ext cx="8229600" cy="5937523"/>
          </a:xfrm>
        </p:spPr>
        <p:txBody>
          <a:bodyPr>
            <a:normAutofit/>
          </a:bodyPr>
          <a:lstStyle/>
          <a:p>
            <a:endParaRPr lang="it-IT" sz="1800" dirty="0" smtClean="0"/>
          </a:p>
          <a:p>
            <a:endParaRPr lang="it-IT" sz="1800" dirty="0"/>
          </a:p>
          <a:p>
            <a:endParaRPr lang="it-IT" sz="1800" dirty="0" smtClean="0"/>
          </a:p>
          <a:p>
            <a:endParaRPr lang="it-IT" sz="1800" dirty="0"/>
          </a:p>
          <a:p>
            <a:endParaRPr lang="it-IT" sz="1800" dirty="0" smtClean="0"/>
          </a:p>
          <a:p>
            <a:pPr marL="0" indent="0">
              <a:buNone/>
            </a:pPr>
            <a:r>
              <a:rPr lang="it-IT" sz="1800" dirty="0" smtClean="0"/>
              <a:t>- La nomina può essere fatta dal Tribunale</a:t>
            </a:r>
          </a:p>
          <a:p>
            <a:endParaRPr lang="it-IT" sz="1800" dirty="0" smtClean="0"/>
          </a:p>
          <a:p>
            <a:pPr marL="0" indent="0">
              <a:buNone/>
            </a:pPr>
            <a:r>
              <a:rPr lang="it-IT" sz="1800" dirty="0" smtClean="0"/>
              <a:t>- In ogni caso di nomina deve essere rifatta l’anagrafe condominiale </a:t>
            </a:r>
          </a:p>
          <a:p>
            <a:pPr marL="0" indent="0">
              <a:buNone/>
            </a:pPr>
            <a:endParaRPr lang="it-IT" sz="1800" dirty="0" smtClean="0"/>
          </a:p>
          <a:p>
            <a:pPr marL="0" indent="0">
              <a:buNone/>
            </a:pPr>
            <a:r>
              <a:rPr lang="it-IT" sz="1800" dirty="0" smtClean="0"/>
              <a:t>- Sull’obbligo di assicurazione non vi è consapevolezza dei condomini</a:t>
            </a:r>
          </a:p>
          <a:p>
            <a:pPr marL="0" indent="0">
              <a:buNone/>
            </a:pPr>
            <a:endParaRPr lang="it-IT" sz="1800" dirty="0" smtClean="0"/>
          </a:p>
          <a:p>
            <a:pPr marL="0" indent="0">
              <a:buNone/>
            </a:pPr>
            <a:r>
              <a:rPr lang="it-IT" sz="1800" dirty="0" smtClean="0"/>
              <a:t>- E’ autorizzabile un fondo cassa</a:t>
            </a:r>
          </a:p>
          <a:p>
            <a:endParaRPr lang="it-IT" sz="1800" dirty="0"/>
          </a:p>
        </p:txBody>
      </p:sp>
    </p:spTree>
    <p:extLst>
      <p:ext uri="{BB962C8B-B14F-4D97-AF65-F5344CB8AC3E}">
        <p14:creationId xmlns:p14="http://schemas.microsoft.com/office/powerpoint/2010/main" val="14765189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idx="1"/>
          </p:nvPr>
        </p:nvSpPr>
        <p:spPr>
          <a:xfrm>
            <a:off x="468313" y="333375"/>
            <a:ext cx="8229600" cy="6119813"/>
          </a:xfrm>
        </p:spPr>
        <p:txBody>
          <a:bodyPr>
            <a:normAutofit lnSpcReduction="10000"/>
          </a:bodyPr>
          <a:lstStyle/>
          <a:p>
            <a:pPr marL="0" indent="0">
              <a:buNone/>
            </a:pPr>
            <a:r>
              <a:rPr lang="it-IT" sz="1800" b="1" dirty="0" smtClean="0"/>
              <a:t>1130-bis c.c. </a:t>
            </a:r>
            <a:r>
              <a:rPr lang="it-IT" sz="1800" b="1" dirty="0"/>
              <a:t>Rendiconto condominiale</a:t>
            </a:r>
            <a:br>
              <a:rPr lang="it-IT" sz="1800" b="1" dirty="0"/>
            </a:br>
            <a:endParaRPr lang="it-IT" sz="1800" b="1" dirty="0" smtClean="0"/>
          </a:p>
          <a:p>
            <a:pPr marL="0" indent="0" algn="just">
              <a:buNone/>
            </a:pPr>
            <a:r>
              <a:rPr lang="it-IT" sz="1800" dirty="0" smtClean="0"/>
              <a:t>Il </a:t>
            </a:r>
            <a:r>
              <a:rPr lang="it-IT" sz="1800" dirty="0"/>
              <a:t>rendiconto condominiale contiene le voci di entrata e di uscita ed ogni altro dato inerente alla situazione patrimoniale del condominio, ai fondi disponibili ed alle eventuali riserve, che devono essere espressi in modo da consentire l’immediata verifica. </a:t>
            </a:r>
            <a:endParaRPr lang="it-IT" sz="1800" dirty="0" smtClean="0"/>
          </a:p>
          <a:p>
            <a:pPr marL="0" indent="0" algn="just">
              <a:buNone/>
            </a:pPr>
            <a:r>
              <a:rPr lang="it-IT" sz="1800" dirty="0" smtClean="0"/>
              <a:t>Si </a:t>
            </a:r>
            <a:r>
              <a:rPr lang="it-IT" sz="1800" dirty="0"/>
              <a:t>compone di un registro di contabilità, di un riepilogo finanziario, nonché di una nota sintetica esplicativa della gestione con l’indicazione anche dei rapporti in corso e delle questioni pendenti. L’assemblea condominiale può, in qualsiasi momento o per più annualità specificamente identificate, nominare un revisore che verifichi la contabilità del condominio. </a:t>
            </a:r>
            <a:endParaRPr lang="it-IT" sz="1800" dirty="0" smtClean="0"/>
          </a:p>
          <a:p>
            <a:pPr marL="0" indent="0" algn="just">
              <a:buNone/>
            </a:pPr>
            <a:r>
              <a:rPr lang="it-IT" sz="1800" dirty="0" smtClean="0"/>
              <a:t>La </a:t>
            </a:r>
            <a:r>
              <a:rPr lang="it-IT" sz="1800" dirty="0"/>
              <a:t>deliberazione è assunta con la maggioranza prevista per la nomina dell’amministratore e la relativa spesa è ripartita fra tutti i condomini sulla base dei millesimi di proprietà. I condomini e i titolari di diritti reali o di godimento sulle unità immobiliari possono prendere visione dei documenti giustificativi di spesa in ogni tempo ed estrarne copia a proprie spese. Le scritture e i documenti giustificativi devono essere conservati per dieci anni dalla data della relativa registrazione.</a:t>
            </a:r>
            <a:br>
              <a:rPr lang="it-IT" sz="1800" dirty="0"/>
            </a:br>
            <a:endParaRPr lang="it-IT" sz="1800" dirty="0" smtClean="0"/>
          </a:p>
          <a:p>
            <a:pPr marL="0" indent="0" algn="just">
              <a:buNone/>
            </a:pPr>
            <a:r>
              <a:rPr lang="it-IT" sz="1800" dirty="0" smtClean="0"/>
              <a:t>L’assemblea </a:t>
            </a:r>
            <a:r>
              <a:rPr lang="it-IT" sz="1800" dirty="0"/>
              <a:t>può anche nominare, oltre all’amministratore, un consiglio di condominio composto da almeno tre condomini negli edifici di almeno dodici unità immobiliari. Il consiglio ha funzioni consultive e di controllo</a:t>
            </a:r>
            <a:r>
              <a:rPr lang="it-IT" sz="1800" dirty="0" smtClean="0"/>
              <a:t>.</a:t>
            </a:r>
          </a:p>
          <a:p>
            <a:pPr marL="0" indent="0" algn="just">
              <a:buNone/>
            </a:pPr>
            <a:r>
              <a:rPr lang="it-IT" sz="1800" dirty="0"/>
              <a:t/>
            </a:r>
            <a:br>
              <a:rPr lang="it-IT" sz="1800" dirty="0"/>
            </a:br>
            <a:r>
              <a:rPr lang="it-IT" sz="1800" dirty="0"/>
              <a:t>                            </a:t>
            </a:r>
            <a:r>
              <a:rPr lang="it-IT" sz="1800" dirty="0" smtClean="0"/>
              <a:t> </a:t>
            </a:r>
            <a:endParaRPr lang="it-IT" sz="1800" dirty="0"/>
          </a:p>
        </p:txBody>
      </p:sp>
    </p:spTree>
    <p:extLst>
      <p:ext uri="{BB962C8B-B14F-4D97-AF65-F5344CB8AC3E}">
        <p14:creationId xmlns:p14="http://schemas.microsoft.com/office/powerpoint/2010/main" val="2424051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685800" y="0"/>
            <a:ext cx="7772400" cy="1143000"/>
          </a:xfrm>
        </p:spPr>
        <p:txBody>
          <a:bodyPr/>
          <a:lstStyle/>
          <a:p>
            <a:r>
              <a:rPr lang="it-IT" b="1"/>
              <a:t>COMUNIONE</a:t>
            </a:r>
          </a:p>
        </p:txBody>
      </p:sp>
      <p:sp>
        <p:nvSpPr>
          <p:cNvPr id="71683" name="Text Box 3"/>
          <p:cNvSpPr txBox="1">
            <a:spLocks noChangeArrowheads="1"/>
          </p:cNvSpPr>
          <p:nvPr/>
        </p:nvSpPr>
        <p:spPr bwMode="auto">
          <a:xfrm>
            <a:off x="1600200" y="1096963"/>
            <a:ext cx="59436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it-IT" sz="3200" u="sng">
                <a:solidFill>
                  <a:srgbClr val="000000"/>
                </a:solidFill>
              </a:rPr>
              <a:t>Diritto sulla quota</a:t>
            </a:r>
          </a:p>
          <a:p>
            <a:pPr algn="ctr" fontAlgn="base">
              <a:lnSpc>
                <a:spcPct val="60000"/>
              </a:lnSpc>
              <a:spcBef>
                <a:spcPct val="50000"/>
              </a:spcBef>
              <a:spcAft>
                <a:spcPct val="0"/>
              </a:spcAft>
            </a:pPr>
            <a:r>
              <a:rPr lang="it-IT" sz="2400">
                <a:solidFill>
                  <a:srgbClr val="000000"/>
                </a:solidFill>
              </a:rPr>
              <a:t>(art. 1103 c.c.)</a:t>
            </a:r>
          </a:p>
        </p:txBody>
      </p:sp>
      <p:sp>
        <p:nvSpPr>
          <p:cNvPr id="71684" name="Rectangle 4"/>
          <p:cNvSpPr>
            <a:spLocks noChangeArrowheads="1"/>
          </p:cNvSpPr>
          <p:nvPr/>
        </p:nvSpPr>
        <p:spPr bwMode="auto">
          <a:xfrm>
            <a:off x="1219200" y="2362200"/>
            <a:ext cx="6705600" cy="1371600"/>
          </a:xfrm>
          <a:prstGeom prst="rect">
            <a:avLst/>
          </a:prstGeom>
          <a:solidFill>
            <a:schemeClr val="bg1"/>
          </a:solidFill>
          <a:ln w="9525">
            <a:solidFill>
              <a:schemeClr val="tx1"/>
            </a:solidFill>
            <a:miter lim="800000"/>
            <a:headEnd/>
            <a:tailEnd/>
          </a:ln>
          <a:effectLst/>
        </p:spPr>
        <p:txBody>
          <a:bodyPr wrap="none" anchor="ctr"/>
          <a:lstStyle/>
          <a:p>
            <a:pPr algn="ctr" fontAlgn="base">
              <a:spcBef>
                <a:spcPct val="0"/>
              </a:spcBef>
              <a:spcAft>
                <a:spcPct val="0"/>
              </a:spcAft>
            </a:pPr>
            <a:r>
              <a:rPr lang="it-IT" sz="3000" b="1" dirty="0">
                <a:solidFill>
                  <a:srgbClr val="000000"/>
                </a:solidFill>
              </a:rPr>
              <a:t>A ciascun partecipante spetta un</a:t>
            </a:r>
          </a:p>
          <a:p>
            <a:pPr algn="ctr" fontAlgn="base">
              <a:spcBef>
                <a:spcPct val="0"/>
              </a:spcBef>
              <a:spcAft>
                <a:spcPct val="0"/>
              </a:spcAft>
            </a:pPr>
            <a:r>
              <a:rPr lang="it-IT" sz="3000" b="1" dirty="0">
                <a:solidFill>
                  <a:srgbClr val="000000"/>
                </a:solidFill>
              </a:rPr>
              <a:t>diritto sulla sua quota del bene</a:t>
            </a:r>
          </a:p>
        </p:txBody>
      </p:sp>
      <p:sp>
        <p:nvSpPr>
          <p:cNvPr id="71685" name="Text Box 5"/>
          <p:cNvSpPr txBox="1">
            <a:spLocks noChangeArrowheads="1"/>
          </p:cNvSpPr>
          <p:nvPr/>
        </p:nvSpPr>
        <p:spPr bwMode="auto">
          <a:xfrm>
            <a:off x="1371600" y="4051300"/>
            <a:ext cx="6400800" cy="158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0988" indent="-280988" algn="l">
              <a:defRPr sz="2400">
                <a:solidFill>
                  <a:schemeClr val="tx1"/>
                </a:solidFill>
                <a:latin typeface="Times New Roman" charset="0"/>
              </a:defRPr>
            </a:lvl1pPr>
            <a:lvl2pPr marL="471488" algn="l">
              <a:defRPr sz="2400">
                <a:solidFill>
                  <a:schemeClr val="tx1"/>
                </a:solidFill>
                <a:latin typeface="Times New Roman" charset="0"/>
              </a:defRPr>
            </a:lvl2pPr>
            <a:lvl3pPr algn="l">
              <a:defRPr sz="2400">
                <a:solidFill>
                  <a:schemeClr val="tx1"/>
                </a:solidFill>
                <a:latin typeface="Times New Roman" charset="0"/>
              </a:defRPr>
            </a:lvl3pPr>
            <a:lvl4pPr algn="l">
              <a:defRPr sz="2400">
                <a:solidFill>
                  <a:schemeClr val="tx1"/>
                </a:solidFill>
                <a:latin typeface="Times New Roman" charset="0"/>
              </a:defRPr>
            </a:lvl4pPr>
            <a:lvl5pPr algn="l">
              <a:defRPr sz="2400">
                <a:solidFill>
                  <a:schemeClr val="tx1"/>
                </a:solidFill>
                <a:latin typeface="Times New Roman" charset="0"/>
              </a:defRPr>
            </a:lvl5pPr>
            <a:lvl6pPr fontAlgn="base">
              <a:spcBef>
                <a:spcPct val="0"/>
              </a:spcBef>
              <a:spcAft>
                <a:spcPct val="0"/>
              </a:spcAft>
              <a:defRPr sz="2400">
                <a:solidFill>
                  <a:schemeClr val="tx1"/>
                </a:solidFill>
                <a:latin typeface="Times New Roman" charset="0"/>
              </a:defRPr>
            </a:lvl6pPr>
            <a:lvl7pPr fontAlgn="base">
              <a:spcBef>
                <a:spcPct val="0"/>
              </a:spcBef>
              <a:spcAft>
                <a:spcPct val="0"/>
              </a:spcAft>
              <a:defRPr sz="2400">
                <a:solidFill>
                  <a:schemeClr val="tx1"/>
                </a:solidFill>
                <a:latin typeface="Times New Roman" charset="0"/>
              </a:defRPr>
            </a:lvl7pPr>
            <a:lvl8pPr fontAlgn="base">
              <a:spcBef>
                <a:spcPct val="0"/>
              </a:spcBef>
              <a:spcAft>
                <a:spcPct val="0"/>
              </a:spcAft>
              <a:defRPr sz="2400">
                <a:solidFill>
                  <a:schemeClr val="tx1"/>
                </a:solidFill>
                <a:latin typeface="Times New Roman" charset="0"/>
              </a:defRPr>
            </a:lvl8pPr>
            <a:lvl9pPr fontAlgn="base">
              <a:spcBef>
                <a:spcPct val="0"/>
              </a:spcBef>
              <a:spcAft>
                <a:spcPct val="0"/>
              </a:spcAft>
              <a:defRPr sz="2400">
                <a:solidFill>
                  <a:schemeClr val="tx1"/>
                </a:solidFill>
                <a:latin typeface="Times New Roman" charset="0"/>
              </a:defRPr>
            </a:lvl9pPr>
          </a:lstStyle>
          <a:p>
            <a:pPr algn="ctr" fontAlgn="base">
              <a:spcBef>
                <a:spcPct val="50000"/>
              </a:spcBef>
              <a:spcAft>
                <a:spcPct val="0"/>
              </a:spcAft>
              <a:buFontTx/>
              <a:buChar char="•"/>
            </a:pPr>
            <a:r>
              <a:rPr lang="it-IT" sz="2800" b="1">
                <a:solidFill>
                  <a:srgbClr val="000000"/>
                </a:solidFill>
              </a:rPr>
              <a:t>Diritto di disporre della quota</a:t>
            </a:r>
          </a:p>
          <a:p>
            <a:pPr algn="ctr" fontAlgn="base">
              <a:spcBef>
                <a:spcPct val="50000"/>
              </a:spcBef>
              <a:spcAft>
                <a:spcPct val="0"/>
              </a:spcAft>
              <a:buFontTx/>
              <a:buChar char="•"/>
            </a:pPr>
            <a:r>
              <a:rPr lang="it-IT" sz="2800" b="1">
                <a:solidFill>
                  <a:srgbClr val="000000"/>
                </a:solidFill>
              </a:rPr>
              <a:t>Diritto di cederne il godimento ad altri (nei limiti della quota)</a:t>
            </a:r>
          </a:p>
        </p:txBody>
      </p:sp>
    </p:spTree>
    <p:extLst>
      <p:ext uri="{BB962C8B-B14F-4D97-AF65-F5344CB8AC3E}">
        <p14:creationId xmlns:p14="http://schemas.microsoft.com/office/powerpoint/2010/main" val="49521042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p:cNvSpPr>
            <a:spLocks noGrp="1"/>
          </p:cNvSpPr>
          <p:nvPr>
            <p:ph idx="1"/>
          </p:nvPr>
        </p:nvSpPr>
        <p:spPr>
          <a:xfrm>
            <a:off x="468313" y="404812"/>
            <a:ext cx="8229600" cy="5832499"/>
          </a:xfrm>
        </p:spPr>
        <p:txBody>
          <a:bodyPr>
            <a:noAutofit/>
          </a:bodyPr>
          <a:lstStyle/>
          <a:p>
            <a:pPr marL="0" indent="0">
              <a:buNone/>
            </a:pPr>
            <a:r>
              <a:rPr lang="it-IT" sz="1800" b="1" dirty="0" smtClean="0"/>
              <a:t>1131 c.c. </a:t>
            </a:r>
            <a:r>
              <a:rPr lang="it-IT" sz="1800" b="1" dirty="0"/>
              <a:t>Rappresentanza</a:t>
            </a:r>
          </a:p>
          <a:p>
            <a:pPr marL="0" indent="0">
              <a:buNone/>
            </a:pPr>
            <a:endParaRPr lang="it-IT" sz="1800" b="1" dirty="0" smtClean="0"/>
          </a:p>
          <a:p>
            <a:pPr marL="0" indent="0" algn="just">
              <a:buNone/>
            </a:pPr>
            <a:r>
              <a:rPr lang="it-IT" sz="1800" dirty="0" smtClean="0"/>
              <a:t>Nei </a:t>
            </a:r>
            <a:r>
              <a:rPr lang="it-IT" sz="1800" dirty="0"/>
              <a:t>limiti delle attribuzioni stabilite dall'articolo 1130 o dei maggiori poteri conferitigli </a:t>
            </a:r>
            <a:r>
              <a:rPr lang="it-IT" sz="1800" dirty="0" smtClean="0"/>
              <a:t>dal regolamento </a:t>
            </a:r>
            <a:r>
              <a:rPr lang="it-IT" sz="1800" dirty="0"/>
              <a:t>di condominio o dall'assemblea, l'amministratore ha la rappresentanza dei </a:t>
            </a:r>
            <a:r>
              <a:rPr lang="it-IT" sz="1800" dirty="0" smtClean="0"/>
              <a:t>partecipanti e </a:t>
            </a:r>
            <a:r>
              <a:rPr lang="it-IT" sz="1800" dirty="0"/>
              <a:t>può agire in giudizio sia contro i condomini sia contro i terzi. </a:t>
            </a:r>
          </a:p>
          <a:p>
            <a:pPr marL="0" indent="0" algn="just">
              <a:buNone/>
            </a:pPr>
            <a:r>
              <a:rPr lang="it-IT" sz="1800" dirty="0"/>
              <a:t>Può essere convenuto in giudizio per qualunque azione concernente le parti comuni dell'edificio; </a:t>
            </a:r>
            <a:r>
              <a:rPr lang="it-IT" sz="1800" dirty="0" smtClean="0"/>
              <a:t>a lui </a:t>
            </a:r>
            <a:r>
              <a:rPr lang="it-IT" sz="1800" dirty="0"/>
              <a:t>sono notificati i provvedimenti dell'autorità amministrativa che si riferiscono allo stesso oggetto.</a:t>
            </a:r>
          </a:p>
          <a:p>
            <a:pPr marL="0" indent="0" algn="just">
              <a:buNone/>
            </a:pPr>
            <a:r>
              <a:rPr lang="it-IT" sz="1800" dirty="0"/>
              <a:t>Qualora la citazione o il provvedimento abbia un contenuto che esorbita dalle </a:t>
            </a:r>
            <a:r>
              <a:rPr lang="it-IT" sz="1800" dirty="0" smtClean="0"/>
              <a:t>attribuzioni dell'amministratore</a:t>
            </a:r>
            <a:r>
              <a:rPr lang="it-IT" sz="1800" dirty="0"/>
              <a:t>, questi è tenuto a darne senza indugio notizia all'assemblea dei condomini.</a:t>
            </a:r>
          </a:p>
          <a:p>
            <a:pPr marL="0" indent="0" algn="just">
              <a:buNone/>
            </a:pPr>
            <a:r>
              <a:rPr lang="it-IT" sz="1800" dirty="0"/>
              <a:t>L'amministratore che non adempie a quest'obbligo può essere revocato ed è tenuto al </a:t>
            </a:r>
            <a:r>
              <a:rPr lang="it-IT" sz="1800" dirty="0" smtClean="0"/>
              <a:t>risarcimento dei </a:t>
            </a:r>
            <a:r>
              <a:rPr lang="it-IT" sz="1800" dirty="0"/>
              <a:t>danni.</a:t>
            </a:r>
          </a:p>
        </p:txBody>
      </p:sp>
    </p:spTree>
    <p:extLst>
      <p:ext uri="{BB962C8B-B14F-4D97-AF65-F5344CB8AC3E}">
        <p14:creationId xmlns:p14="http://schemas.microsoft.com/office/powerpoint/2010/main" val="6713032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476672"/>
            <a:ext cx="8229600" cy="5832648"/>
          </a:xfrm>
        </p:spPr>
        <p:txBody>
          <a:bodyPr>
            <a:normAutofit/>
          </a:bodyPr>
          <a:lstStyle/>
          <a:p>
            <a:pPr algn="just"/>
            <a:r>
              <a:rPr lang="it-IT" sz="1800" dirty="0" smtClean="0"/>
              <a:t>- l’amministratore ha diritto al rimborso ex art. 1720 c.c. </a:t>
            </a:r>
            <a:r>
              <a:rPr lang="it-IT" sz="1800" dirty="0"/>
              <a:t> </a:t>
            </a:r>
            <a:r>
              <a:rPr lang="it-IT" sz="1800" dirty="0" smtClean="0"/>
              <a:t>e ci sono due ordini di prove.</a:t>
            </a:r>
          </a:p>
          <a:p>
            <a:pPr algn="just"/>
            <a:endParaRPr lang="it-IT" sz="1800" dirty="0" smtClean="0"/>
          </a:p>
          <a:p>
            <a:pPr algn="just"/>
            <a:r>
              <a:rPr lang="it-IT" sz="1800" dirty="0" smtClean="0"/>
              <a:t>- per le spese anticipate per il Condominio sarà sufficiente copia del bilancio preventivo e copia dei pagamenti.</a:t>
            </a:r>
          </a:p>
          <a:p>
            <a:pPr algn="just"/>
            <a:endParaRPr lang="it-IT" sz="1800" dirty="0" smtClean="0"/>
          </a:p>
          <a:p>
            <a:pPr algn="just"/>
            <a:r>
              <a:rPr lang="it-IT" sz="1800" dirty="0" smtClean="0"/>
              <a:t>- per le spese dell’esecuzione dell’incarico,  sarà necessaria la dimostrazione della congruità con l’incarico svolto o da svolgere e la documentazione del pagamento.</a:t>
            </a:r>
          </a:p>
          <a:p>
            <a:pPr algn="just"/>
            <a:endParaRPr lang="it-IT" sz="1800" dirty="0" smtClean="0"/>
          </a:p>
          <a:p>
            <a:pPr algn="just"/>
            <a:r>
              <a:rPr lang="it-IT" sz="1800" dirty="0" smtClean="0"/>
              <a:t>- ostano al rimborso sia la mancata approvazione dell’incarico sia la contestazione di una spesa prima che essa sia stata fatta, da singoli condomini o dai consiglieri</a:t>
            </a:r>
          </a:p>
          <a:p>
            <a:pPr algn="just"/>
            <a:endParaRPr lang="it-IT" sz="1800" dirty="0" smtClean="0"/>
          </a:p>
          <a:p>
            <a:pPr algn="just"/>
            <a:r>
              <a:rPr lang="it-IT" sz="1800" dirty="0" smtClean="0"/>
              <a:t>- il credito si prescrive in dieci anni, salvo che si intenda per le somme di cui al contratto-mandato, ritenere che siano crediti di professionisti e quindi tre anni.</a:t>
            </a:r>
          </a:p>
        </p:txBody>
      </p:sp>
    </p:spTree>
    <p:extLst>
      <p:ext uri="{BB962C8B-B14F-4D97-AF65-F5344CB8AC3E}">
        <p14:creationId xmlns:p14="http://schemas.microsoft.com/office/powerpoint/2010/main" val="22968497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95536" y="476672"/>
            <a:ext cx="8229600" cy="5616624"/>
          </a:xfrm>
        </p:spPr>
        <p:txBody>
          <a:bodyPr>
            <a:normAutofit/>
          </a:bodyPr>
          <a:lstStyle/>
          <a:p>
            <a:pPr algn="just"/>
            <a:r>
              <a:rPr lang="it-IT" sz="1800" dirty="0" smtClean="0"/>
              <a:t>Casi speciali </a:t>
            </a:r>
          </a:p>
          <a:p>
            <a:pPr algn="just"/>
            <a:endParaRPr lang="it-IT" sz="1800" dirty="0" smtClean="0"/>
          </a:p>
          <a:p>
            <a:pPr algn="just"/>
            <a:r>
              <a:rPr lang="it-IT" sz="1800" dirty="0" smtClean="0"/>
              <a:t>L’amministratore ha legittimazione attiva per le azioni possessorie</a:t>
            </a:r>
          </a:p>
          <a:p>
            <a:pPr algn="just"/>
            <a:endParaRPr lang="it-IT" sz="1800" dirty="0" smtClean="0"/>
          </a:p>
          <a:p>
            <a:pPr algn="just"/>
            <a:r>
              <a:rPr lang="it-IT" sz="1800" dirty="0" smtClean="0"/>
              <a:t>Egli ha legittimazione dalla comunione e comunque non è alternativa a quella dei singoli condomini.</a:t>
            </a:r>
          </a:p>
          <a:p>
            <a:pPr algn="just"/>
            <a:endParaRPr lang="it-IT" sz="1800" dirty="0" smtClean="0"/>
          </a:p>
          <a:p>
            <a:pPr algn="just"/>
            <a:r>
              <a:rPr lang="it-IT" sz="1800" dirty="0" smtClean="0"/>
              <a:t>Il cavedio : parte comune o parte privata? Stessa natura del cortile</a:t>
            </a:r>
          </a:p>
          <a:p>
            <a:pPr algn="just"/>
            <a:endParaRPr lang="it-IT" sz="1800" dirty="0"/>
          </a:p>
          <a:p>
            <a:pPr algn="just"/>
            <a:endParaRPr lang="it-IT" sz="1800" dirty="0" smtClean="0"/>
          </a:p>
          <a:p>
            <a:pPr algn="just"/>
            <a:endParaRPr lang="it-IT" sz="1800" dirty="0" smtClean="0"/>
          </a:p>
          <a:p>
            <a:pPr algn="just"/>
            <a:endParaRPr lang="it-IT" sz="1800" dirty="0"/>
          </a:p>
          <a:p>
            <a:pPr algn="just"/>
            <a:endParaRPr lang="it-IT" sz="1800" dirty="0"/>
          </a:p>
        </p:txBody>
      </p:sp>
    </p:spTree>
    <p:extLst>
      <p:ext uri="{BB962C8B-B14F-4D97-AF65-F5344CB8AC3E}">
        <p14:creationId xmlns:p14="http://schemas.microsoft.com/office/powerpoint/2010/main" val="10059789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04664"/>
            <a:ext cx="8229600" cy="5721499"/>
          </a:xfrm>
        </p:spPr>
        <p:txBody>
          <a:bodyPr/>
          <a:lstStyle/>
          <a:p>
            <a:pPr marL="0" indent="0">
              <a:buNone/>
            </a:pPr>
            <a:r>
              <a:rPr lang="it-IT" sz="2000" u="sng" dirty="0" smtClean="0"/>
              <a:t>Compenso dell’amministratore di condominio</a:t>
            </a:r>
          </a:p>
          <a:p>
            <a:pPr marL="0" indent="0">
              <a:buNone/>
            </a:pPr>
            <a:endParaRPr lang="it-IT" sz="2000" dirty="0" smtClean="0"/>
          </a:p>
          <a:p>
            <a:pPr marL="0" indent="0">
              <a:buNone/>
            </a:pPr>
            <a:r>
              <a:rPr lang="it-IT" sz="2000" dirty="0" smtClean="0"/>
              <a:t>La prassi ha sempre indicato un contratto annuale o pluriannuale.</a:t>
            </a:r>
          </a:p>
          <a:p>
            <a:pPr marL="0" indent="0">
              <a:buNone/>
            </a:pPr>
            <a:endParaRPr lang="it-IT" sz="2000" dirty="0"/>
          </a:p>
          <a:p>
            <a:pPr marL="0" indent="0">
              <a:buNone/>
            </a:pPr>
            <a:r>
              <a:rPr lang="it-IT" sz="2000" dirty="0" smtClean="0"/>
              <a:t>E’ organo amministrativo ma ha la consistenza ed incarico come consulente del Condominio.</a:t>
            </a:r>
          </a:p>
          <a:p>
            <a:pPr marL="0" indent="0">
              <a:buNone/>
            </a:pPr>
            <a:r>
              <a:rPr lang="it-IT" sz="2000" dirty="0" smtClean="0"/>
              <a:t>Assistiamo così alle più differenti retribuzioni a seconda dei casi : sino a raggiungere corrispettivi non dovuti o troppo esigenti.</a:t>
            </a:r>
          </a:p>
          <a:p>
            <a:pPr marL="0" indent="0">
              <a:buNone/>
            </a:pPr>
            <a:endParaRPr lang="it-IT" sz="2000" dirty="0" smtClean="0"/>
          </a:p>
          <a:p>
            <a:pPr marL="0" indent="0">
              <a:buNone/>
            </a:pPr>
            <a:r>
              <a:rPr lang="it-IT" sz="2000" dirty="0" smtClean="0"/>
              <a:t>La questione potrebbe essere superabile con una fascia di compensi modulati su numero dei condomini, tipo di edificio e numero degli impianti ma il legislatore ha deciso di non intervenire, lasciando libertà di tariffa.</a:t>
            </a:r>
            <a:endParaRPr lang="it-IT" sz="2000" dirty="0"/>
          </a:p>
          <a:p>
            <a:pPr marL="0" indent="0">
              <a:buNone/>
            </a:pPr>
            <a:endParaRPr lang="it-IT" sz="2000" u="sng" dirty="0" smtClean="0"/>
          </a:p>
          <a:p>
            <a:pPr marL="0" indent="0">
              <a:buNone/>
            </a:pPr>
            <a:endParaRPr lang="it-IT" sz="2000" u="sng" dirty="0"/>
          </a:p>
          <a:p>
            <a:pPr marL="0" indent="0">
              <a:buNone/>
            </a:pPr>
            <a:endParaRPr lang="it-IT" sz="2000" u="sng" dirty="0" smtClean="0"/>
          </a:p>
          <a:p>
            <a:pPr marL="0" indent="0">
              <a:buNone/>
            </a:pPr>
            <a:endParaRPr lang="it-IT" sz="2000" u="sng" dirty="0"/>
          </a:p>
          <a:p>
            <a:pPr marL="0" indent="0">
              <a:buNone/>
            </a:pPr>
            <a:endParaRPr lang="it-IT" sz="2000" u="sng" dirty="0"/>
          </a:p>
          <a:p>
            <a:pPr marL="0" indent="0">
              <a:buNone/>
            </a:pPr>
            <a:endParaRPr lang="it-IT" u="sng" dirty="0"/>
          </a:p>
        </p:txBody>
      </p:sp>
    </p:spTree>
    <p:extLst>
      <p:ext uri="{BB962C8B-B14F-4D97-AF65-F5344CB8AC3E}">
        <p14:creationId xmlns:p14="http://schemas.microsoft.com/office/powerpoint/2010/main" val="14153755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fontScale="70000" lnSpcReduction="20000"/>
          </a:bodyPr>
          <a:lstStyle/>
          <a:p>
            <a:pPr marL="0" indent="0" algn="just">
              <a:buNone/>
            </a:pPr>
            <a:r>
              <a:rPr lang="it-IT" b="1" dirty="0" smtClean="0"/>
              <a:t>1132 c.c. </a:t>
            </a:r>
            <a:r>
              <a:rPr lang="it-IT" b="1" dirty="0"/>
              <a:t>Dissenso dei condomini rispetto alle liti</a:t>
            </a:r>
          </a:p>
          <a:p>
            <a:pPr marL="0" indent="0" algn="just">
              <a:buNone/>
            </a:pPr>
            <a:endParaRPr lang="it-IT" dirty="0" smtClean="0"/>
          </a:p>
          <a:p>
            <a:pPr marL="0" indent="0" algn="just">
              <a:buNone/>
            </a:pPr>
            <a:r>
              <a:rPr lang="it-IT" dirty="0" smtClean="0"/>
              <a:t>Qualora </a:t>
            </a:r>
            <a:r>
              <a:rPr lang="it-IT" dirty="0"/>
              <a:t>l’assemblea dei condomini abbia deliberato di promuovere una lite o di resistere a </a:t>
            </a:r>
            <a:r>
              <a:rPr lang="it-IT" dirty="0" smtClean="0"/>
              <a:t>una domanda</a:t>
            </a:r>
            <a:r>
              <a:rPr lang="it-IT" dirty="0"/>
              <a:t>, il condomino dissenziente, con atto notificato all’amministratore, può separare la </a:t>
            </a:r>
            <a:r>
              <a:rPr lang="it-IT" dirty="0" smtClean="0"/>
              <a:t>propria responsabilità </a:t>
            </a:r>
            <a:r>
              <a:rPr lang="it-IT" dirty="0"/>
              <a:t>in ordine alle conseguenze della lite per il caso di soccombenza. L’atto deve </a:t>
            </a:r>
            <a:r>
              <a:rPr lang="it-IT" dirty="0" smtClean="0"/>
              <a:t>essere notificato </a:t>
            </a:r>
            <a:r>
              <a:rPr lang="it-IT" dirty="0"/>
              <a:t>entro trenta giorni da quello in cui il condomino ha avuto notizia della deliberazione</a:t>
            </a:r>
            <a:r>
              <a:rPr lang="it-IT" dirty="0" smtClean="0"/>
              <a:t>. </a:t>
            </a:r>
            <a:endParaRPr lang="it-IT" dirty="0"/>
          </a:p>
          <a:p>
            <a:pPr marL="0" indent="0" algn="just">
              <a:buNone/>
            </a:pPr>
            <a:r>
              <a:rPr lang="it-IT" dirty="0"/>
              <a:t>Il condomino dissenziente ha diritto di rivalsa per ciò che abbia dovuto pagare alla parte vittoriosa.</a:t>
            </a:r>
          </a:p>
          <a:p>
            <a:pPr marL="0" indent="0" algn="just">
              <a:buNone/>
            </a:pPr>
            <a:r>
              <a:rPr lang="it-IT" dirty="0"/>
              <a:t>Se l’esito della lite è stato favorevole al condominio, il condomino dissenziente che ne abbia </a:t>
            </a:r>
            <a:r>
              <a:rPr lang="it-IT" dirty="0" smtClean="0"/>
              <a:t>tratto vantaggio </a:t>
            </a:r>
            <a:r>
              <a:rPr lang="it-IT" dirty="0"/>
              <a:t>è tenuto a concorrere nelle spese del giudizio che non sia stato possibile ripetere </a:t>
            </a:r>
            <a:r>
              <a:rPr lang="it-IT" dirty="0" smtClean="0"/>
              <a:t>dalla parte </a:t>
            </a:r>
            <a:r>
              <a:rPr lang="it-IT" dirty="0"/>
              <a:t>soccombente.</a:t>
            </a:r>
          </a:p>
        </p:txBody>
      </p:sp>
    </p:spTree>
    <p:extLst>
      <p:ext uri="{BB962C8B-B14F-4D97-AF65-F5344CB8AC3E}">
        <p14:creationId xmlns:p14="http://schemas.microsoft.com/office/powerpoint/2010/main" val="11547190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32656"/>
            <a:ext cx="8229600" cy="5793507"/>
          </a:xfrm>
        </p:spPr>
        <p:txBody>
          <a:bodyPr>
            <a:normAutofit fontScale="55000" lnSpcReduction="20000"/>
          </a:bodyPr>
          <a:lstStyle/>
          <a:p>
            <a:endParaRPr lang="it-IT" dirty="0" smtClean="0">
              <a:latin typeface="TT1B8t00"/>
            </a:endParaRPr>
          </a:p>
          <a:p>
            <a:pPr marL="0" indent="0" algn="just">
              <a:buNone/>
            </a:pPr>
            <a:r>
              <a:rPr lang="it-IT" b="1" dirty="0">
                <a:latin typeface="+mj-lt"/>
              </a:rPr>
              <a:t>Art. 1135 </a:t>
            </a:r>
            <a:r>
              <a:rPr lang="it-IT" b="1" dirty="0" smtClean="0">
                <a:latin typeface="+mj-lt"/>
              </a:rPr>
              <a:t>c.c. - Attribuzioni </a:t>
            </a:r>
            <a:r>
              <a:rPr lang="it-IT" b="1" dirty="0">
                <a:latin typeface="+mj-lt"/>
              </a:rPr>
              <a:t>dell'assemblea </a:t>
            </a:r>
            <a:r>
              <a:rPr lang="it-IT" b="1" dirty="0" smtClean="0">
                <a:latin typeface="+mj-lt"/>
              </a:rPr>
              <a:t>dei condomini </a:t>
            </a:r>
            <a:endParaRPr lang="it-IT" b="1" dirty="0">
              <a:latin typeface="+mj-lt"/>
            </a:endParaRPr>
          </a:p>
          <a:p>
            <a:pPr marL="0" indent="0" algn="just">
              <a:buNone/>
            </a:pPr>
            <a:endParaRPr lang="it-IT" dirty="0" smtClean="0">
              <a:latin typeface="+mj-lt"/>
            </a:endParaRPr>
          </a:p>
          <a:p>
            <a:pPr marL="0" indent="0" algn="just">
              <a:buNone/>
            </a:pPr>
            <a:r>
              <a:rPr lang="it-IT" dirty="0" smtClean="0">
                <a:latin typeface="+mj-lt"/>
              </a:rPr>
              <a:t>Oltre </a:t>
            </a:r>
            <a:r>
              <a:rPr lang="it-IT" dirty="0">
                <a:latin typeface="+mj-lt"/>
              </a:rPr>
              <a:t>a quanto e stabilito dagli </a:t>
            </a:r>
            <a:r>
              <a:rPr lang="it-IT" dirty="0" smtClean="0">
                <a:latin typeface="+mj-lt"/>
              </a:rPr>
              <a:t>articoli precedenti</a:t>
            </a:r>
            <a:r>
              <a:rPr lang="it-IT" dirty="0">
                <a:latin typeface="+mj-lt"/>
              </a:rPr>
              <a:t>, l'assemblea dei </a:t>
            </a:r>
            <a:r>
              <a:rPr lang="it-IT" dirty="0" smtClean="0">
                <a:latin typeface="+mj-lt"/>
              </a:rPr>
              <a:t>condomini provvede</a:t>
            </a:r>
            <a:endParaRPr lang="it-IT" dirty="0">
              <a:latin typeface="+mj-lt"/>
            </a:endParaRPr>
          </a:p>
          <a:p>
            <a:pPr marL="0" indent="0" algn="just">
              <a:buNone/>
            </a:pPr>
            <a:r>
              <a:rPr lang="it-IT" dirty="0">
                <a:latin typeface="+mj-lt"/>
              </a:rPr>
              <a:t>1) alla conferma dell'amministratore </a:t>
            </a:r>
            <a:r>
              <a:rPr lang="it-IT" dirty="0" smtClean="0">
                <a:latin typeface="+mj-lt"/>
              </a:rPr>
              <a:t>e</a:t>
            </a:r>
            <a:r>
              <a:rPr lang="it-IT" dirty="0">
                <a:latin typeface="+mj-lt"/>
              </a:rPr>
              <a:t> </a:t>
            </a:r>
            <a:r>
              <a:rPr lang="it-IT" dirty="0" smtClean="0">
                <a:latin typeface="+mj-lt"/>
              </a:rPr>
              <a:t>dell'eventuale </a:t>
            </a:r>
            <a:r>
              <a:rPr lang="it-IT" dirty="0">
                <a:latin typeface="+mj-lt"/>
              </a:rPr>
              <a:t>sua retribuzione;</a:t>
            </a:r>
          </a:p>
          <a:p>
            <a:pPr marL="0" indent="0" algn="just">
              <a:buNone/>
            </a:pPr>
            <a:r>
              <a:rPr lang="it-IT" dirty="0">
                <a:latin typeface="+mj-lt"/>
              </a:rPr>
              <a:t>2) all'approvazione del preventivo delle </a:t>
            </a:r>
            <a:r>
              <a:rPr lang="it-IT" dirty="0" smtClean="0">
                <a:latin typeface="+mj-lt"/>
              </a:rPr>
              <a:t>spese occorrenti </a:t>
            </a:r>
            <a:r>
              <a:rPr lang="it-IT" dirty="0">
                <a:latin typeface="+mj-lt"/>
              </a:rPr>
              <a:t>durante l'anno e alla </a:t>
            </a:r>
            <a:r>
              <a:rPr lang="it-IT" dirty="0" smtClean="0">
                <a:latin typeface="+mj-lt"/>
              </a:rPr>
              <a:t>relativa ripartizione </a:t>
            </a:r>
            <a:r>
              <a:rPr lang="it-IT" dirty="0">
                <a:latin typeface="+mj-lt"/>
              </a:rPr>
              <a:t>tra i condomini;</a:t>
            </a:r>
          </a:p>
          <a:p>
            <a:pPr marL="0" indent="0" algn="just">
              <a:buNone/>
            </a:pPr>
            <a:r>
              <a:rPr lang="it-IT" dirty="0">
                <a:latin typeface="+mj-lt"/>
              </a:rPr>
              <a:t>3) all'approvazione del rendiconto </a:t>
            </a:r>
            <a:r>
              <a:rPr lang="it-IT" dirty="0" smtClean="0">
                <a:latin typeface="+mj-lt"/>
              </a:rPr>
              <a:t>annuale dell'amministratore </a:t>
            </a:r>
            <a:r>
              <a:rPr lang="it-IT" dirty="0">
                <a:latin typeface="+mj-lt"/>
              </a:rPr>
              <a:t>e all'impiego del </a:t>
            </a:r>
            <a:r>
              <a:rPr lang="it-IT" dirty="0" smtClean="0">
                <a:latin typeface="+mj-lt"/>
              </a:rPr>
              <a:t>residuo attivo </a:t>
            </a:r>
            <a:r>
              <a:rPr lang="it-IT" dirty="0">
                <a:latin typeface="+mj-lt"/>
              </a:rPr>
              <a:t>della gestione;</a:t>
            </a:r>
          </a:p>
          <a:p>
            <a:pPr marL="0" indent="0" algn="just">
              <a:buNone/>
            </a:pPr>
            <a:r>
              <a:rPr lang="it-IT" dirty="0">
                <a:latin typeface="+mj-lt"/>
              </a:rPr>
              <a:t>4) alle opere di manutenzione straordinaria </a:t>
            </a:r>
            <a:r>
              <a:rPr lang="it-IT" dirty="0" smtClean="0">
                <a:latin typeface="+mj-lt"/>
              </a:rPr>
              <a:t>ed alle </a:t>
            </a:r>
            <a:r>
              <a:rPr lang="it-IT" dirty="0">
                <a:latin typeface="+mj-lt"/>
              </a:rPr>
              <a:t>innovazioni, costituendo </a:t>
            </a:r>
            <a:r>
              <a:rPr lang="it-IT" dirty="0" smtClean="0">
                <a:latin typeface="+mj-lt"/>
              </a:rPr>
              <a:t>obbligatoriamente un </a:t>
            </a:r>
            <a:r>
              <a:rPr lang="it-IT" dirty="0">
                <a:latin typeface="+mj-lt"/>
              </a:rPr>
              <a:t>fondo speciale di importo </a:t>
            </a:r>
            <a:r>
              <a:rPr lang="it-IT" dirty="0" smtClean="0">
                <a:latin typeface="+mj-lt"/>
              </a:rPr>
              <a:t>pari all'ammontare </a:t>
            </a:r>
            <a:r>
              <a:rPr lang="it-IT" dirty="0">
                <a:latin typeface="+mj-lt"/>
              </a:rPr>
              <a:t>dei lavori.</a:t>
            </a:r>
          </a:p>
          <a:p>
            <a:pPr marL="0" indent="0" algn="just">
              <a:buNone/>
            </a:pPr>
            <a:endParaRPr lang="it-IT" dirty="0" smtClean="0">
              <a:latin typeface="+mj-lt"/>
            </a:endParaRPr>
          </a:p>
          <a:p>
            <a:pPr marL="0" indent="0" algn="just">
              <a:buNone/>
            </a:pPr>
            <a:r>
              <a:rPr lang="it-IT" dirty="0" smtClean="0">
                <a:latin typeface="+mj-lt"/>
              </a:rPr>
              <a:t>L'amministratore </a:t>
            </a:r>
            <a:r>
              <a:rPr lang="it-IT" dirty="0">
                <a:latin typeface="+mj-lt"/>
              </a:rPr>
              <a:t>non può ordinare lavori </a:t>
            </a:r>
            <a:r>
              <a:rPr lang="it-IT" dirty="0" smtClean="0">
                <a:latin typeface="+mj-lt"/>
              </a:rPr>
              <a:t>di manutenzione </a:t>
            </a:r>
            <a:r>
              <a:rPr lang="it-IT" dirty="0">
                <a:latin typeface="+mj-lt"/>
              </a:rPr>
              <a:t>straordinaria, salvo che </a:t>
            </a:r>
            <a:r>
              <a:rPr lang="it-IT" dirty="0" smtClean="0">
                <a:latin typeface="+mj-lt"/>
              </a:rPr>
              <a:t>rivestano carattere </a:t>
            </a:r>
            <a:r>
              <a:rPr lang="it-IT" dirty="0">
                <a:latin typeface="+mj-lt"/>
              </a:rPr>
              <a:t>urgente, ma in questo caso </a:t>
            </a:r>
            <a:r>
              <a:rPr lang="it-IT" dirty="0" smtClean="0">
                <a:latin typeface="+mj-lt"/>
              </a:rPr>
              <a:t>deve riferirne </a:t>
            </a:r>
            <a:r>
              <a:rPr lang="it-IT" dirty="0">
                <a:latin typeface="+mj-lt"/>
              </a:rPr>
              <a:t>nella prima assemblea.</a:t>
            </a:r>
          </a:p>
          <a:p>
            <a:pPr marL="0" indent="0" algn="just">
              <a:buNone/>
            </a:pPr>
            <a:endParaRPr lang="it-IT" dirty="0" smtClean="0">
              <a:latin typeface="+mj-lt"/>
            </a:endParaRPr>
          </a:p>
          <a:p>
            <a:pPr marL="0" indent="0" algn="just">
              <a:buNone/>
            </a:pPr>
            <a:r>
              <a:rPr lang="it-IT" dirty="0" smtClean="0">
                <a:latin typeface="+mj-lt"/>
              </a:rPr>
              <a:t>L'assemblea </a:t>
            </a:r>
            <a:r>
              <a:rPr lang="it-IT" dirty="0">
                <a:latin typeface="+mj-lt"/>
              </a:rPr>
              <a:t>può autorizzare l'amministratore </a:t>
            </a:r>
            <a:r>
              <a:rPr lang="it-IT" dirty="0" smtClean="0">
                <a:latin typeface="+mj-lt"/>
              </a:rPr>
              <a:t>a partecipare </a:t>
            </a:r>
            <a:r>
              <a:rPr lang="it-IT" dirty="0">
                <a:latin typeface="+mj-lt"/>
              </a:rPr>
              <a:t>e collaborare a </a:t>
            </a:r>
            <a:r>
              <a:rPr lang="it-IT" dirty="0" smtClean="0">
                <a:latin typeface="+mj-lt"/>
              </a:rPr>
              <a:t>progetti, programmi </a:t>
            </a:r>
            <a:r>
              <a:rPr lang="it-IT" dirty="0">
                <a:latin typeface="+mj-lt"/>
              </a:rPr>
              <a:t>e iniziative territoriali promosse </a:t>
            </a:r>
            <a:r>
              <a:rPr lang="it-IT" dirty="0" smtClean="0">
                <a:latin typeface="+mj-lt"/>
              </a:rPr>
              <a:t>dalle istituzioni </a:t>
            </a:r>
            <a:r>
              <a:rPr lang="it-IT" dirty="0">
                <a:latin typeface="+mj-lt"/>
              </a:rPr>
              <a:t>locali o da soggetti privati </a:t>
            </a:r>
            <a:r>
              <a:rPr lang="it-IT" dirty="0" smtClean="0">
                <a:latin typeface="+mj-lt"/>
              </a:rPr>
              <a:t>qualificati, anche </a:t>
            </a:r>
            <a:r>
              <a:rPr lang="it-IT" dirty="0">
                <a:latin typeface="+mj-lt"/>
              </a:rPr>
              <a:t>mediante opere di risanamento di </a:t>
            </a:r>
            <a:r>
              <a:rPr lang="it-IT" dirty="0" smtClean="0">
                <a:latin typeface="+mj-lt"/>
              </a:rPr>
              <a:t>parti comuni </a:t>
            </a:r>
            <a:r>
              <a:rPr lang="it-IT" dirty="0">
                <a:latin typeface="+mj-lt"/>
              </a:rPr>
              <a:t>degli immobili nonché di demolizione </a:t>
            </a:r>
            <a:r>
              <a:rPr lang="it-IT" dirty="0" smtClean="0">
                <a:latin typeface="+mj-lt"/>
              </a:rPr>
              <a:t>e ricostruzione </a:t>
            </a:r>
            <a:r>
              <a:rPr lang="it-IT" dirty="0">
                <a:latin typeface="+mj-lt"/>
              </a:rPr>
              <a:t>e messa in sicurezza statica, al </a:t>
            </a:r>
            <a:r>
              <a:rPr lang="it-IT" dirty="0" smtClean="0">
                <a:latin typeface="+mj-lt"/>
              </a:rPr>
              <a:t>fine di </a:t>
            </a:r>
            <a:r>
              <a:rPr lang="it-IT" dirty="0">
                <a:latin typeface="+mj-lt"/>
              </a:rPr>
              <a:t>favorire il recupero del patrimonio </a:t>
            </a:r>
            <a:r>
              <a:rPr lang="it-IT" dirty="0" smtClean="0">
                <a:latin typeface="+mj-lt"/>
              </a:rPr>
              <a:t>edilizio esistente</a:t>
            </a:r>
            <a:r>
              <a:rPr lang="it-IT" dirty="0">
                <a:latin typeface="+mj-lt"/>
              </a:rPr>
              <a:t>, la vivibilità urbana, la sicurezza e </a:t>
            </a:r>
            <a:r>
              <a:rPr lang="it-IT" dirty="0" smtClean="0">
                <a:latin typeface="+mj-lt"/>
              </a:rPr>
              <a:t>la sostenibilità </a:t>
            </a:r>
            <a:r>
              <a:rPr lang="it-IT" dirty="0">
                <a:latin typeface="+mj-lt"/>
              </a:rPr>
              <a:t>ambientale della zona in cui </a:t>
            </a:r>
            <a:r>
              <a:rPr lang="it-IT" dirty="0" smtClean="0">
                <a:latin typeface="+mj-lt"/>
              </a:rPr>
              <a:t>il condominio </a:t>
            </a:r>
            <a:r>
              <a:rPr lang="it-IT" dirty="0">
                <a:latin typeface="+mj-lt"/>
              </a:rPr>
              <a:t>è ubicato.</a:t>
            </a:r>
          </a:p>
        </p:txBody>
      </p:sp>
    </p:spTree>
    <p:extLst>
      <p:ext uri="{BB962C8B-B14F-4D97-AF65-F5344CB8AC3E}">
        <p14:creationId xmlns:p14="http://schemas.microsoft.com/office/powerpoint/2010/main" val="18638519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476672"/>
            <a:ext cx="8229600" cy="4525963"/>
          </a:xfrm>
        </p:spPr>
        <p:txBody>
          <a:bodyPr>
            <a:normAutofit/>
          </a:bodyPr>
          <a:lstStyle/>
          <a:p>
            <a:pPr marL="0" indent="0">
              <a:buNone/>
            </a:pPr>
            <a:r>
              <a:rPr lang="it-IT" sz="1800" dirty="0" smtClean="0"/>
              <a:t>L’avviso di convocazione  deve contenere le date di convocazione  e la specifica indicazione  dell’ordine del giorno.</a:t>
            </a:r>
          </a:p>
          <a:p>
            <a:pPr marL="0" indent="0">
              <a:buNone/>
            </a:pPr>
            <a:r>
              <a:rPr lang="it-IT" sz="1800" dirty="0" smtClean="0"/>
              <a:t>Deve essere inviato  anche per posta elettronica fax o a mano,  e vi è un limite alle deleghe.</a:t>
            </a:r>
          </a:p>
          <a:p>
            <a:pPr marL="0" indent="0">
              <a:buNone/>
            </a:pPr>
            <a:endParaRPr lang="it-IT" sz="1800" dirty="0"/>
          </a:p>
        </p:txBody>
      </p:sp>
    </p:spTree>
    <p:extLst>
      <p:ext uri="{BB962C8B-B14F-4D97-AF65-F5344CB8AC3E}">
        <p14:creationId xmlns:p14="http://schemas.microsoft.com/office/powerpoint/2010/main" val="352438047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692696"/>
            <a:ext cx="8229600" cy="5433467"/>
          </a:xfrm>
        </p:spPr>
        <p:txBody>
          <a:bodyPr>
            <a:normAutofit fontScale="47500" lnSpcReduction="20000"/>
          </a:bodyPr>
          <a:lstStyle/>
          <a:p>
            <a:pPr marL="0" indent="0" algn="just">
              <a:buNone/>
            </a:pPr>
            <a:r>
              <a:rPr lang="it-IT" b="1" dirty="0" smtClean="0"/>
              <a:t>Art. 1136 c.c. - Costituzione </a:t>
            </a:r>
            <a:r>
              <a:rPr lang="it-IT" b="1" dirty="0"/>
              <a:t>dell'assemblea e validità delle </a:t>
            </a:r>
            <a:r>
              <a:rPr lang="it-IT" b="1" dirty="0" smtClean="0"/>
              <a:t>deliberazioni</a:t>
            </a:r>
          </a:p>
          <a:p>
            <a:pPr marL="0" indent="0" algn="just">
              <a:buNone/>
            </a:pPr>
            <a:endParaRPr lang="it-IT" b="1" dirty="0"/>
          </a:p>
          <a:p>
            <a:pPr marL="0" indent="0" algn="just">
              <a:buNone/>
            </a:pPr>
            <a:r>
              <a:rPr lang="it-IT" dirty="0"/>
              <a:t>L'assemblea in prima convocazione è regolarmente costituita con l'intervento di tanti condomini </a:t>
            </a:r>
            <a:r>
              <a:rPr lang="it-IT" dirty="0" smtClean="0"/>
              <a:t>che rappresentino </a:t>
            </a:r>
            <a:r>
              <a:rPr lang="it-IT" dirty="0"/>
              <a:t>i due terzi del valore dell'intero edificio e la maggioranza dei partecipanti </a:t>
            </a:r>
            <a:r>
              <a:rPr lang="it-IT" dirty="0" smtClean="0"/>
              <a:t>al condominio</a:t>
            </a:r>
            <a:r>
              <a:rPr lang="it-IT" dirty="0"/>
              <a:t>.</a:t>
            </a:r>
          </a:p>
          <a:p>
            <a:pPr marL="0" indent="0" algn="just">
              <a:buNone/>
            </a:pPr>
            <a:r>
              <a:rPr lang="it-IT" dirty="0"/>
              <a:t>Sono valide le deliberazioni approvate con un numero di voti che rappresenti la maggioranza </a:t>
            </a:r>
            <a:r>
              <a:rPr lang="it-IT" dirty="0" smtClean="0"/>
              <a:t>degli intervenuti </a:t>
            </a:r>
            <a:r>
              <a:rPr lang="it-IT" dirty="0"/>
              <a:t>e almeno la metà del valore dell'edificio.</a:t>
            </a:r>
          </a:p>
          <a:p>
            <a:pPr marL="0" indent="0" algn="just">
              <a:buNone/>
            </a:pPr>
            <a:r>
              <a:rPr lang="it-IT" dirty="0"/>
              <a:t>Se l'assemblea in prima convocazione non può deliberare per mancanza di numero </a:t>
            </a:r>
            <a:r>
              <a:rPr lang="it-IT" dirty="0" smtClean="0"/>
              <a:t>legale, l'assemblea </a:t>
            </a:r>
            <a:r>
              <a:rPr lang="it-IT" dirty="0"/>
              <a:t>in seconda convocazione delibera in un giorno successivo a quello della prima e, in </a:t>
            </a:r>
            <a:r>
              <a:rPr lang="it-IT" dirty="0" smtClean="0"/>
              <a:t>ogni caso</a:t>
            </a:r>
            <a:r>
              <a:rPr lang="it-IT" dirty="0"/>
              <a:t>, non oltre dieci giorni dalla medesima. L’assemblea in seconda convocazione è </a:t>
            </a:r>
            <a:r>
              <a:rPr lang="it-IT" dirty="0" smtClean="0"/>
              <a:t>regolarmente costituita </a:t>
            </a:r>
            <a:r>
              <a:rPr lang="it-IT" dirty="0"/>
              <a:t>con l’intervento di tanti condomini che rappresentino almeno un terzo del valore </a:t>
            </a:r>
            <a:r>
              <a:rPr lang="it-IT" dirty="0" smtClean="0"/>
              <a:t>dell’intero edificio </a:t>
            </a:r>
            <a:r>
              <a:rPr lang="it-IT" dirty="0"/>
              <a:t>e un terzo dei partecipanti al condominio. La deliberazione è valida se approvata </a:t>
            </a:r>
            <a:r>
              <a:rPr lang="it-IT" dirty="0" smtClean="0"/>
              <a:t>dalla maggioranza </a:t>
            </a:r>
            <a:r>
              <a:rPr lang="it-IT" dirty="0"/>
              <a:t>degli intervenuti con un numero di voti che rappresenti almeno un terzo del </a:t>
            </a:r>
            <a:r>
              <a:rPr lang="it-IT" dirty="0" smtClean="0"/>
              <a:t>valore dell'edificio</a:t>
            </a:r>
            <a:r>
              <a:rPr lang="it-IT" dirty="0"/>
              <a:t>.</a:t>
            </a:r>
          </a:p>
          <a:p>
            <a:pPr marL="0" indent="0" algn="just">
              <a:buNone/>
            </a:pPr>
            <a:r>
              <a:rPr lang="it-IT" dirty="0"/>
              <a:t>Le deliberazioni che concernono la nomina e la revoca dell'amministratore o le liti attive e </a:t>
            </a:r>
            <a:r>
              <a:rPr lang="it-IT" dirty="0" smtClean="0"/>
              <a:t>passive relative </a:t>
            </a:r>
            <a:r>
              <a:rPr lang="it-IT" dirty="0"/>
              <a:t>a materie che esorbitano dalle attribuzioni dell'amministratore medesimo, le </a:t>
            </a:r>
            <a:r>
              <a:rPr lang="it-IT" dirty="0" smtClean="0"/>
              <a:t>deliberazioni che </a:t>
            </a:r>
            <a:r>
              <a:rPr lang="it-IT" dirty="0"/>
              <a:t>concernono la ricostruzione dell'edificio o riparazioni straordinarie di notevole entità e </a:t>
            </a:r>
            <a:r>
              <a:rPr lang="it-IT" dirty="0" smtClean="0"/>
              <a:t>le deliberazioni </a:t>
            </a:r>
            <a:r>
              <a:rPr lang="it-IT" dirty="0"/>
              <a:t>di cui agli articoli 1117-</a:t>
            </a:r>
            <a:r>
              <a:rPr lang="it-IT" i="1" dirty="0"/>
              <a:t>quater</a:t>
            </a:r>
            <a:r>
              <a:rPr lang="it-IT" dirty="0"/>
              <a:t>, 1120, secondo comma, 1122-</a:t>
            </a:r>
            <a:r>
              <a:rPr lang="it-IT" i="1" dirty="0"/>
              <a:t>ter </a:t>
            </a:r>
            <a:r>
              <a:rPr lang="it-IT" dirty="0"/>
              <a:t>nonché 1135, </a:t>
            </a:r>
            <a:r>
              <a:rPr lang="it-IT" dirty="0" smtClean="0"/>
              <a:t>terzo comma</a:t>
            </a:r>
            <a:r>
              <a:rPr lang="it-IT" dirty="0"/>
              <a:t>, devono essere sempre approvate con la maggioranza stabilita dal secondo comma </a:t>
            </a:r>
            <a:r>
              <a:rPr lang="it-IT" dirty="0" smtClean="0"/>
              <a:t>del presente </a:t>
            </a:r>
            <a:r>
              <a:rPr lang="it-IT" dirty="0"/>
              <a:t>articolo.</a:t>
            </a:r>
          </a:p>
          <a:p>
            <a:pPr marL="0" indent="0" algn="just">
              <a:buNone/>
            </a:pPr>
            <a:r>
              <a:rPr lang="it-IT" dirty="0"/>
              <a:t>Le deliberazioni di cui all'articolo 1120, primo comma, e all'articolo 1122-</a:t>
            </a:r>
            <a:r>
              <a:rPr lang="it-IT" i="1" dirty="0"/>
              <a:t>bis</a:t>
            </a:r>
            <a:r>
              <a:rPr lang="it-IT" dirty="0"/>
              <a:t>, terzo comma, </a:t>
            </a:r>
            <a:r>
              <a:rPr lang="it-IT" dirty="0" smtClean="0"/>
              <a:t>devono essere </a:t>
            </a:r>
            <a:r>
              <a:rPr lang="it-IT" dirty="0"/>
              <a:t>approvate dall'assemblea con un numero di voti che rappresenti la maggioranza </a:t>
            </a:r>
            <a:r>
              <a:rPr lang="it-IT" dirty="0" smtClean="0"/>
              <a:t>degli intervenuti </a:t>
            </a:r>
            <a:r>
              <a:rPr lang="it-IT" dirty="0"/>
              <a:t>ed almeno i due terzi del valore dell'edificio.</a:t>
            </a:r>
          </a:p>
          <a:p>
            <a:pPr marL="0" indent="0" algn="just">
              <a:buNone/>
            </a:pPr>
            <a:r>
              <a:rPr lang="it-IT" dirty="0"/>
              <a:t>L'assemblea non può deliberare, se non consta che tutti gli aventi diritto sono stati </a:t>
            </a:r>
            <a:r>
              <a:rPr lang="it-IT" dirty="0" smtClean="0"/>
              <a:t>regolarmente convocati</a:t>
            </a:r>
            <a:r>
              <a:rPr lang="it-IT" dirty="0"/>
              <a:t>.</a:t>
            </a:r>
          </a:p>
          <a:p>
            <a:pPr marL="0" indent="0" algn="just">
              <a:buNone/>
            </a:pPr>
            <a:r>
              <a:rPr lang="it-IT" dirty="0"/>
              <a:t>Delle riunioni dell'assemblea si redige processo verbale da trascrivere nel registro </a:t>
            </a:r>
            <a:r>
              <a:rPr lang="it-IT" dirty="0" smtClean="0"/>
              <a:t>tenuto dall'amministratore</a:t>
            </a:r>
            <a:r>
              <a:rPr lang="it-IT" dirty="0"/>
              <a:t>. </a:t>
            </a:r>
          </a:p>
        </p:txBody>
      </p:sp>
    </p:spTree>
    <p:extLst>
      <p:ext uri="{BB962C8B-B14F-4D97-AF65-F5344CB8AC3E}">
        <p14:creationId xmlns:p14="http://schemas.microsoft.com/office/powerpoint/2010/main" val="23699016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260648"/>
            <a:ext cx="8229600" cy="5865515"/>
          </a:xfrm>
        </p:spPr>
        <p:txBody>
          <a:bodyPr>
            <a:normAutofit/>
          </a:bodyPr>
          <a:lstStyle/>
          <a:p>
            <a:pPr marL="0" indent="0">
              <a:buNone/>
            </a:pPr>
            <a:r>
              <a:rPr lang="it-IT" sz="1800" dirty="0" smtClean="0"/>
              <a:t>Per la presenza è diminuito il quorum ma non le maggioranze.</a:t>
            </a:r>
          </a:p>
          <a:p>
            <a:pPr marL="0" indent="0">
              <a:buNone/>
            </a:pPr>
            <a:r>
              <a:rPr lang="it-IT" sz="1800" dirty="0" smtClean="0"/>
              <a:t>Deve essere compilato il verbale.</a:t>
            </a:r>
          </a:p>
          <a:p>
            <a:pPr marL="0" indent="0">
              <a:buNone/>
            </a:pPr>
            <a:endParaRPr lang="it-IT" sz="1800" dirty="0"/>
          </a:p>
          <a:p>
            <a:pPr marL="0" indent="0">
              <a:buNone/>
            </a:pPr>
            <a:r>
              <a:rPr lang="it-IT" sz="1800" dirty="0" smtClean="0"/>
              <a:t>A questo punto diventa importante l’anagrafe condominiale. </a:t>
            </a:r>
          </a:p>
          <a:p>
            <a:pPr marL="0" indent="0">
              <a:buNone/>
            </a:pPr>
            <a:r>
              <a:rPr lang="it-IT" sz="1800" dirty="0" smtClean="0"/>
              <a:t>La riforma stabilisce così un punto a favore della necessità di un contenuto e di una anagrafe correttamente tenuta dall’amministratore.</a:t>
            </a:r>
          </a:p>
          <a:p>
            <a:pPr marL="0" indent="0">
              <a:buNone/>
            </a:pPr>
            <a:r>
              <a:rPr lang="it-IT" sz="1800" dirty="0" smtClean="0"/>
              <a:t>Una banca dati aggiornata serve per :</a:t>
            </a:r>
          </a:p>
          <a:p>
            <a:pPr>
              <a:buFontTx/>
              <a:buChar char="-"/>
            </a:pPr>
            <a:r>
              <a:rPr lang="it-IT" sz="1800" dirty="0" smtClean="0"/>
              <a:t>Recupero morosità</a:t>
            </a:r>
          </a:p>
          <a:p>
            <a:pPr>
              <a:buFontTx/>
              <a:buChar char="-"/>
            </a:pPr>
            <a:r>
              <a:rPr lang="it-IT" sz="1800" dirty="0" smtClean="0"/>
              <a:t>Divisione spese</a:t>
            </a:r>
          </a:p>
          <a:p>
            <a:pPr>
              <a:buFontTx/>
              <a:buChar char="-"/>
            </a:pPr>
            <a:r>
              <a:rPr lang="it-IT" sz="1800" dirty="0" smtClean="0"/>
              <a:t>Passaggi di consegne</a:t>
            </a:r>
          </a:p>
          <a:p>
            <a:pPr>
              <a:buFontTx/>
              <a:buChar char="-"/>
            </a:pPr>
            <a:r>
              <a:rPr lang="it-IT" sz="1800" dirty="0" smtClean="0"/>
              <a:t>Passaggi di proprietà</a:t>
            </a:r>
          </a:p>
          <a:p>
            <a:pPr>
              <a:buFontTx/>
              <a:buChar char="-"/>
            </a:pPr>
            <a:r>
              <a:rPr lang="it-IT" sz="1800" dirty="0" smtClean="0"/>
              <a:t>Verifica parti condominiali e parti private</a:t>
            </a:r>
          </a:p>
          <a:p>
            <a:pPr>
              <a:buFontTx/>
              <a:buChar char="-"/>
            </a:pPr>
            <a:r>
              <a:rPr lang="it-IT" sz="1800" dirty="0" smtClean="0"/>
              <a:t>Eventuali locazioni</a:t>
            </a:r>
          </a:p>
          <a:p>
            <a:pPr>
              <a:buFontTx/>
              <a:buChar char="-"/>
            </a:pPr>
            <a:r>
              <a:rPr lang="it-IT" sz="1800" dirty="0" smtClean="0"/>
              <a:t>Detrazioni fiscali opere straordinarie</a:t>
            </a:r>
          </a:p>
          <a:p>
            <a:pPr>
              <a:buFontTx/>
              <a:buChar char="-"/>
            </a:pPr>
            <a:r>
              <a:rPr lang="it-IT" sz="1800" dirty="0" smtClean="0"/>
              <a:t>Modifiche assembleari </a:t>
            </a:r>
            <a:r>
              <a:rPr lang="it-IT" sz="1800" dirty="0"/>
              <a:t>d</a:t>
            </a:r>
            <a:r>
              <a:rPr lang="it-IT" sz="1800" dirty="0" smtClean="0"/>
              <a:t>i particolare intensità</a:t>
            </a:r>
          </a:p>
          <a:p>
            <a:pPr>
              <a:buFontTx/>
              <a:buChar char="-"/>
            </a:pPr>
            <a:r>
              <a:rPr lang="it-IT" sz="1800" dirty="0" smtClean="0"/>
              <a:t>Ruolo dei consiglieri e risparmio </a:t>
            </a:r>
            <a:r>
              <a:rPr lang="it-IT" sz="1800" smtClean="0"/>
              <a:t>sui consulenti</a:t>
            </a:r>
            <a:endParaRPr lang="it-IT" sz="1800" dirty="0" smtClean="0"/>
          </a:p>
          <a:p>
            <a:pPr marL="0" indent="0">
              <a:buNone/>
            </a:pPr>
            <a:endParaRPr lang="it-IT" sz="1800" dirty="0"/>
          </a:p>
        </p:txBody>
      </p:sp>
    </p:spTree>
    <p:extLst>
      <p:ext uri="{BB962C8B-B14F-4D97-AF65-F5344CB8AC3E}">
        <p14:creationId xmlns:p14="http://schemas.microsoft.com/office/powerpoint/2010/main" val="24886709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Autofit/>
          </a:bodyPr>
          <a:lstStyle/>
          <a:p>
            <a:pPr marL="0" indent="0" algn="just">
              <a:buNone/>
            </a:pPr>
            <a:r>
              <a:rPr lang="it-IT" sz="1800" b="1" dirty="0" smtClean="0">
                <a:latin typeface="+mj-lt"/>
              </a:rPr>
              <a:t>Art. 1137 c.c.  Impugnazione delle deliberazioni dell'assemblea</a:t>
            </a:r>
          </a:p>
          <a:p>
            <a:pPr marL="0" indent="0" algn="just">
              <a:buNone/>
            </a:pPr>
            <a:r>
              <a:rPr lang="it-IT" sz="1800" dirty="0" smtClean="0">
                <a:latin typeface="+mj-lt"/>
              </a:rPr>
              <a:t>Le deliberazioni prese dall'assemblea a norma degli articoli precedenti sono obbligatorie per tutti i condomini.</a:t>
            </a:r>
          </a:p>
          <a:p>
            <a:pPr marL="0" indent="0" algn="just">
              <a:buNone/>
            </a:pPr>
            <a:r>
              <a:rPr lang="it-IT" sz="1800" dirty="0" smtClean="0">
                <a:latin typeface="+mj-lt"/>
              </a:rPr>
              <a:t>Contro le deliberazioni contrarie alla legge o al regolamento di condominio ogni condomino assente, dissenziente o astenuto può adire l'autorità giudiziaria chiedendone l'annullamento nel termine perentorio di trenta giorni, che decorre dalla data della deliberazione per i dissenzienti o astenuti e dalla data di comunicazione della deliberazione per gli assenti. </a:t>
            </a:r>
          </a:p>
          <a:p>
            <a:pPr marL="0" indent="0" algn="just">
              <a:buNone/>
            </a:pPr>
            <a:r>
              <a:rPr lang="it-IT" sz="1800" dirty="0" smtClean="0">
                <a:latin typeface="+mj-lt"/>
              </a:rPr>
              <a:t>L'azione di annullamento non sospende l'esecuzione della deliberazione, salvo che la sospensione sia ordinata dall'autorità giudiziaria.</a:t>
            </a:r>
          </a:p>
          <a:p>
            <a:pPr marL="0" indent="0" algn="just">
              <a:buNone/>
            </a:pPr>
            <a:r>
              <a:rPr lang="it-IT" sz="1800" dirty="0" smtClean="0">
                <a:latin typeface="+mj-lt"/>
              </a:rPr>
              <a:t>L'istanza per ottenere la sospensione proposta prima dell'inizio della causa di merito non sospende né interrompe il termine per la proposizione dell'impugnazione della deliberazione. Per quanto non espressamente previsto, la sospensione è disciplinata dalle norme di cui al libro IV, titolo I, capo III, sezione I, con l'esclusione dell'articolo 669-</a:t>
            </a:r>
            <a:r>
              <a:rPr lang="it-IT" sz="1800" i="1" dirty="0" smtClean="0">
                <a:latin typeface="+mj-lt"/>
              </a:rPr>
              <a:t>octies</a:t>
            </a:r>
            <a:r>
              <a:rPr lang="it-IT" sz="1800" dirty="0" smtClean="0">
                <a:latin typeface="+mj-lt"/>
              </a:rPr>
              <a:t>, sesto comma, del codice di procedura civile. (1)</a:t>
            </a:r>
            <a:endParaRPr lang="it-IT" sz="1800" dirty="0">
              <a:latin typeface="+mj-lt"/>
            </a:endParaRPr>
          </a:p>
        </p:txBody>
      </p:sp>
    </p:spTree>
    <p:extLst>
      <p:ext uri="{BB962C8B-B14F-4D97-AF65-F5344CB8AC3E}">
        <p14:creationId xmlns:p14="http://schemas.microsoft.com/office/powerpoint/2010/main" val="2387788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685800" y="0"/>
            <a:ext cx="7772400" cy="1143000"/>
          </a:xfrm>
        </p:spPr>
        <p:txBody>
          <a:bodyPr/>
          <a:lstStyle/>
          <a:p>
            <a:r>
              <a:rPr lang="it-IT" b="1"/>
              <a:t>COMUNIONE</a:t>
            </a:r>
          </a:p>
        </p:txBody>
      </p:sp>
      <p:sp>
        <p:nvSpPr>
          <p:cNvPr id="72707" name="Text Box 3"/>
          <p:cNvSpPr txBox="1">
            <a:spLocks noChangeArrowheads="1"/>
          </p:cNvSpPr>
          <p:nvPr/>
        </p:nvSpPr>
        <p:spPr bwMode="auto">
          <a:xfrm>
            <a:off x="1600200" y="990600"/>
            <a:ext cx="59436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it-IT" sz="3200" u="sng">
                <a:solidFill>
                  <a:srgbClr val="000000"/>
                </a:solidFill>
              </a:rPr>
              <a:t>Diritto allo scioglimento</a:t>
            </a:r>
          </a:p>
          <a:p>
            <a:pPr algn="ctr" fontAlgn="base">
              <a:lnSpc>
                <a:spcPct val="60000"/>
              </a:lnSpc>
              <a:spcBef>
                <a:spcPct val="50000"/>
              </a:spcBef>
              <a:spcAft>
                <a:spcPct val="0"/>
              </a:spcAft>
            </a:pPr>
            <a:r>
              <a:rPr lang="it-IT" sz="2400">
                <a:solidFill>
                  <a:srgbClr val="000000"/>
                </a:solidFill>
              </a:rPr>
              <a:t>(art. 1111 c.c.)</a:t>
            </a:r>
          </a:p>
        </p:txBody>
      </p:sp>
      <p:sp>
        <p:nvSpPr>
          <p:cNvPr id="72708" name="Rectangle 4"/>
          <p:cNvSpPr>
            <a:spLocks noChangeArrowheads="1"/>
          </p:cNvSpPr>
          <p:nvPr/>
        </p:nvSpPr>
        <p:spPr bwMode="auto">
          <a:xfrm>
            <a:off x="1219200" y="4830763"/>
            <a:ext cx="1905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it-IT" sz="3200" b="1" dirty="0" smtClean="0"/>
              <a:t>Salvo che </a:t>
            </a:r>
            <a:endParaRPr lang="it-IT" sz="3200" b="1" dirty="0"/>
          </a:p>
        </p:txBody>
      </p:sp>
      <p:sp>
        <p:nvSpPr>
          <p:cNvPr id="72709" name="Rectangle 5"/>
          <p:cNvSpPr>
            <a:spLocks noChangeArrowheads="1"/>
          </p:cNvSpPr>
          <p:nvPr/>
        </p:nvSpPr>
        <p:spPr bwMode="auto">
          <a:xfrm>
            <a:off x="1219200" y="2209800"/>
            <a:ext cx="6705600" cy="1371600"/>
          </a:xfrm>
          <a:prstGeom prst="rect">
            <a:avLst/>
          </a:prstGeom>
          <a:solidFill>
            <a:schemeClr val="bg1"/>
          </a:solidFill>
          <a:ln w="9525">
            <a:solidFill>
              <a:schemeClr val="tx1"/>
            </a:solidFill>
            <a:miter lim="800000"/>
            <a:headEnd/>
            <a:tailEnd/>
          </a:ln>
          <a:effectLst/>
        </p:spPr>
        <p:txBody>
          <a:bodyPr wrap="none" anchor="ctr"/>
          <a:lstStyle/>
          <a:p>
            <a:pPr algn="ctr" fontAlgn="base">
              <a:spcBef>
                <a:spcPct val="0"/>
              </a:spcBef>
              <a:spcAft>
                <a:spcPct val="0"/>
              </a:spcAft>
            </a:pPr>
            <a:r>
              <a:rPr lang="it-IT" sz="3000" b="1" dirty="0">
                <a:solidFill>
                  <a:srgbClr val="000000"/>
                </a:solidFill>
              </a:rPr>
              <a:t>Ciascun partecipante può domandare</a:t>
            </a:r>
          </a:p>
          <a:p>
            <a:pPr algn="ctr" fontAlgn="base">
              <a:spcBef>
                <a:spcPct val="0"/>
              </a:spcBef>
              <a:spcAft>
                <a:spcPct val="0"/>
              </a:spcAft>
            </a:pPr>
            <a:r>
              <a:rPr lang="it-IT" sz="3000" b="1" dirty="0">
                <a:solidFill>
                  <a:srgbClr val="000000"/>
                </a:solidFill>
              </a:rPr>
              <a:t>la divisone delle quote bene</a:t>
            </a:r>
          </a:p>
        </p:txBody>
      </p:sp>
      <p:sp>
        <p:nvSpPr>
          <p:cNvPr id="72710" name="AutoShape 6"/>
          <p:cNvSpPr>
            <a:spLocks/>
          </p:cNvSpPr>
          <p:nvPr/>
        </p:nvSpPr>
        <p:spPr bwMode="auto">
          <a:xfrm>
            <a:off x="3124200" y="4343400"/>
            <a:ext cx="304800" cy="1600200"/>
          </a:xfrm>
          <a:prstGeom prst="leftBrace">
            <a:avLst>
              <a:gd name="adj1" fmla="val 43750"/>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it-IT" sz="4400" b="1">
              <a:solidFill>
                <a:srgbClr val="000000"/>
              </a:solidFill>
            </a:endParaRPr>
          </a:p>
        </p:txBody>
      </p:sp>
      <p:sp>
        <p:nvSpPr>
          <p:cNvPr id="72711" name="Text Box 7"/>
          <p:cNvSpPr txBox="1">
            <a:spLocks noChangeArrowheads="1"/>
          </p:cNvSpPr>
          <p:nvPr/>
        </p:nvSpPr>
        <p:spPr bwMode="auto">
          <a:xfrm>
            <a:off x="3581400" y="4208463"/>
            <a:ext cx="4648200" cy="173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it-IT" sz="2400">
                <a:solidFill>
                  <a:srgbClr val="000000"/>
                </a:solidFill>
              </a:rPr>
              <a:t>Patto di non divisione (1111 II co.)</a:t>
            </a:r>
          </a:p>
          <a:p>
            <a:pPr fontAlgn="base">
              <a:spcBef>
                <a:spcPct val="50000"/>
              </a:spcBef>
              <a:spcAft>
                <a:spcPct val="0"/>
              </a:spcAft>
              <a:buFontTx/>
              <a:buChar char="•"/>
            </a:pPr>
            <a:r>
              <a:rPr lang="it-IT" sz="2400">
                <a:solidFill>
                  <a:srgbClr val="000000"/>
                </a:solidFill>
              </a:rPr>
              <a:t>Cose che divise cesserebbero di servire all’uso a cui sono destinate (1112)</a:t>
            </a:r>
          </a:p>
        </p:txBody>
      </p:sp>
    </p:spTree>
    <p:extLst>
      <p:ext uri="{BB962C8B-B14F-4D97-AF65-F5344CB8AC3E}">
        <p14:creationId xmlns:p14="http://schemas.microsoft.com/office/powerpoint/2010/main" val="79017178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548680"/>
            <a:ext cx="8229600" cy="5577483"/>
          </a:xfrm>
        </p:spPr>
        <p:txBody>
          <a:bodyPr>
            <a:normAutofit fontScale="62500" lnSpcReduction="20000"/>
          </a:bodyPr>
          <a:lstStyle/>
          <a:p>
            <a:pPr marL="0" indent="0" algn="just">
              <a:buNone/>
            </a:pPr>
            <a:r>
              <a:rPr lang="it-IT" b="1" dirty="0" smtClean="0">
                <a:latin typeface="Arial"/>
              </a:rPr>
              <a:t>Disposizione attuazione Codice Civile</a:t>
            </a:r>
          </a:p>
          <a:p>
            <a:pPr marL="0" indent="0" algn="just">
              <a:buNone/>
            </a:pPr>
            <a:endParaRPr lang="it-IT" b="1" dirty="0" smtClean="0">
              <a:latin typeface="Arial"/>
            </a:endParaRPr>
          </a:p>
          <a:p>
            <a:pPr marL="0" indent="0" algn="just">
              <a:buNone/>
            </a:pPr>
            <a:r>
              <a:rPr lang="it-IT" b="1" dirty="0" smtClean="0">
                <a:latin typeface="Arial"/>
              </a:rPr>
              <a:t>Art. 63 </a:t>
            </a:r>
            <a:r>
              <a:rPr lang="it-IT" b="1" dirty="0" err="1" smtClean="0">
                <a:latin typeface="Arial"/>
              </a:rPr>
              <a:t>Dacc</a:t>
            </a:r>
            <a:endParaRPr lang="it-IT" b="1" dirty="0">
              <a:latin typeface="Arial"/>
            </a:endParaRPr>
          </a:p>
          <a:p>
            <a:pPr marL="0" indent="0" algn="just">
              <a:buNone/>
            </a:pPr>
            <a:endParaRPr lang="it-IT" b="1" dirty="0" smtClean="0">
              <a:latin typeface="Arial"/>
            </a:endParaRPr>
          </a:p>
          <a:p>
            <a:pPr marL="0" indent="0" algn="just">
              <a:buNone/>
            </a:pPr>
            <a:r>
              <a:rPr lang="it-IT" dirty="0" smtClean="0">
                <a:latin typeface="+mj-lt"/>
              </a:rPr>
              <a:t>Per </a:t>
            </a:r>
            <a:r>
              <a:rPr lang="it-IT" dirty="0">
                <a:latin typeface="+mj-lt"/>
              </a:rPr>
              <a:t>la riscossione dei contributi in base allo stato di ripartizione approvato </a:t>
            </a:r>
            <a:r>
              <a:rPr lang="it-IT" dirty="0" smtClean="0">
                <a:latin typeface="+mj-lt"/>
              </a:rPr>
              <a:t>dall'assemblea, l'amministratore</a:t>
            </a:r>
            <a:r>
              <a:rPr lang="it-IT" dirty="0">
                <a:latin typeface="+mj-lt"/>
              </a:rPr>
              <a:t>, senza bisogno di autorizzazione di questa, può ottenere un decreto di </a:t>
            </a:r>
            <a:r>
              <a:rPr lang="it-IT" dirty="0" smtClean="0">
                <a:latin typeface="+mj-lt"/>
              </a:rPr>
              <a:t>ingiunzione immediatamente </a:t>
            </a:r>
            <a:r>
              <a:rPr lang="it-IT" dirty="0">
                <a:latin typeface="+mj-lt"/>
              </a:rPr>
              <a:t>esecutivo, nonostante opposizione, </a:t>
            </a:r>
            <a:r>
              <a:rPr lang="it-IT" b="1" dirty="0">
                <a:latin typeface="+mj-lt"/>
              </a:rPr>
              <a:t>ed è tenuto a comunicare ai creditori </a:t>
            </a:r>
            <a:r>
              <a:rPr lang="it-IT" b="1" dirty="0" smtClean="0">
                <a:latin typeface="+mj-lt"/>
              </a:rPr>
              <a:t>non ancora </a:t>
            </a:r>
            <a:r>
              <a:rPr lang="it-IT" b="1" dirty="0">
                <a:latin typeface="+mj-lt"/>
              </a:rPr>
              <a:t>soddisfatti che lo interpellino i dati dei condomini morosi.</a:t>
            </a:r>
          </a:p>
          <a:p>
            <a:pPr marL="0" indent="0" algn="just">
              <a:buNone/>
            </a:pPr>
            <a:r>
              <a:rPr lang="it-IT" b="1" dirty="0">
                <a:latin typeface="+mj-lt"/>
              </a:rPr>
              <a:t>I creditori non possono agire nei confronti degli obbligati in regola con i pagamenti, se non </a:t>
            </a:r>
            <a:r>
              <a:rPr lang="it-IT" b="1" dirty="0" smtClean="0">
                <a:latin typeface="+mj-lt"/>
              </a:rPr>
              <a:t>dopo l'escussione </a:t>
            </a:r>
            <a:r>
              <a:rPr lang="it-IT" b="1" dirty="0">
                <a:latin typeface="+mj-lt"/>
              </a:rPr>
              <a:t>degli altri condomini.</a:t>
            </a:r>
          </a:p>
          <a:p>
            <a:pPr marL="0" indent="0" algn="just">
              <a:buNone/>
            </a:pPr>
            <a:r>
              <a:rPr lang="it-IT" dirty="0">
                <a:latin typeface="+mj-lt"/>
              </a:rPr>
              <a:t>In caso di mora nel pagamento dei contributi che si sia protratta per un semestre, </a:t>
            </a:r>
            <a:r>
              <a:rPr lang="it-IT" dirty="0" smtClean="0">
                <a:latin typeface="+mj-lt"/>
              </a:rPr>
              <a:t>l'amministratore può </a:t>
            </a:r>
            <a:r>
              <a:rPr lang="it-IT" dirty="0">
                <a:latin typeface="+mj-lt"/>
              </a:rPr>
              <a:t>sospendere il condomino moroso dalla fruizione dei servizi comuni suscettibili di </a:t>
            </a:r>
            <a:r>
              <a:rPr lang="it-IT" dirty="0" smtClean="0">
                <a:latin typeface="+mj-lt"/>
              </a:rPr>
              <a:t>godimento separato</a:t>
            </a:r>
            <a:r>
              <a:rPr lang="it-IT" dirty="0">
                <a:latin typeface="+mj-lt"/>
              </a:rPr>
              <a:t>.</a:t>
            </a:r>
          </a:p>
          <a:p>
            <a:pPr marL="0" indent="0" algn="just">
              <a:buNone/>
            </a:pPr>
            <a:r>
              <a:rPr lang="it-IT" dirty="0">
                <a:latin typeface="+mj-lt"/>
              </a:rPr>
              <a:t>Chi subentra nei diritti di un condomino è obbligato solidalmente con questo al pagamento </a:t>
            </a:r>
            <a:r>
              <a:rPr lang="it-IT" dirty="0" smtClean="0">
                <a:latin typeface="+mj-lt"/>
              </a:rPr>
              <a:t>dei contributi </a:t>
            </a:r>
            <a:r>
              <a:rPr lang="it-IT" dirty="0">
                <a:latin typeface="+mj-lt"/>
              </a:rPr>
              <a:t>relativi all’anno in corso e a quello precedente.</a:t>
            </a:r>
          </a:p>
          <a:p>
            <a:pPr marL="0" indent="0" algn="just">
              <a:buNone/>
            </a:pPr>
            <a:r>
              <a:rPr lang="it-IT" b="1" dirty="0">
                <a:latin typeface="+mj-lt"/>
              </a:rPr>
              <a:t>Chi cede diritti su unità immobiliari resta obbligato solidalmente con l'avente causa per i </a:t>
            </a:r>
            <a:r>
              <a:rPr lang="it-IT" b="1" dirty="0" smtClean="0">
                <a:latin typeface="+mj-lt"/>
              </a:rPr>
              <a:t>contributi maturati </a:t>
            </a:r>
            <a:r>
              <a:rPr lang="it-IT" b="1" dirty="0">
                <a:latin typeface="+mj-lt"/>
              </a:rPr>
              <a:t>fino al momento in cui è trasmessa all'amministratore copia autentica del titolo </a:t>
            </a:r>
            <a:r>
              <a:rPr lang="it-IT" b="1" dirty="0" smtClean="0">
                <a:latin typeface="+mj-lt"/>
              </a:rPr>
              <a:t>che determina </a:t>
            </a:r>
            <a:r>
              <a:rPr lang="it-IT" b="1" dirty="0">
                <a:latin typeface="+mj-lt"/>
              </a:rPr>
              <a:t>il trasferimento del diritto</a:t>
            </a:r>
            <a:r>
              <a:rPr lang="it-IT" b="1" dirty="0" smtClean="0">
                <a:latin typeface="+mj-lt"/>
              </a:rPr>
              <a:t>.</a:t>
            </a:r>
            <a:endParaRPr lang="it-IT" b="1" dirty="0">
              <a:latin typeface="+mj-lt"/>
            </a:endParaRPr>
          </a:p>
        </p:txBody>
      </p:sp>
    </p:spTree>
    <p:extLst>
      <p:ext uri="{BB962C8B-B14F-4D97-AF65-F5344CB8AC3E}">
        <p14:creationId xmlns:p14="http://schemas.microsoft.com/office/powerpoint/2010/main" val="35428063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32656"/>
            <a:ext cx="8229600" cy="5793507"/>
          </a:xfrm>
        </p:spPr>
        <p:txBody>
          <a:bodyPr>
            <a:normAutofit/>
          </a:bodyPr>
          <a:lstStyle/>
          <a:p>
            <a:pPr marL="0" indent="0">
              <a:buNone/>
            </a:pPr>
            <a:r>
              <a:rPr lang="it-IT" sz="1900" b="1" dirty="0"/>
              <a:t>Art. </a:t>
            </a:r>
            <a:r>
              <a:rPr lang="it-IT" sz="1900" b="1" dirty="0" smtClean="0"/>
              <a:t>64 </a:t>
            </a:r>
            <a:r>
              <a:rPr lang="it-IT" sz="1900" b="1" dirty="0" err="1" smtClean="0"/>
              <a:t>Dacc</a:t>
            </a:r>
            <a:endParaRPr lang="it-IT" sz="1900" dirty="0"/>
          </a:p>
          <a:p>
            <a:pPr marL="0" indent="0">
              <a:buNone/>
            </a:pPr>
            <a:endParaRPr lang="it-IT" sz="1900" b="1" dirty="0" smtClean="0"/>
          </a:p>
          <a:p>
            <a:pPr marL="0" indent="0" algn="just">
              <a:buNone/>
            </a:pPr>
            <a:r>
              <a:rPr lang="it-IT" sz="1900" dirty="0" smtClean="0"/>
              <a:t>Sulla </a:t>
            </a:r>
            <a:r>
              <a:rPr lang="it-IT" sz="1900" dirty="0"/>
              <a:t>revoca dell’amministratore, nei casi indicati dall’undicesimo comma dell’articolo 1129 e dal quarto comma dell’articolo 1131 del codice, il tribunale provvede in camera di consiglio, con decreto motivato, </a:t>
            </a:r>
            <a:r>
              <a:rPr lang="it-IT" sz="1900" b="1" dirty="0"/>
              <a:t>sentito l’amministratore in contraddittorio con il ricorrente</a:t>
            </a:r>
            <a:r>
              <a:rPr lang="it-IT" sz="1900" b="1" dirty="0" smtClean="0"/>
              <a:t>.</a:t>
            </a:r>
          </a:p>
          <a:p>
            <a:pPr marL="0" indent="0" algn="just">
              <a:buNone/>
            </a:pPr>
            <a:r>
              <a:rPr lang="it-IT" sz="1900" dirty="0" smtClean="0"/>
              <a:t>Contro </a:t>
            </a:r>
            <a:r>
              <a:rPr lang="it-IT" sz="1900" dirty="0"/>
              <a:t>il provvedimento del tribunale può essere proposto reclamo alla corte d’appello nel termine di dieci giorni dalla notificazione o dalla comunicazione. </a:t>
            </a:r>
            <a:r>
              <a:rPr lang="it-IT" dirty="0"/>
              <a:t/>
            </a:r>
            <a:br>
              <a:rPr lang="it-IT" dirty="0"/>
            </a:br>
            <a:endParaRPr lang="it-IT" dirty="0"/>
          </a:p>
          <a:p>
            <a:endParaRPr lang="it-IT" dirty="0"/>
          </a:p>
        </p:txBody>
      </p:sp>
    </p:spTree>
    <p:extLst>
      <p:ext uri="{BB962C8B-B14F-4D97-AF65-F5344CB8AC3E}">
        <p14:creationId xmlns:p14="http://schemas.microsoft.com/office/powerpoint/2010/main" val="12465769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548680"/>
            <a:ext cx="8229600" cy="5577483"/>
          </a:xfrm>
        </p:spPr>
        <p:txBody>
          <a:bodyPr>
            <a:normAutofit fontScale="25000" lnSpcReduction="20000"/>
          </a:bodyPr>
          <a:lstStyle/>
          <a:p>
            <a:pPr algn="just"/>
            <a:endParaRPr lang="it-IT" dirty="0" smtClean="0"/>
          </a:p>
          <a:p>
            <a:pPr marL="0" indent="0" algn="just">
              <a:buNone/>
            </a:pPr>
            <a:r>
              <a:rPr lang="it-IT" sz="7200" b="1" dirty="0" smtClean="0">
                <a:latin typeface="+mj-lt"/>
              </a:rPr>
              <a:t>Art. 66 </a:t>
            </a:r>
            <a:r>
              <a:rPr lang="it-IT" sz="7200" b="1" dirty="0" err="1" smtClean="0">
                <a:latin typeface="+mj-lt"/>
              </a:rPr>
              <a:t>Dacc</a:t>
            </a:r>
            <a:endParaRPr lang="it-IT" sz="7200" b="1" dirty="0" smtClean="0">
              <a:latin typeface="+mj-lt"/>
            </a:endParaRPr>
          </a:p>
          <a:p>
            <a:pPr marL="0" indent="0" algn="just">
              <a:buNone/>
            </a:pPr>
            <a:endParaRPr lang="it-IT" sz="7200" dirty="0" smtClean="0">
              <a:latin typeface="+mj-lt"/>
            </a:endParaRPr>
          </a:p>
          <a:p>
            <a:pPr marL="0" indent="0" algn="just">
              <a:buNone/>
            </a:pPr>
            <a:r>
              <a:rPr lang="it-IT" sz="7200" dirty="0" smtClean="0">
                <a:latin typeface="+mj-lt"/>
              </a:rPr>
              <a:t>L’assemblea</a:t>
            </a:r>
            <a:r>
              <a:rPr lang="it-IT" sz="7200" dirty="0">
                <a:latin typeface="+mj-lt"/>
              </a:rPr>
              <a:t>, oltre che annualmente in via ordinaria per le deliberazioni indicate dall’articolo </a:t>
            </a:r>
            <a:r>
              <a:rPr lang="it-IT" sz="7200" dirty="0" smtClean="0">
                <a:latin typeface="+mj-lt"/>
              </a:rPr>
              <a:t>1135 del </a:t>
            </a:r>
            <a:r>
              <a:rPr lang="it-IT" sz="7200" dirty="0">
                <a:latin typeface="+mj-lt"/>
              </a:rPr>
              <a:t>codice, può essere convocata in via straordinaria dall’amministratore quando questi lo </a:t>
            </a:r>
            <a:r>
              <a:rPr lang="it-IT" sz="7200" dirty="0" smtClean="0">
                <a:latin typeface="+mj-lt"/>
              </a:rPr>
              <a:t>ritiene necessario </a:t>
            </a:r>
            <a:r>
              <a:rPr lang="it-IT" sz="7200" dirty="0">
                <a:latin typeface="+mj-lt"/>
              </a:rPr>
              <a:t>o quando ne è fatta richiesta da almeno due condomini che rappresentino un sesto</a:t>
            </a:r>
          </a:p>
          <a:p>
            <a:pPr marL="0" indent="0" algn="just">
              <a:buNone/>
            </a:pPr>
            <a:r>
              <a:rPr lang="it-IT" sz="7200" dirty="0">
                <a:latin typeface="+mj-lt"/>
              </a:rPr>
              <a:t>del valore dell’edificio. Decorsi inutilmente dieci giorni dalla richiesta, i detti condomini </a:t>
            </a:r>
            <a:r>
              <a:rPr lang="it-IT" sz="7200" dirty="0" smtClean="0">
                <a:latin typeface="+mj-lt"/>
              </a:rPr>
              <a:t>possono provvedere </a:t>
            </a:r>
            <a:r>
              <a:rPr lang="it-IT" sz="7200" dirty="0">
                <a:latin typeface="+mj-lt"/>
              </a:rPr>
              <a:t>direttamente alla convocazione.</a:t>
            </a:r>
          </a:p>
          <a:p>
            <a:pPr marL="0" indent="0" algn="just">
              <a:buNone/>
            </a:pPr>
            <a:r>
              <a:rPr lang="it-IT" sz="7200" dirty="0">
                <a:latin typeface="+mj-lt"/>
              </a:rPr>
              <a:t>In mancanza dell’amministratore, l’assemblea tanto ordinaria quanto straordinaria può </a:t>
            </a:r>
            <a:r>
              <a:rPr lang="it-IT" sz="7200" dirty="0" smtClean="0">
                <a:latin typeface="+mj-lt"/>
              </a:rPr>
              <a:t>essere convocata </a:t>
            </a:r>
            <a:r>
              <a:rPr lang="it-IT" sz="7200" dirty="0">
                <a:latin typeface="+mj-lt"/>
              </a:rPr>
              <a:t>a iniziativa di ciascun condomino.</a:t>
            </a:r>
          </a:p>
          <a:p>
            <a:pPr marL="0" indent="0" algn="just">
              <a:buNone/>
            </a:pPr>
            <a:r>
              <a:rPr lang="it-IT" sz="7200" dirty="0">
                <a:latin typeface="+mj-lt"/>
              </a:rPr>
              <a:t>L'avviso di convocazione, contenente specifica indicazione dell'ordine del giorno, deve </a:t>
            </a:r>
            <a:r>
              <a:rPr lang="it-IT" sz="7200" dirty="0" smtClean="0">
                <a:latin typeface="+mj-lt"/>
              </a:rPr>
              <a:t>essere comunicato </a:t>
            </a:r>
            <a:r>
              <a:rPr lang="it-IT" sz="7200" dirty="0">
                <a:latin typeface="+mj-lt"/>
              </a:rPr>
              <a:t>almeno cinque giorni prima della data fissata per l'adunanza in prima convocazione, </a:t>
            </a:r>
            <a:r>
              <a:rPr lang="it-IT" sz="7200" b="1" dirty="0" smtClean="0">
                <a:latin typeface="+mj-lt"/>
              </a:rPr>
              <a:t>a mezzo </a:t>
            </a:r>
            <a:r>
              <a:rPr lang="it-IT" sz="7200" b="1" dirty="0">
                <a:latin typeface="+mj-lt"/>
              </a:rPr>
              <a:t>di posta raccomandata, posta elettronica certificata, fax o tramite consegna a mano, e </a:t>
            </a:r>
            <a:r>
              <a:rPr lang="it-IT" sz="7200" b="1" dirty="0" smtClean="0">
                <a:latin typeface="+mj-lt"/>
              </a:rPr>
              <a:t>deve contenere </a:t>
            </a:r>
            <a:r>
              <a:rPr lang="it-IT" sz="7200" b="1" dirty="0">
                <a:latin typeface="+mj-lt"/>
              </a:rPr>
              <a:t>l'indicazione del luogo e dell'ora della riunione. In caso di omessa, tardiva o </a:t>
            </a:r>
            <a:r>
              <a:rPr lang="it-IT" sz="7200" b="1" dirty="0" smtClean="0">
                <a:latin typeface="+mj-lt"/>
              </a:rPr>
              <a:t>incompleta convocazione </a:t>
            </a:r>
            <a:r>
              <a:rPr lang="it-IT" sz="7200" b="1" dirty="0">
                <a:latin typeface="+mj-lt"/>
              </a:rPr>
              <a:t>degli aventi diritto, la deliberazione assembleare è annullabile ai sensi </a:t>
            </a:r>
            <a:r>
              <a:rPr lang="it-IT" sz="7200" b="1" dirty="0" smtClean="0">
                <a:latin typeface="+mj-lt"/>
              </a:rPr>
              <a:t>dell'articolo 1137 </a:t>
            </a:r>
            <a:r>
              <a:rPr lang="it-IT" sz="7200" b="1" dirty="0">
                <a:latin typeface="+mj-lt"/>
              </a:rPr>
              <a:t>del codice su istanza dei dissenzienti o assenti perché non ritualmente convocati. </a:t>
            </a:r>
          </a:p>
          <a:p>
            <a:pPr marL="0" indent="0" algn="just">
              <a:buNone/>
            </a:pPr>
            <a:r>
              <a:rPr lang="it-IT" sz="7200" b="1" dirty="0">
                <a:latin typeface="+mj-lt"/>
              </a:rPr>
              <a:t>L'assemblea in seconda convocazione non può tenersi nel medesimo giorno solare della prima. </a:t>
            </a:r>
            <a:r>
              <a:rPr lang="it-IT" sz="7200" b="1" dirty="0" smtClean="0">
                <a:latin typeface="+mj-lt"/>
              </a:rPr>
              <a:t>L'amministratore </a:t>
            </a:r>
            <a:r>
              <a:rPr lang="it-IT" sz="7200" b="1" dirty="0">
                <a:latin typeface="+mj-lt"/>
              </a:rPr>
              <a:t>ha facoltà di fissare più riunioni consecutive in modo da assicurare lo </a:t>
            </a:r>
            <a:r>
              <a:rPr lang="it-IT" sz="7200" b="1" dirty="0" smtClean="0">
                <a:latin typeface="+mj-lt"/>
              </a:rPr>
              <a:t>svolgimento dell'assemblea </a:t>
            </a:r>
            <a:r>
              <a:rPr lang="it-IT" sz="7200" b="1" dirty="0">
                <a:latin typeface="+mj-lt"/>
              </a:rPr>
              <a:t>in termini brevi, convocando gli aventi diritto con un unico avviso nel quale </a:t>
            </a:r>
            <a:r>
              <a:rPr lang="it-IT" sz="7200" b="1" dirty="0" smtClean="0">
                <a:latin typeface="+mj-lt"/>
              </a:rPr>
              <a:t>sono indicate </a:t>
            </a:r>
            <a:r>
              <a:rPr lang="it-IT" sz="7200" b="1" dirty="0">
                <a:latin typeface="+mj-lt"/>
              </a:rPr>
              <a:t>le ulteriori date ed ore di eventuale prosecuzione dell'assemblea validamente costituitasi. </a:t>
            </a:r>
          </a:p>
        </p:txBody>
      </p:sp>
    </p:spTree>
    <p:extLst>
      <p:ext uri="{BB962C8B-B14F-4D97-AF65-F5344CB8AC3E}">
        <p14:creationId xmlns:p14="http://schemas.microsoft.com/office/powerpoint/2010/main" val="40814455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620688"/>
            <a:ext cx="8219256" cy="5760640"/>
          </a:xfrm>
        </p:spPr>
        <p:txBody>
          <a:bodyPr>
            <a:noAutofit/>
          </a:bodyPr>
          <a:lstStyle/>
          <a:p>
            <a:pPr marL="0" indent="0" algn="just">
              <a:buNone/>
            </a:pPr>
            <a:r>
              <a:rPr lang="it-IT" sz="1800" b="1" dirty="0" smtClean="0">
                <a:latin typeface="+mj-lt"/>
              </a:rPr>
              <a:t>Art. 67 </a:t>
            </a:r>
            <a:r>
              <a:rPr lang="it-IT" sz="1800" b="1" dirty="0" err="1" smtClean="0">
                <a:latin typeface="+mj-lt"/>
              </a:rPr>
              <a:t>Dacc</a:t>
            </a:r>
            <a:endParaRPr lang="it-IT" sz="1800" dirty="0" smtClean="0">
              <a:latin typeface="+mj-lt"/>
            </a:endParaRPr>
          </a:p>
          <a:p>
            <a:pPr marL="0" indent="0" algn="just">
              <a:buNone/>
            </a:pPr>
            <a:r>
              <a:rPr lang="it-IT" sz="1800" dirty="0" smtClean="0">
                <a:latin typeface="+mj-lt"/>
              </a:rPr>
              <a:t>Ogni </a:t>
            </a:r>
            <a:r>
              <a:rPr lang="it-IT" sz="1800" dirty="0">
                <a:latin typeface="+mj-lt"/>
              </a:rPr>
              <a:t>condomino può intervenire all'assemblea anche a mezzo di rappresentante, munito </a:t>
            </a:r>
            <a:r>
              <a:rPr lang="it-IT" sz="1800" dirty="0" smtClean="0">
                <a:latin typeface="+mj-lt"/>
              </a:rPr>
              <a:t>di delega </a:t>
            </a:r>
            <a:r>
              <a:rPr lang="it-IT" sz="1800" dirty="0">
                <a:latin typeface="+mj-lt"/>
              </a:rPr>
              <a:t>scritta. Se i condomini sono più di venti, il delegato non può rappresentare più di un </a:t>
            </a:r>
            <a:r>
              <a:rPr lang="it-IT" sz="1800" dirty="0" smtClean="0">
                <a:latin typeface="+mj-lt"/>
              </a:rPr>
              <a:t>quinto dei </a:t>
            </a:r>
            <a:r>
              <a:rPr lang="it-IT" sz="1800" dirty="0">
                <a:latin typeface="+mj-lt"/>
              </a:rPr>
              <a:t>condomini e del valore proporzionale.</a:t>
            </a:r>
          </a:p>
          <a:p>
            <a:pPr marL="0" indent="0" algn="just">
              <a:buNone/>
            </a:pPr>
            <a:r>
              <a:rPr lang="it-IT" sz="1800" dirty="0">
                <a:latin typeface="+mj-lt"/>
              </a:rPr>
              <a:t>Qualora un'unità immobiliare appartenga in proprietà indivisa a più persone, queste hanno diritto </a:t>
            </a:r>
            <a:r>
              <a:rPr lang="it-IT" sz="1800" dirty="0" smtClean="0">
                <a:latin typeface="+mj-lt"/>
              </a:rPr>
              <a:t>a un </a:t>
            </a:r>
            <a:r>
              <a:rPr lang="it-IT" sz="1800" dirty="0">
                <a:latin typeface="+mj-lt"/>
              </a:rPr>
              <a:t>solo rappresentante nell'assemblea, che è designato dai comproprietari interessati a </a:t>
            </a:r>
            <a:r>
              <a:rPr lang="it-IT" sz="1800" dirty="0" smtClean="0">
                <a:latin typeface="+mj-lt"/>
              </a:rPr>
              <a:t>norma dell'articolo </a:t>
            </a:r>
            <a:r>
              <a:rPr lang="it-IT" sz="1800" dirty="0">
                <a:latin typeface="+mj-lt"/>
              </a:rPr>
              <a:t>1106 del </a:t>
            </a:r>
            <a:r>
              <a:rPr lang="it-IT" sz="1800" dirty="0" smtClean="0">
                <a:latin typeface="+mj-lt"/>
              </a:rPr>
              <a:t>codice.</a:t>
            </a:r>
          </a:p>
          <a:p>
            <a:pPr marL="0" indent="0" algn="just">
              <a:buNone/>
            </a:pPr>
            <a:r>
              <a:rPr lang="it-IT" sz="1800" dirty="0" smtClean="0">
                <a:latin typeface="+mj-lt"/>
              </a:rPr>
              <a:t>Nei casi di cui all'articolo 1117-</a:t>
            </a:r>
            <a:r>
              <a:rPr lang="it-IT" sz="1800" i="1" dirty="0" smtClean="0">
                <a:latin typeface="+mj-lt"/>
              </a:rPr>
              <a:t>bis </a:t>
            </a:r>
            <a:r>
              <a:rPr lang="it-IT" sz="1800" dirty="0" smtClean="0">
                <a:latin typeface="+mj-lt"/>
              </a:rPr>
              <a:t>del codice, quando i partecipanti sono complessivamente più di sessanta, ciascun condominio deve designare, con la maggioranza di cui all'articolo 1136, quinto comma, del codice, il proprio rappresentante all'assemblea per la gestione ordinaria delle parti comuni a più condominii e per la nomina dell'amministratore. In mancanza, ciascun partecipante può chiedere che l'autorità giudiziaria nomini il rappresentante del proprio condominio. Qualora alcuni dei condominii interessati non abbiano nominato il proprio rappresentante, l'autorità giudiziaria  provvede alla nomina su ricorso anche di uno solo dei rappresentanti già nominati, previa diffida a provvedervi entro un congruo termine. La diffida ed il ricorso all'autorità giudiziaria sono notificati al condominio cui si riferiscono in persona dell'amministratore o, in mancanza, a tutti i condomini. Ogni limite o condizione al potere di rappresentanza si considera non apposto. </a:t>
            </a:r>
          </a:p>
        </p:txBody>
      </p:sp>
    </p:spTree>
    <p:extLst>
      <p:ext uri="{BB962C8B-B14F-4D97-AF65-F5344CB8AC3E}">
        <p14:creationId xmlns:p14="http://schemas.microsoft.com/office/powerpoint/2010/main" val="5133733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lnSpcReduction="10000"/>
          </a:bodyPr>
          <a:lstStyle/>
          <a:p>
            <a:pPr marL="0" lvl="0" indent="0" algn="just">
              <a:buNone/>
            </a:pPr>
            <a:r>
              <a:rPr lang="it-IT" sz="1800" dirty="0">
                <a:solidFill>
                  <a:prstClr val="black"/>
                </a:solidFill>
              </a:rPr>
              <a:t>Il rappresentante risponde con le regole del mandato e comunica tempestivamente all'amministratore di ciascun condominio l'ordine del giorno e le decisioni assunte dall'assemblea dei rappresentanti dei condominii. L'amministratore riferisce in assemblea.</a:t>
            </a:r>
          </a:p>
          <a:p>
            <a:pPr marL="0" lvl="0" indent="0" algn="just">
              <a:buNone/>
            </a:pPr>
            <a:r>
              <a:rPr lang="it-IT" sz="1800" dirty="0">
                <a:solidFill>
                  <a:prstClr val="black"/>
                </a:solidFill>
              </a:rPr>
              <a:t>All'amministratore non possono essere conferite deleghe per la partecipazione a qualunque assemblea.</a:t>
            </a:r>
          </a:p>
          <a:p>
            <a:pPr marL="0" lvl="0" indent="0" algn="just">
              <a:buNone/>
            </a:pPr>
            <a:r>
              <a:rPr lang="it-IT" sz="1800" dirty="0">
                <a:solidFill>
                  <a:prstClr val="black"/>
                </a:solidFill>
              </a:rPr>
              <a:t>L'usufruttuario di un piano o porzione di piano dell'edificio esercita il diritto di voto negli affari che attengono all'ordinaria amministrazione e al semplice godimento delle cose e dei servizi comuni.</a:t>
            </a:r>
          </a:p>
          <a:p>
            <a:pPr marL="0" lvl="0" indent="0" algn="just">
              <a:buNone/>
            </a:pPr>
            <a:r>
              <a:rPr lang="it-IT" sz="1800" dirty="0">
                <a:solidFill>
                  <a:prstClr val="black"/>
                </a:solidFill>
              </a:rPr>
              <a:t>Nelle altre deliberazioni, il diritto di voto spetta ai proprietari, salvi i casi in cui l'usufruttuario intenda avvalersi del diritto di cui all'articolo 1006 del codice ovvero si tratti di lavori od opere ai sensi degli  articoli 985 e 986 del codice. In tutti questi casi l'avviso di convocazione deve essere comunicato </a:t>
            </a:r>
            <a:r>
              <a:rPr lang="it-IT" sz="1800" dirty="0" smtClean="0">
                <a:solidFill>
                  <a:prstClr val="black"/>
                </a:solidFill>
              </a:rPr>
              <a:t>sia all'usufruttuario </a:t>
            </a:r>
            <a:r>
              <a:rPr lang="it-IT" sz="1800" dirty="0">
                <a:solidFill>
                  <a:prstClr val="black"/>
                </a:solidFill>
              </a:rPr>
              <a:t>sia al nudo proprietario.</a:t>
            </a:r>
          </a:p>
          <a:p>
            <a:pPr marL="0" lvl="0" indent="0" algn="just">
              <a:buNone/>
            </a:pPr>
            <a:r>
              <a:rPr lang="it-IT" sz="1800" dirty="0">
                <a:solidFill>
                  <a:prstClr val="black"/>
                </a:solidFill>
              </a:rPr>
              <a:t>Il nudo proprietario e l’usufruttuario rispondono solidalmente per il pagamento dei contributi dovuti all'amministrazione condominiale. </a:t>
            </a:r>
          </a:p>
          <a:p>
            <a:endParaRPr lang="it-IT" dirty="0"/>
          </a:p>
        </p:txBody>
      </p:sp>
    </p:spTree>
    <p:extLst>
      <p:ext uri="{BB962C8B-B14F-4D97-AF65-F5344CB8AC3E}">
        <p14:creationId xmlns:p14="http://schemas.microsoft.com/office/powerpoint/2010/main" val="264111942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04664"/>
            <a:ext cx="8229600" cy="5721499"/>
          </a:xfrm>
        </p:spPr>
        <p:txBody>
          <a:bodyPr>
            <a:normAutofit/>
          </a:bodyPr>
          <a:lstStyle/>
          <a:p>
            <a:pPr algn="just"/>
            <a:endParaRPr lang="it-IT" b="1" dirty="0" smtClean="0"/>
          </a:p>
          <a:p>
            <a:pPr marL="0" indent="0" algn="just">
              <a:buNone/>
            </a:pPr>
            <a:r>
              <a:rPr lang="it-IT" sz="1900" b="1" dirty="0" smtClean="0"/>
              <a:t>Art. 68 </a:t>
            </a:r>
            <a:r>
              <a:rPr lang="it-IT" sz="1900" b="1" dirty="0" err="1" smtClean="0"/>
              <a:t>Dacc</a:t>
            </a:r>
            <a:endParaRPr lang="it-IT" sz="1900" b="1" dirty="0"/>
          </a:p>
          <a:p>
            <a:pPr marL="0" indent="0" algn="just">
              <a:buNone/>
            </a:pPr>
            <a:endParaRPr lang="it-IT" sz="1900" dirty="0" smtClean="0"/>
          </a:p>
          <a:p>
            <a:pPr marL="0" indent="0" algn="just">
              <a:buNone/>
            </a:pPr>
            <a:r>
              <a:rPr lang="it-IT" sz="1900" dirty="0" smtClean="0"/>
              <a:t>Ove </a:t>
            </a:r>
            <a:r>
              <a:rPr lang="it-IT" sz="1900" dirty="0"/>
              <a:t>non precisato dal titolo ai sensi dell'articolo 1118, per gli effetti indicati dagli articoli 1123, 1124, 1126 e 1136 del codice, il valore proporzionale di ciascuna unità immobiliare è espresso in millesimi in apposita tabella allegata al regolamento di condominio</a:t>
            </a:r>
            <a:r>
              <a:rPr lang="it-IT" sz="1900" dirty="0" smtClean="0"/>
              <a:t>.</a:t>
            </a:r>
          </a:p>
          <a:p>
            <a:pPr marL="0" indent="0" algn="just">
              <a:buNone/>
            </a:pPr>
            <a:endParaRPr lang="it-IT" sz="1900" dirty="0"/>
          </a:p>
          <a:p>
            <a:pPr marL="0" indent="0" algn="just">
              <a:buNone/>
            </a:pPr>
            <a:r>
              <a:rPr lang="it-IT" sz="1900" dirty="0" smtClean="0"/>
              <a:t>Nell'accertamento </a:t>
            </a:r>
            <a:r>
              <a:rPr lang="it-IT" sz="1900" dirty="0"/>
              <a:t>dei valori di cui al primo comma non si tiene conto del canone locatizio, dei miglioramenti e dello stato di manutenzione di ciascuna unità immobiliare</a:t>
            </a:r>
          </a:p>
          <a:p>
            <a:endParaRPr lang="it-IT" dirty="0"/>
          </a:p>
        </p:txBody>
      </p:sp>
    </p:spTree>
    <p:extLst>
      <p:ext uri="{BB962C8B-B14F-4D97-AF65-F5344CB8AC3E}">
        <p14:creationId xmlns:p14="http://schemas.microsoft.com/office/powerpoint/2010/main" val="311618169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620688"/>
            <a:ext cx="8229600" cy="5505475"/>
          </a:xfrm>
        </p:spPr>
        <p:txBody>
          <a:bodyPr>
            <a:noAutofit/>
          </a:bodyPr>
          <a:lstStyle/>
          <a:p>
            <a:pPr marL="0" indent="0" algn="just">
              <a:buNone/>
            </a:pPr>
            <a:r>
              <a:rPr lang="it-IT" sz="1800" b="1" dirty="0" smtClean="0">
                <a:latin typeface="+mj-lt"/>
              </a:rPr>
              <a:t>69 </a:t>
            </a:r>
            <a:r>
              <a:rPr lang="it-IT" sz="1800" b="1" dirty="0" err="1" smtClean="0">
                <a:latin typeface="+mj-lt"/>
              </a:rPr>
              <a:t>Dacc</a:t>
            </a:r>
            <a:endParaRPr lang="it-IT" sz="1800" b="1" dirty="0" smtClean="0">
              <a:latin typeface="+mj-lt"/>
            </a:endParaRPr>
          </a:p>
          <a:p>
            <a:pPr marL="0" indent="0" algn="just">
              <a:buNone/>
            </a:pPr>
            <a:endParaRPr lang="it-IT" sz="1800" b="1" dirty="0">
              <a:latin typeface="+mj-lt"/>
            </a:endParaRPr>
          </a:p>
          <a:p>
            <a:pPr marL="0" indent="0" algn="just">
              <a:buNone/>
            </a:pPr>
            <a:r>
              <a:rPr lang="it-IT" sz="1800" b="1" dirty="0" smtClean="0">
                <a:latin typeface="+mj-lt"/>
              </a:rPr>
              <a:t> </a:t>
            </a:r>
            <a:r>
              <a:rPr lang="it-IT" sz="1800" dirty="0">
                <a:latin typeface="+mj-lt"/>
              </a:rPr>
              <a:t>I valori proporzionali delle singole unità immobiliari espressi nella tabella millesimale di </a:t>
            </a:r>
            <a:r>
              <a:rPr lang="it-IT" sz="1800" dirty="0" smtClean="0">
                <a:latin typeface="+mj-lt"/>
              </a:rPr>
              <a:t>cui all'articolo </a:t>
            </a:r>
            <a:r>
              <a:rPr lang="it-IT" sz="1800" dirty="0">
                <a:latin typeface="+mj-lt"/>
              </a:rPr>
              <a:t>68 possono essere rettificati o modificati all’unanimità. Tali valori possono </a:t>
            </a:r>
            <a:r>
              <a:rPr lang="it-IT" sz="1800" dirty="0" smtClean="0">
                <a:latin typeface="+mj-lt"/>
              </a:rPr>
              <a:t>essere rettificati </a:t>
            </a:r>
            <a:r>
              <a:rPr lang="it-IT" sz="1800" dirty="0">
                <a:latin typeface="+mj-lt"/>
              </a:rPr>
              <a:t>o modificati, anche nell'interesse di un solo condomino, con la maggioranza </a:t>
            </a:r>
            <a:r>
              <a:rPr lang="it-IT" sz="1800" dirty="0" smtClean="0">
                <a:latin typeface="+mj-lt"/>
              </a:rPr>
              <a:t>prevista dall'articolo </a:t>
            </a:r>
            <a:r>
              <a:rPr lang="it-IT" sz="1800" dirty="0">
                <a:latin typeface="+mj-lt"/>
              </a:rPr>
              <a:t>1136, secondo comma, del codice, nei seguenti casi:</a:t>
            </a:r>
          </a:p>
          <a:p>
            <a:pPr marL="0" indent="0" algn="just">
              <a:buNone/>
            </a:pPr>
            <a:r>
              <a:rPr lang="it-IT" sz="1800" dirty="0">
                <a:latin typeface="+mj-lt"/>
              </a:rPr>
              <a:t>1) quando risulta che sono conseguenza di un errore;</a:t>
            </a:r>
          </a:p>
          <a:p>
            <a:pPr marL="0" indent="0" algn="just">
              <a:buNone/>
            </a:pPr>
            <a:r>
              <a:rPr lang="it-IT" sz="1800" dirty="0">
                <a:latin typeface="+mj-lt"/>
              </a:rPr>
              <a:t>2) quando, per le mutate condizioni di una parte dell'edificio, in conseguenza di sopraelevazione, </a:t>
            </a:r>
            <a:r>
              <a:rPr lang="it-IT" sz="1800" dirty="0" smtClean="0">
                <a:latin typeface="+mj-lt"/>
              </a:rPr>
              <a:t>di incremento </a:t>
            </a:r>
            <a:r>
              <a:rPr lang="it-IT" sz="1800" dirty="0">
                <a:latin typeface="+mj-lt"/>
              </a:rPr>
              <a:t>di superfici o di incremento o diminuzione delle unità immobiliari, è alterato per più di un</a:t>
            </a:r>
          </a:p>
          <a:p>
            <a:pPr marL="0" indent="0" algn="just">
              <a:buNone/>
            </a:pPr>
            <a:r>
              <a:rPr lang="it-IT" sz="1800" dirty="0">
                <a:latin typeface="+mj-lt"/>
              </a:rPr>
              <a:t>quinto il valore proporzionale dell'unità immobiliare anche di un solo condomino. In tal caso </a:t>
            </a:r>
            <a:r>
              <a:rPr lang="it-IT" sz="1800" dirty="0" smtClean="0">
                <a:latin typeface="+mj-lt"/>
              </a:rPr>
              <a:t>il relativo </a:t>
            </a:r>
            <a:r>
              <a:rPr lang="it-IT" sz="1800" dirty="0">
                <a:latin typeface="+mj-lt"/>
              </a:rPr>
              <a:t>costo è sostenuto da chi ha dato luogo alla variazione</a:t>
            </a:r>
            <a:r>
              <a:rPr lang="it-IT" sz="1800" dirty="0" smtClean="0">
                <a:latin typeface="+mj-lt"/>
              </a:rPr>
              <a:t>.</a:t>
            </a:r>
            <a:endParaRPr lang="it-IT" sz="1800" dirty="0">
              <a:latin typeface="+mj-lt"/>
            </a:endParaRPr>
          </a:p>
        </p:txBody>
      </p:sp>
    </p:spTree>
    <p:extLst>
      <p:ext uri="{BB962C8B-B14F-4D97-AF65-F5344CB8AC3E}">
        <p14:creationId xmlns:p14="http://schemas.microsoft.com/office/powerpoint/2010/main" val="212892224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548680"/>
            <a:ext cx="8229600" cy="5577483"/>
          </a:xfrm>
        </p:spPr>
        <p:txBody>
          <a:bodyPr/>
          <a:lstStyle/>
          <a:p>
            <a:pPr marL="0" lvl="0" indent="0" algn="just">
              <a:buNone/>
            </a:pPr>
            <a:endParaRPr lang="it-IT" sz="1800" dirty="0" smtClean="0">
              <a:solidFill>
                <a:prstClr val="black"/>
              </a:solidFill>
            </a:endParaRPr>
          </a:p>
          <a:p>
            <a:pPr marL="0" lvl="0" indent="0" algn="just">
              <a:buNone/>
            </a:pPr>
            <a:endParaRPr lang="it-IT" sz="1800" dirty="0">
              <a:solidFill>
                <a:prstClr val="black"/>
              </a:solidFill>
            </a:endParaRPr>
          </a:p>
          <a:p>
            <a:pPr marL="0" lvl="0" indent="0" algn="just">
              <a:buNone/>
            </a:pPr>
            <a:r>
              <a:rPr lang="it-IT" sz="1800" dirty="0" smtClean="0">
                <a:solidFill>
                  <a:prstClr val="black"/>
                </a:solidFill>
              </a:rPr>
              <a:t>Ai </a:t>
            </a:r>
            <a:r>
              <a:rPr lang="it-IT" sz="1800" dirty="0">
                <a:solidFill>
                  <a:prstClr val="black"/>
                </a:solidFill>
              </a:rPr>
              <a:t>soli fini della revisione dei valori proporzionali espressi nella tabella millesimale allegata al regolamento di condominio ai sensi dell'articolo 68, può essere convenuto in giudizio unicamente il condominio in persona dell'amministratore. Questi è tenuto a darne senza indugio notizia all'assemblea dei condomini. L'amministratore che non adempie a quest'obbligo può essere revocato ed è tenuto al risarcimento degli eventuali danni.</a:t>
            </a:r>
          </a:p>
          <a:p>
            <a:pPr marL="0" lvl="0" indent="0" algn="just">
              <a:buNone/>
            </a:pPr>
            <a:r>
              <a:rPr lang="it-IT" sz="1800" dirty="0">
                <a:solidFill>
                  <a:prstClr val="black"/>
                </a:solidFill>
              </a:rPr>
              <a:t>Le norme di cui al presente articolo si applicano per la rettifica o la revisione delle tabelle per la ripartizione delle spese redatte in applicazione dei criteri legali o convenzionali. </a:t>
            </a:r>
          </a:p>
          <a:p>
            <a:endParaRPr lang="it-IT" dirty="0"/>
          </a:p>
        </p:txBody>
      </p:sp>
    </p:spTree>
    <p:extLst>
      <p:ext uri="{BB962C8B-B14F-4D97-AF65-F5344CB8AC3E}">
        <p14:creationId xmlns:p14="http://schemas.microsoft.com/office/powerpoint/2010/main" val="12409188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lgn="just">
              <a:buNone/>
            </a:pPr>
            <a:r>
              <a:rPr lang="it-IT" sz="1800" b="1" dirty="0" smtClean="0"/>
              <a:t>Art. 70 </a:t>
            </a:r>
            <a:r>
              <a:rPr lang="it-IT" sz="1800" b="1" dirty="0" err="1" smtClean="0"/>
              <a:t>Dacc</a:t>
            </a:r>
            <a:endParaRPr lang="it-IT" sz="1800" b="1" dirty="0"/>
          </a:p>
          <a:p>
            <a:pPr marL="0" indent="0" algn="just">
              <a:buNone/>
            </a:pPr>
            <a:endParaRPr lang="it-IT" sz="1800" dirty="0" smtClean="0"/>
          </a:p>
          <a:p>
            <a:pPr marL="0" indent="0" algn="just">
              <a:buNone/>
            </a:pPr>
            <a:r>
              <a:rPr lang="it-IT" sz="1800" dirty="0" smtClean="0"/>
              <a:t>Per </a:t>
            </a:r>
            <a:r>
              <a:rPr lang="it-IT" sz="1800" dirty="0"/>
              <a:t>le infrazioni al regolamento di condominio può essere stabilito, a titolo di sanzione, il pagamento di una somma fino ad euro 200 e, in caso di recidiva, fino ad euro 800. La somma è devoluta al fondo di cui l'amministratore dispone per le spese ordinarie.</a:t>
            </a:r>
          </a:p>
          <a:p>
            <a:endParaRPr lang="it-IT" dirty="0"/>
          </a:p>
        </p:txBody>
      </p:sp>
    </p:spTree>
    <p:extLst>
      <p:ext uri="{BB962C8B-B14F-4D97-AF65-F5344CB8AC3E}">
        <p14:creationId xmlns:p14="http://schemas.microsoft.com/office/powerpoint/2010/main" val="117069112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95536" y="692696"/>
            <a:ext cx="8229600" cy="4525963"/>
          </a:xfrm>
        </p:spPr>
        <p:txBody>
          <a:bodyPr>
            <a:noAutofit/>
          </a:bodyPr>
          <a:lstStyle/>
          <a:p>
            <a:pPr marL="0" indent="0" algn="just">
              <a:buNone/>
            </a:pPr>
            <a:r>
              <a:rPr lang="it-IT" sz="1800" b="1" dirty="0" smtClean="0"/>
              <a:t>71-bis </a:t>
            </a:r>
            <a:r>
              <a:rPr lang="it-IT" sz="1800" b="1" dirty="0" err="1" smtClean="0"/>
              <a:t>Dacc</a:t>
            </a:r>
            <a:endParaRPr lang="it-IT" sz="1800" b="1" dirty="0" smtClean="0"/>
          </a:p>
          <a:p>
            <a:pPr marL="0" indent="0" algn="just">
              <a:buNone/>
            </a:pPr>
            <a:endParaRPr lang="it-IT" sz="1800" b="1" dirty="0"/>
          </a:p>
          <a:p>
            <a:pPr marL="0" indent="0" algn="just">
              <a:buNone/>
            </a:pPr>
            <a:r>
              <a:rPr lang="it-IT" sz="1800" dirty="0" smtClean="0"/>
              <a:t>Possono </a:t>
            </a:r>
            <a:r>
              <a:rPr lang="it-IT" sz="1800" dirty="0"/>
              <a:t>svolgere l'incarico di amministratore di condominio </a:t>
            </a:r>
            <a:r>
              <a:rPr lang="it-IT" sz="1800" dirty="0" smtClean="0"/>
              <a:t>coloro :</a:t>
            </a:r>
          </a:p>
          <a:p>
            <a:pPr marL="0" indent="0" algn="just">
              <a:buNone/>
            </a:pPr>
            <a:endParaRPr lang="it-IT" sz="1800" dirty="0" smtClean="0"/>
          </a:p>
          <a:p>
            <a:pPr marL="0" indent="0" algn="just">
              <a:buNone/>
            </a:pPr>
            <a:r>
              <a:rPr lang="it-IT" sz="1800" dirty="0" smtClean="0"/>
              <a:t>a</a:t>
            </a:r>
            <a:r>
              <a:rPr lang="it-IT" sz="1800" dirty="0"/>
              <a:t>) che hanno il godimento dei diritti civili;</a:t>
            </a:r>
          </a:p>
          <a:p>
            <a:pPr marL="0" indent="0" algn="just">
              <a:buNone/>
            </a:pPr>
            <a:r>
              <a:rPr lang="it-IT" sz="1800" dirty="0"/>
              <a:t>b) che non sono stati condannati per delitti contro la pubblica amministrazione, l'amministrazione della giustizia, la fede pubblica, il patrimonio o per ogni altro delitto non colposo per il quale la legge commina la pena della reclusione non inferiore, nel minimo, a due anni e, nel massimo, a cinque anni;</a:t>
            </a:r>
          </a:p>
          <a:p>
            <a:pPr marL="0" indent="0" algn="just">
              <a:buNone/>
            </a:pPr>
            <a:r>
              <a:rPr lang="it-IT" sz="1800" dirty="0"/>
              <a:t>c) che non sono stati sottoposti a misure di prevenzione divenute definitive, salvo che non sia intervenuta la riabilitazione;</a:t>
            </a:r>
          </a:p>
          <a:p>
            <a:pPr marL="0" indent="0" algn="just">
              <a:buNone/>
            </a:pPr>
            <a:r>
              <a:rPr lang="it-IT" sz="1800" dirty="0"/>
              <a:t>d) che non sono interdetti o inabilitati;</a:t>
            </a:r>
          </a:p>
          <a:p>
            <a:pPr marL="0" indent="0" algn="just">
              <a:buNone/>
            </a:pPr>
            <a:r>
              <a:rPr lang="it-IT" sz="1800" dirty="0"/>
              <a:t>e) il cui nome non risulta annotato nell'elenco dei protesti cambiari;</a:t>
            </a:r>
          </a:p>
          <a:p>
            <a:pPr marL="0" indent="0" algn="just">
              <a:buNone/>
            </a:pPr>
            <a:r>
              <a:rPr lang="it-IT" sz="1800" dirty="0"/>
              <a:t>f) che hanno conseguito il diploma di scuola secondaria di secondo grado;</a:t>
            </a:r>
          </a:p>
          <a:p>
            <a:pPr marL="0" indent="0" algn="just">
              <a:buNone/>
            </a:pPr>
            <a:endParaRPr lang="it-IT" sz="1800" b="1" dirty="0" smtClean="0"/>
          </a:p>
          <a:p>
            <a:pPr marL="0" indent="0" algn="just">
              <a:buNone/>
            </a:pPr>
            <a:endParaRPr lang="it-IT" sz="1800" b="1" dirty="0"/>
          </a:p>
          <a:p>
            <a:pPr marL="0" indent="0" algn="just">
              <a:buNone/>
            </a:pPr>
            <a:endParaRPr lang="it-IT" sz="1800" b="1" dirty="0" smtClean="0"/>
          </a:p>
          <a:p>
            <a:pPr algn="just"/>
            <a:r>
              <a:rPr lang="it-IT" sz="1800" dirty="0"/>
              <a:t/>
            </a:r>
            <a:br>
              <a:rPr lang="it-IT" sz="1800" dirty="0"/>
            </a:br>
            <a:endParaRPr lang="it-IT" sz="1800" dirty="0"/>
          </a:p>
          <a:p>
            <a:endParaRPr lang="it-IT" sz="1800" dirty="0"/>
          </a:p>
        </p:txBody>
      </p:sp>
    </p:spTree>
    <p:extLst>
      <p:ext uri="{BB962C8B-B14F-4D97-AF65-F5344CB8AC3E}">
        <p14:creationId xmlns:p14="http://schemas.microsoft.com/office/powerpoint/2010/main" val="2940145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685800" y="0"/>
            <a:ext cx="7772400" cy="1143000"/>
          </a:xfrm>
        </p:spPr>
        <p:txBody>
          <a:bodyPr/>
          <a:lstStyle/>
          <a:p>
            <a:r>
              <a:rPr lang="it-IT" b="1"/>
              <a:t>COMUNIONE</a:t>
            </a:r>
          </a:p>
        </p:txBody>
      </p:sp>
      <p:sp>
        <p:nvSpPr>
          <p:cNvPr id="73731" name="Text Box 3"/>
          <p:cNvSpPr txBox="1">
            <a:spLocks noChangeArrowheads="1"/>
          </p:cNvSpPr>
          <p:nvPr/>
        </p:nvSpPr>
        <p:spPr bwMode="auto">
          <a:xfrm>
            <a:off x="1600200" y="914400"/>
            <a:ext cx="59436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pPr>
            <a:r>
              <a:rPr lang="it-IT" sz="3200" u="sng">
                <a:solidFill>
                  <a:srgbClr val="000000"/>
                </a:solidFill>
              </a:rPr>
              <a:t>Amministrazione</a:t>
            </a:r>
          </a:p>
          <a:p>
            <a:pPr algn="ctr" fontAlgn="base">
              <a:lnSpc>
                <a:spcPct val="60000"/>
              </a:lnSpc>
              <a:spcBef>
                <a:spcPct val="50000"/>
              </a:spcBef>
              <a:spcAft>
                <a:spcPct val="0"/>
              </a:spcAft>
            </a:pPr>
            <a:r>
              <a:rPr lang="it-IT" sz="2400">
                <a:solidFill>
                  <a:srgbClr val="000000"/>
                </a:solidFill>
              </a:rPr>
              <a:t>(art. 1105 c.c.)</a:t>
            </a:r>
          </a:p>
        </p:txBody>
      </p:sp>
      <p:sp>
        <p:nvSpPr>
          <p:cNvPr id="73732" name="Rectangle 4"/>
          <p:cNvSpPr>
            <a:spLocks noChangeArrowheads="1"/>
          </p:cNvSpPr>
          <p:nvPr/>
        </p:nvSpPr>
        <p:spPr bwMode="auto">
          <a:xfrm>
            <a:off x="1219200" y="4184650"/>
            <a:ext cx="2819400" cy="208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lnSpc>
                <a:spcPct val="90000"/>
              </a:lnSpc>
              <a:spcBef>
                <a:spcPct val="50000"/>
              </a:spcBef>
              <a:spcAft>
                <a:spcPct val="0"/>
              </a:spcAft>
            </a:pPr>
            <a:r>
              <a:rPr lang="it-IT" sz="2400" b="1" dirty="0"/>
              <a:t>Ordinaria amministrazione</a:t>
            </a:r>
          </a:p>
          <a:p>
            <a:pPr algn="ctr" fontAlgn="base">
              <a:lnSpc>
                <a:spcPct val="80000"/>
              </a:lnSpc>
              <a:spcBef>
                <a:spcPct val="50000"/>
              </a:spcBef>
              <a:spcAft>
                <a:spcPct val="0"/>
              </a:spcAft>
            </a:pPr>
            <a:r>
              <a:rPr lang="it-IT" sz="2400" b="1" dirty="0"/>
              <a:t>Straordinaria amministrazione</a:t>
            </a:r>
          </a:p>
          <a:p>
            <a:pPr algn="ctr" fontAlgn="base">
              <a:spcBef>
                <a:spcPct val="50000"/>
              </a:spcBef>
              <a:spcAft>
                <a:spcPct val="0"/>
              </a:spcAft>
            </a:pPr>
            <a:r>
              <a:rPr lang="it-IT" sz="2400" b="1" dirty="0"/>
              <a:t>Atti di disposizione</a:t>
            </a:r>
          </a:p>
        </p:txBody>
      </p:sp>
      <p:sp>
        <p:nvSpPr>
          <p:cNvPr id="73733" name="Rectangle 5"/>
          <p:cNvSpPr>
            <a:spLocks noChangeArrowheads="1"/>
          </p:cNvSpPr>
          <p:nvPr/>
        </p:nvSpPr>
        <p:spPr bwMode="auto">
          <a:xfrm>
            <a:off x="838200" y="2133600"/>
            <a:ext cx="7467600" cy="1600200"/>
          </a:xfrm>
          <a:prstGeom prst="rect">
            <a:avLst/>
          </a:prstGeom>
          <a:solidFill>
            <a:schemeClr val="bg1"/>
          </a:solidFill>
          <a:ln w="9525">
            <a:solidFill>
              <a:schemeClr val="tx1"/>
            </a:solidFill>
            <a:miter lim="800000"/>
            <a:headEnd/>
            <a:tailEnd/>
          </a:ln>
          <a:effectLst/>
        </p:spPr>
        <p:txBody>
          <a:bodyPr wrap="none" anchor="ctr"/>
          <a:lstStyle/>
          <a:p>
            <a:pPr algn="ctr" fontAlgn="base">
              <a:spcBef>
                <a:spcPct val="50000"/>
              </a:spcBef>
              <a:spcAft>
                <a:spcPct val="0"/>
              </a:spcAft>
            </a:pPr>
            <a:r>
              <a:rPr lang="it-IT" sz="3000" b="1" dirty="0">
                <a:solidFill>
                  <a:srgbClr val="000000"/>
                </a:solidFill>
              </a:rPr>
              <a:t>Ciascun partecipante ha diritto di concorrere</a:t>
            </a:r>
          </a:p>
          <a:p>
            <a:pPr algn="ctr" fontAlgn="base">
              <a:spcBef>
                <a:spcPct val="50000"/>
              </a:spcBef>
              <a:spcAft>
                <a:spcPct val="0"/>
              </a:spcAft>
            </a:pPr>
            <a:r>
              <a:rPr lang="it-IT" sz="3000" b="1" dirty="0">
                <a:solidFill>
                  <a:srgbClr val="000000"/>
                </a:solidFill>
              </a:rPr>
              <a:t>nell’amministrazione della cosa</a:t>
            </a:r>
          </a:p>
        </p:txBody>
      </p:sp>
      <p:sp>
        <p:nvSpPr>
          <p:cNvPr id="73734" name="Rectangle 6"/>
          <p:cNvSpPr>
            <a:spLocks noChangeArrowheads="1"/>
          </p:cNvSpPr>
          <p:nvPr/>
        </p:nvSpPr>
        <p:spPr bwMode="auto">
          <a:xfrm>
            <a:off x="4953000" y="4114800"/>
            <a:ext cx="28194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lnSpc>
                <a:spcPct val="90000"/>
              </a:lnSpc>
              <a:spcBef>
                <a:spcPct val="50000"/>
              </a:spcBef>
              <a:spcAft>
                <a:spcPct val="0"/>
              </a:spcAft>
            </a:pPr>
            <a:r>
              <a:rPr lang="it-IT" sz="2400" b="1">
                <a:solidFill>
                  <a:srgbClr val="000000"/>
                </a:solidFill>
              </a:rPr>
              <a:t>Maggioranza semplice</a:t>
            </a:r>
          </a:p>
          <a:p>
            <a:pPr algn="ctr" fontAlgn="base">
              <a:lnSpc>
                <a:spcPct val="90000"/>
              </a:lnSpc>
              <a:spcBef>
                <a:spcPct val="50000"/>
              </a:spcBef>
              <a:spcAft>
                <a:spcPct val="0"/>
              </a:spcAft>
            </a:pPr>
            <a:r>
              <a:rPr lang="it-IT" sz="2400" b="1">
                <a:solidFill>
                  <a:srgbClr val="000000"/>
                </a:solidFill>
              </a:rPr>
              <a:t>Maggioranza qualificata (2/3)</a:t>
            </a:r>
          </a:p>
          <a:p>
            <a:pPr algn="ctr" fontAlgn="base">
              <a:lnSpc>
                <a:spcPct val="120000"/>
              </a:lnSpc>
              <a:spcBef>
                <a:spcPct val="50000"/>
              </a:spcBef>
              <a:spcAft>
                <a:spcPct val="0"/>
              </a:spcAft>
            </a:pPr>
            <a:r>
              <a:rPr lang="it-IT" sz="2400" b="1">
                <a:solidFill>
                  <a:srgbClr val="000000"/>
                </a:solidFill>
              </a:rPr>
              <a:t>Unanimità</a:t>
            </a:r>
          </a:p>
        </p:txBody>
      </p:sp>
      <p:sp>
        <p:nvSpPr>
          <p:cNvPr id="73735" name="Line 7"/>
          <p:cNvSpPr>
            <a:spLocks noChangeShapeType="1"/>
          </p:cNvSpPr>
          <p:nvPr/>
        </p:nvSpPr>
        <p:spPr bwMode="auto">
          <a:xfrm>
            <a:off x="4267200" y="4495800"/>
            <a:ext cx="609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it-IT" sz="4400" b="1">
              <a:solidFill>
                <a:srgbClr val="000000"/>
              </a:solidFill>
            </a:endParaRPr>
          </a:p>
        </p:txBody>
      </p:sp>
      <p:sp>
        <p:nvSpPr>
          <p:cNvPr id="73736" name="Line 8"/>
          <p:cNvSpPr>
            <a:spLocks noChangeShapeType="1"/>
          </p:cNvSpPr>
          <p:nvPr/>
        </p:nvSpPr>
        <p:spPr bwMode="auto">
          <a:xfrm>
            <a:off x="4267200" y="5257800"/>
            <a:ext cx="609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it-IT" sz="4400" b="1">
              <a:solidFill>
                <a:srgbClr val="000000"/>
              </a:solidFill>
            </a:endParaRPr>
          </a:p>
        </p:txBody>
      </p:sp>
      <p:sp>
        <p:nvSpPr>
          <p:cNvPr id="73737" name="Line 9"/>
          <p:cNvSpPr>
            <a:spLocks noChangeShapeType="1"/>
          </p:cNvSpPr>
          <p:nvPr/>
        </p:nvSpPr>
        <p:spPr bwMode="auto">
          <a:xfrm>
            <a:off x="4267200" y="6019800"/>
            <a:ext cx="609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0"/>
              </a:spcBef>
              <a:spcAft>
                <a:spcPct val="0"/>
              </a:spcAft>
            </a:pPr>
            <a:endParaRPr lang="it-IT" sz="4400" b="1">
              <a:solidFill>
                <a:srgbClr val="000000"/>
              </a:solidFill>
            </a:endParaRPr>
          </a:p>
        </p:txBody>
      </p:sp>
    </p:spTree>
    <p:extLst>
      <p:ext uri="{BB962C8B-B14F-4D97-AF65-F5344CB8AC3E}">
        <p14:creationId xmlns:p14="http://schemas.microsoft.com/office/powerpoint/2010/main" val="314017568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76672"/>
            <a:ext cx="8229600" cy="5649491"/>
          </a:xfrm>
        </p:spPr>
        <p:txBody>
          <a:bodyPr>
            <a:normAutofit/>
          </a:bodyPr>
          <a:lstStyle/>
          <a:p>
            <a:pPr marL="0" lvl="0" indent="0" algn="just">
              <a:buNone/>
            </a:pPr>
            <a:r>
              <a:rPr lang="it-IT" sz="1800" dirty="0">
                <a:solidFill>
                  <a:prstClr val="black"/>
                </a:solidFill>
              </a:rPr>
              <a:t>g) che hanno frequentato un corso di formazione iniziale e svolgono attività di formazione periodica in materia di amministrazione condominiale.</a:t>
            </a:r>
          </a:p>
          <a:p>
            <a:pPr marL="0" lvl="0" indent="0" algn="just">
              <a:buNone/>
            </a:pPr>
            <a:r>
              <a:rPr lang="it-IT" sz="1800" dirty="0" smtClean="0">
                <a:solidFill>
                  <a:prstClr val="black"/>
                </a:solidFill>
              </a:rPr>
              <a:t>I </a:t>
            </a:r>
            <a:r>
              <a:rPr lang="it-IT" sz="1800" dirty="0">
                <a:solidFill>
                  <a:prstClr val="black"/>
                </a:solidFill>
              </a:rPr>
              <a:t>requisiti di cui alle lettere f) e g) del primo comma non sono necessari qualora l'amministratore sia nominato tra i condomini dello stabile.</a:t>
            </a:r>
          </a:p>
          <a:p>
            <a:pPr marL="0" lvl="0" indent="0" algn="just">
              <a:buNone/>
            </a:pPr>
            <a:r>
              <a:rPr lang="it-IT" sz="1800" dirty="0" smtClean="0">
                <a:solidFill>
                  <a:prstClr val="black"/>
                </a:solidFill>
              </a:rPr>
              <a:t>Possono </a:t>
            </a:r>
            <a:r>
              <a:rPr lang="it-IT" sz="1800" dirty="0">
                <a:solidFill>
                  <a:prstClr val="black"/>
                </a:solidFill>
              </a:rPr>
              <a:t>svolgere l'incarico di amministratore di condominio anche società di cui al titolo V del libro V del codice. In tal caso, i requisiti devono essere posseduti dai soci illimitatamente responsabili, dagli amministratori e dai dipendenti incaricati di svolgere le funzioni di amministrazione dei condomini a favore dei quali la società presta i servizi.</a:t>
            </a:r>
          </a:p>
          <a:p>
            <a:pPr marL="0" lvl="0" indent="0" algn="just">
              <a:buNone/>
            </a:pPr>
            <a:r>
              <a:rPr lang="it-IT" sz="1800" dirty="0" smtClean="0">
                <a:solidFill>
                  <a:prstClr val="black"/>
                </a:solidFill>
              </a:rPr>
              <a:t>La </a:t>
            </a:r>
            <a:r>
              <a:rPr lang="it-IT" sz="1800" dirty="0">
                <a:solidFill>
                  <a:prstClr val="black"/>
                </a:solidFill>
              </a:rPr>
              <a:t>perdita dei requisiti di cui alle lettere a), b), c), d) ed e) del primo comma comporta la cessazione dall'incarico. In tale evenienza ciascun condomino può convocare senza formalità l'assemblea per la nomina del nuovo amministratore.</a:t>
            </a:r>
          </a:p>
          <a:p>
            <a:pPr marL="0" lvl="0" indent="0" algn="just">
              <a:buNone/>
            </a:pPr>
            <a:r>
              <a:rPr lang="it-IT" sz="1800" dirty="0" smtClean="0">
                <a:solidFill>
                  <a:prstClr val="black"/>
                </a:solidFill>
              </a:rPr>
              <a:t>A </a:t>
            </a:r>
            <a:r>
              <a:rPr lang="it-IT" sz="1800" dirty="0">
                <a:solidFill>
                  <a:prstClr val="black"/>
                </a:solidFill>
              </a:rPr>
              <a:t>quanti hanno svolto attività di amministrazione di condominio per almeno un anno, nell'arco dei tre anni precedenti alla data di entrata in vigore della presente disposizione, è consentito lo svolgimento dell'attività di amministratore anche in mancanza dei requisiti di cui alle lettere f) e g) del primo comma. Resta salvo l'obbligo di formazione periodica.</a:t>
            </a:r>
          </a:p>
          <a:p>
            <a:endParaRPr lang="it-IT" dirty="0"/>
          </a:p>
        </p:txBody>
      </p:sp>
    </p:spTree>
    <p:extLst>
      <p:ext uri="{BB962C8B-B14F-4D97-AF65-F5344CB8AC3E}">
        <p14:creationId xmlns:p14="http://schemas.microsoft.com/office/powerpoint/2010/main" val="211648494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04664"/>
            <a:ext cx="8229600" cy="5721499"/>
          </a:xfrm>
        </p:spPr>
        <p:txBody>
          <a:bodyPr>
            <a:normAutofit/>
          </a:bodyPr>
          <a:lstStyle/>
          <a:p>
            <a:pPr marL="0" indent="0" algn="just">
              <a:buNone/>
            </a:pPr>
            <a:endParaRPr lang="it-IT" sz="1800" dirty="0" smtClean="0"/>
          </a:p>
          <a:p>
            <a:pPr marL="0" indent="0" algn="just">
              <a:buNone/>
            </a:pPr>
            <a:endParaRPr lang="it-IT" sz="1800" dirty="0"/>
          </a:p>
          <a:p>
            <a:pPr marL="0" indent="0" algn="just">
              <a:buNone/>
            </a:pPr>
            <a:r>
              <a:rPr lang="it-IT" sz="1800" b="1" dirty="0" smtClean="0"/>
              <a:t>Art. 71-ter </a:t>
            </a:r>
            <a:r>
              <a:rPr lang="it-IT" sz="1800" b="1" dirty="0" err="1" smtClean="0"/>
              <a:t>Dacc</a:t>
            </a:r>
            <a:endParaRPr lang="it-IT" sz="1800" b="1" dirty="0" smtClean="0"/>
          </a:p>
          <a:p>
            <a:pPr marL="0" indent="0" algn="just">
              <a:buNone/>
            </a:pPr>
            <a:endParaRPr lang="it-IT" sz="1800" dirty="0" smtClean="0"/>
          </a:p>
          <a:p>
            <a:pPr marL="0" indent="0" algn="just">
              <a:buNone/>
            </a:pPr>
            <a:r>
              <a:rPr lang="it-IT" sz="1800" dirty="0" smtClean="0"/>
              <a:t>Su </a:t>
            </a:r>
            <a:r>
              <a:rPr lang="it-IT" sz="1800" dirty="0"/>
              <a:t>richiesta dell'assemblea, che delibera con la maggioranze di cui al secondo comma dell'articolo 1136 del codice, l'amministratore è tenuto ad attivare un sito internet del condominio, che consente agli aventi diritto di consultare ed estrarre copia in formato digitale dei documenti previsti dalla delibera assembleare Le spese per l'attivazione e la gestione del sito internet sono poste a carico dei condomini.</a:t>
            </a:r>
          </a:p>
          <a:p>
            <a:endParaRPr lang="it-IT" dirty="0"/>
          </a:p>
        </p:txBody>
      </p:sp>
    </p:spTree>
    <p:extLst>
      <p:ext uri="{BB962C8B-B14F-4D97-AF65-F5344CB8AC3E}">
        <p14:creationId xmlns:p14="http://schemas.microsoft.com/office/powerpoint/2010/main" val="218937680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476672"/>
            <a:ext cx="8229600" cy="5649491"/>
          </a:xfrm>
        </p:spPr>
        <p:txBody>
          <a:bodyPr>
            <a:normAutofit fontScale="47500" lnSpcReduction="20000"/>
          </a:bodyPr>
          <a:lstStyle/>
          <a:p>
            <a:pPr marL="0" indent="0" algn="just">
              <a:buNone/>
            </a:pPr>
            <a:r>
              <a:rPr lang="it-IT" b="1" dirty="0" smtClean="0"/>
              <a:t>Art. 71-quater </a:t>
            </a:r>
            <a:r>
              <a:rPr lang="it-IT" b="1" dirty="0" err="1" smtClean="0"/>
              <a:t>Dacc</a:t>
            </a:r>
            <a:endParaRPr lang="it-IT" b="1" dirty="0"/>
          </a:p>
          <a:p>
            <a:pPr marL="0" indent="0" algn="just">
              <a:buNone/>
            </a:pPr>
            <a:endParaRPr lang="it-IT" dirty="0"/>
          </a:p>
          <a:p>
            <a:pPr marL="0" indent="0" algn="just">
              <a:buNone/>
            </a:pPr>
            <a:r>
              <a:rPr lang="it-IT" dirty="0" smtClean="0"/>
              <a:t>Per </a:t>
            </a:r>
            <a:r>
              <a:rPr lang="it-IT" dirty="0"/>
              <a:t>controversie in materia di condominio, ai sensi dell'articolo 5, comma 1, del decreto legislativo 4 marzo 2010, n. 28, si intendono quelle derivanti dalla violazione o dall'errata applicazione delle disposizioni del libro terzo, titolo VII, capo II, del codice e degli articoli da 61 a 72 delle presenti disposizioni per l'attuazione del codice.</a:t>
            </a:r>
          </a:p>
          <a:p>
            <a:pPr marL="0" indent="0" algn="just">
              <a:buNone/>
            </a:pPr>
            <a:endParaRPr lang="it-IT" dirty="0"/>
          </a:p>
          <a:p>
            <a:pPr marL="0" indent="0" algn="just">
              <a:buNone/>
            </a:pPr>
            <a:r>
              <a:rPr lang="it-IT" dirty="0" smtClean="0"/>
              <a:t>La </a:t>
            </a:r>
            <a:r>
              <a:rPr lang="it-IT" dirty="0"/>
              <a:t>domanda di mediazione deve essere presentata, a pena di inammissibilità, presso un organismo di mediazione ubicato nella circoscrizione del tribunale nella quale il condominio è situato.</a:t>
            </a:r>
          </a:p>
          <a:p>
            <a:pPr marL="0" indent="0" algn="just">
              <a:buNone/>
            </a:pPr>
            <a:endParaRPr lang="it-IT" dirty="0"/>
          </a:p>
          <a:p>
            <a:pPr marL="0" indent="0" algn="just">
              <a:buNone/>
            </a:pPr>
            <a:r>
              <a:rPr lang="it-IT" dirty="0" smtClean="0"/>
              <a:t>Al </a:t>
            </a:r>
            <a:r>
              <a:rPr lang="it-IT" dirty="0"/>
              <a:t>procedimento è legittimato a partecipare l'amministratore, previa delibera assembleare da assumere con la maggioranza di cui all'articolo 1136, secondo comma, del </a:t>
            </a:r>
            <a:r>
              <a:rPr lang="it-IT" dirty="0" smtClean="0"/>
              <a:t>codice.</a:t>
            </a:r>
          </a:p>
          <a:p>
            <a:pPr marL="0" indent="0" algn="just">
              <a:buNone/>
            </a:pPr>
            <a:endParaRPr lang="it-IT" dirty="0"/>
          </a:p>
          <a:p>
            <a:pPr marL="0" indent="0" algn="just">
              <a:buNone/>
            </a:pPr>
            <a:r>
              <a:rPr lang="it-IT" dirty="0" smtClean="0"/>
              <a:t>Se </a:t>
            </a:r>
            <a:r>
              <a:rPr lang="it-IT" dirty="0"/>
              <a:t>i termini di comparizione davanti al mediatore non consentono di assumere la delibera di cui al terzo comma, il mediatore dispone, su istanza del condominio, idonea proroga della prima comparizione.</a:t>
            </a:r>
          </a:p>
          <a:p>
            <a:pPr marL="0" indent="0" algn="just">
              <a:buNone/>
            </a:pPr>
            <a:endParaRPr lang="it-IT" dirty="0"/>
          </a:p>
          <a:p>
            <a:pPr marL="0" indent="0" algn="just">
              <a:buNone/>
            </a:pPr>
            <a:r>
              <a:rPr lang="it-IT" dirty="0" smtClean="0"/>
              <a:t>La </a:t>
            </a:r>
            <a:r>
              <a:rPr lang="it-IT" dirty="0"/>
              <a:t>proposta di mediazione deve essere approvata dall'assemblea con la maggioranza di cui all'articolo 1136, secondo comma, del codice. Se non si raggiunge la predetta maggioranza, la proposta si deve intendere non </a:t>
            </a:r>
            <a:r>
              <a:rPr lang="it-IT" dirty="0" smtClean="0"/>
              <a:t>accettata.</a:t>
            </a:r>
          </a:p>
          <a:p>
            <a:pPr marL="0" indent="0" algn="just">
              <a:buNone/>
            </a:pPr>
            <a:endParaRPr lang="it-IT" dirty="0"/>
          </a:p>
          <a:p>
            <a:pPr marL="0" indent="0" algn="just">
              <a:buNone/>
            </a:pPr>
            <a:r>
              <a:rPr lang="it-IT" dirty="0" smtClean="0"/>
              <a:t>Il </a:t>
            </a:r>
            <a:r>
              <a:rPr lang="it-IT" dirty="0"/>
              <a:t>mediatore fissa il termine per la proposta di conciliazione di cui all'articolo 11 del decreto legislativo 4 marzo 2010, n. 28, tenendo conto della necessità per l'amministratore di munirsi della delibera assembleare</a:t>
            </a:r>
          </a:p>
          <a:p>
            <a:endParaRPr lang="it-IT" dirty="0"/>
          </a:p>
        </p:txBody>
      </p:sp>
    </p:spTree>
    <p:extLst>
      <p:ext uri="{BB962C8B-B14F-4D97-AF65-F5344CB8AC3E}">
        <p14:creationId xmlns:p14="http://schemas.microsoft.com/office/powerpoint/2010/main" val="308980651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 consulenti</a:t>
            </a:r>
            <a:endParaRPr lang="it-IT" dirty="0"/>
          </a:p>
        </p:txBody>
      </p:sp>
      <p:sp>
        <p:nvSpPr>
          <p:cNvPr id="3" name="Segnaposto contenuto 2"/>
          <p:cNvSpPr>
            <a:spLocks noGrp="1"/>
          </p:cNvSpPr>
          <p:nvPr>
            <p:ph idx="1"/>
          </p:nvPr>
        </p:nvSpPr>
        <p:spPr/>
        <p:txBody>
          <a:bodyPr/>
          <a:lstStyle/>
          <a:p>
            <a:r>
              <a:rPr lang="it-IT" dirty="0" smtClean="0"/>
              <a:t>L’incarico</a:t>
            </a:r>
          </a:p>
          <a:p>
            <a:r>
              <a:rPr lang="it-IT" dirty="0" smtClean="0"/>
              <a:t>Da parte dell’assemblea</a:t>
            </a:r>
          </a:p>
          <a:p>
            <a:r>
              <a:rPr lang="it-IT" dirty="0" smtClean="0"/>
              <a:t>Il contratto</a:t>
            </a:r>
          </a:p>
          <a:p>
            <a:r>
              <a:rPr lang="it-IT" dirty="0" smtClean="0"/>
              <a:t>- la forma</a:t>
            </a:r>
          </a:p>
          <a:p>
            <a:r>
              <a:rPr lang="it-IT" dirty="0" smtClean="0"/>
              <a:t>- l’oggetto</a:t>
            </a:r>
          </a:p>
          <a:p>
            <a:r>
              <a:rPr lang="it-IT" dirty="0" smtClean="0"/>
              <a:t>- la remunerazione</a:t>
            </a:r>
          </a:p>
          <a:p>
            <a:r>
              <a:rPr lang="it-IT" dirty="0" smtClean="0"/>
              <a:t>- la risoluzione</a:t>
            </a:r>
            <a:endParaRPr lang="it-IT" dirty="0"/>
          </a:p>
        </p:txBody>
      </p:sp>
    </p:spTree>
    <p:extLst>
      <p:ext uri="{BB962C8B-B14F-4D97-AF65-F5344CB8AC3E}">
        <p14:creationId xmlns:p14="http://schemas.microsoft.com/office/powerpoint/2010/main" val="218873572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Consulenti responsabili?</a:t>
            </a:r>
            <a:endParaRPr lang="it-IT" dirty="0"/>
          </a:p>
        </p:txBody>
      </p:sp>
      <p:sp>
        <p:nvSpPr>
          <p:cNvPr id="3" name="Segnaposto contenuto 2"/>
          <p:cNvSpPr>
            <a:spLocks noGrp="1"/>
          </p:cNvSpPr>
          <p:nvPr>
            <p:ph idx="1"/>
          </p:nvPr>
        </p:nvSpPr>
        <p:spPr/>
        <p:txBody>
          <a:bodyPr/>
          <a:lstStyle/>
          <a:p>
            <a:pPr marL="0" indent="0">
              <a:buNone/>
            </a:pPr>
            <a:r>
              <a:rPr lang="it-IT" dirty="0" smtClean="0"/>
              <a:t>1 Responsabilità interna</a:t>
            </a:r>
          </a:p>
          <a:p>
            <a:pPr marL="0" indent="0">
              <a:buNone/>
            </a:pPr>
            <a:r>
              <a:rPr lang="it-IT" dirty="0" smtClean="0"/>
              <a:t>2 Responsabilità esterna</a:t>
            </a:r>
          </a:p>
          <a:p>
            <a:pPr marL="0" indent="0">
              <a:buNone/>
            </a:pPr>
            <a:r>
              <a:rPr lang="it-IT" dirty="0" smtClean="0"/>
              <a:t>3 Responsabilità solidale</a:t>
            </a:r>
          </a:p>
          <a:p>
            <a:pPr marL="0" indent="0">
              <a:buNone/>
            </a:pPr>
            <a:r>
              <a:rPr lang="it-IT" dirty="0" smtClean="0"/>
              <a:t>4 Responsabilità condominiale </a:t>
            </a:r>
          </a:p>
          <a:p>
            <a:pPr marL="0" indent="0">
              <a:buNone/>
            </a:pPr>
            <a:endParaRPr lang="it-IT" dirty="0"/>
          </a:p>
        </p:txBody>
      </p:sp>
    </p:spTree>
    <p:extLst>
      <p:ext uri="{BB962C8B-B14F-4D97-AF65-F5344CB8AC3E}">
        <p14:creationId xmlns:p14="http://schemas.microsoft.com/office/powerpoint/2010/main" val="179696481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 condomini ed il consulente</a:t>
            </a:r>
            <a:endParaRPr lang="it-IT" dirty="0"/>
          </a:p>
        </p:txBody>
      </p:sp>
      <p:sp>
        <p:nvSpPr>
          <p:cNvPr id="3" name="Segnaposto contenuto 2"/>
          <p:cNvSpPr>
            <a:spLocks noGrp="1"/>
          </p:cNvSpPr>
          <p:nvPr>
            <p:ph idx="1"/>
          </p:nvPr>
        </p:nvSpPr>
        <p:spPr/>
        <p:txBody>
          <a:bodyPr/>
          <a:lstStyle/>
          <a:p>
            <a:pPr marL="0" indent="0">
              <a:buNone/>
            </a:pPr>
            <a:r>
              <a:rPr lang="it-IT" dirty="0" smtClean="0"/>
              <a:t>- Consulente non è amministratore </a:t>
            </a:r>
          </a:p>
          <a:p>
            <a:pPr>
              <a:buFontTx/>
              <a:buChar char="-"/>
            </a:pPr>
            <a:r>
              <a:rPr lang="it-IT" dirty="0" smtClean="0"/>
              <a:t>I consulenti, i terzi e gli amministrati</a:t>
            </a:r>
          </a:p>
          <a:p>
            <a:pPr>
              <a:buFontTx/>
              <a:buChar char="-"/>
            </a:pPr>
            <a:endParaRPr lang="it-IT" dirty="0"/>
          </a:p>
          <a:p>
            <a:pPr>
              <a:buFontTx/>
              <a:buChar char="-"/>
            </a:pPr>
            <a:r>
              <a:rPr lang="it-IT" dirty="0" smtClean="0"/>
              <a:t>L’amministratore consulente</a:t>
            </a:r>
          </a:p>
          <a:p>
            <a:pPr>
              <a:buFontTx/>
              <a:buChar char="-"/>
            </a:pPr>
            <a:r>
              <a:rPr lang="it-IT" dirty="0" smtClean="0"/>
              <a:t>Il consulente amministratore </a:t>
            </a:r>
            <a:r>
              <a:rPr lang="it-IT" smtClean="0"/>
              <a:t>di condominio</a:t>
            </a:r>
            <a:endParaRPr lang="it-IT" dirty="0"/>
          </a:p>
        </p:txBody>
      </p:sp>
    </p:spTree>
    <p:extLst>
      <p:ext uri="{BB962C8B-B14F-4D97-AF65-F5344CB8AC3E}">
        <p14:creationId xmlns:p14="http://schemas.microsoft.com/office/powerpoint/2010/main" val="399121711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marL="0" indent="0" algn="ctr">
              <a:buNone/>
            </a:pPr>
            <a:endParaRPr lang="it-IT" dirty="0" smtClean="0"/>
          </a:p>
          <a:p>
            <a:pPr marL="0" indent="0" algn="ctr">
              <a:buNone/>
            </a:pPr>
            <a:endParaRPr lang="it-IT" dirty="0"/>
          </a:p>
          <a:p>
            <a:pPr marL="0" indent="0" algn="ctr">
              <a:buNone/>
            </a:pPr>
            <a:r>
              <a:rPr lang="it-IT" dirty="0" smtClean="0"/>
              <a:t>La sicurezza </a:t>
            </a:r>
          </a:p>
          <a:p>
            <a:pPr marL="0" indent="0" algn="ctr">
              <a:buNone/>
            </a:pPr>
            <a:r>
              <a:rPr lang="it-IT" dirty="0" smtClean="0"/>
              <a:t>sugli edifici condominiali</a:t>
            </a:r>
            <a:endParaRPr lang="it-IT" dirty="0"/>
          </a:p>
        </p:txBody>
      </p:sp>
    </p:spTree>
    <p:extLst>
      <p:ext uri="{BB962C8B-B14F-4D97-AF65-F5344CB8AC3E}">
        <p14:creationId xmlns:p14="http://schemas.microsoft.com/office/powerpoint/2010/main" val="1345148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685800" y="0"/>
            <a:ext cx="7772400" cy="1143000"/>
          </a:xfrm>
        </p:spPr>
        <p:txBody>
          <a:bodyPr/>
          <a:lstStyle/>
          <a:p>
            <a:r>
              <a:rPr lang="it-IT" b="1"/>
              <a:t>CONDOMINIO</a:t>
            </a:r>
          </a:p>
        </p:txBody>
      </p:sp>
      <p:sp>
        <p:nvSpPr>
          <p:cNvPr id="74755" name="Rectangle 3"/>
          <p:cNvSpPr>
            <a:spLocks noChangeArrowheads="1"/>
          </p:cNvSpPr>
          <p:nvPr/>
        </p:nvSpPr>
        <p:spPr bwMode="auto">
          <a:xfrm>
            <a:off x="1371600" y="1066800"/>
            <a:ext cx="6400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ctr" fontAlgn="base">
              <a:spcBef>
                <a:spcPct val="20000"/>
              </a:spcBef>
              <a:spcAft>
                <a:spcPct val="0"/>
              </a:spcAft>
            </a:pPr>
            <a:r>
              <a:rPr lang="it-IT" sz="3200" u="sng">
                <a:solidFill>
                  <a:srgbClr val="000000"/>
                </a:solidFill>
              </a:rPr>
              <a:t>Art. 1117 c.c.</a:t>
            </a:r>
            <a:endParaRPr lang="it-IT" sz="2400">
              <a:solidFill>
                <a:srgbClr val="000000"/>
              </a:solidFill>
            </a:endParaRPr>
          </a:p>
        </p:txBody>
      </p:sp>
      <p:sp>
        <p:nvSpPr>
          <p:cNvPr id="74756" name="Rectangle 4"/>
          <p:cNvSpPr>
            <a:spLocks noChangeArrowheads="1"/>
          </p:cNvSpPr>
          <p:nvPr/>
        </p:nvSpPr>
        <p:spPr bwMode="auto">
          <a:xfrm>
            <a:off x="838200" y="1981200"/>
            <a:ext cx="7467600" cy="2057400"/>
          </a:xfrm>
          <a:prstGeom prst="rect">
            <a:avLst/>
          </a:prstGeom>
          <a:solidFill>
            <a:schemeClr val="bg1"/>
          </a:solidFill>
          <a:ln w="9525">
            <a:solidFill>
              <a:schemeClr val="tx1"/>
            </a:solidFill>
            <a:miter lim="800000"/>
            <a:headEnd/>
            <a:tailEnd/>
          </a:ln>
          <a:effectLst/>
        </p:spPr>
        <p:txBody>
          <a:bodyPr wrap="none" anchor="ctr"/>
          <a:lstStyle/>
          <a:p>
            <a:pPr algn="ctr" fontAlgn="base">
              <a:lnSpc>
                <a:spcPct val="80000"/>
              </a:lnSpc>
              <a:spcBef>
                <a:spcPct val="50000"/>
              </a:spcBef>
              <a:spcAft>
                <a:spcPct val="0"/>
              </a:spcAft>
            </a:pPr>
            <a:r>
              <a:rPr lang="it-IT" sz="3000" b="1" dirty="0" smtClean="0">
                <a:solidFill>
                  <a:srgbClr val="000000"/>
                </a:solidFill>
              </a:rPr>
              <a:t>La proprietà </a:t>
            </a:r>
            <a:r>
              <a:rPr lang="it-IT" sz="3000" b="1" dirty="0">
                <a:solidFill>
                  <a:srgbClr val="000000"/>
                </a:solidFill>
              </a:rPr>
              <a:t>degli edifici </a:t>
            </a:r>
            <a:r>
              <a:rPr lang="it-IT" sz="3000" b="1" dirty="0" smtClean="0">
                <a:solidFill>
                  <a:srgbClr val="000000"/>
                </a:solidFill>
              </a:rPr>
              <a:t>congiunta </a:t>
            </a:r>
          </a:p>
          <a:p>
            <a:pPr algn="ctr" fontAlgn="base">
              <a:lnSpc>
                <a:spcPct val="80000"/>
              </a:lnSpc>
              <a:spcBef>
                <a:spcPct val="50000"/>
              </a:spcBef>
              <a:spcAft>
                <a:spcPct val="0"/>
              </a:spcAft>
            </a:pPr>
            <a:r>
              <a:rPr lang="it-IT" sz="3000" b="1" dirty="0">
                <a:solidFill>
                  <a:srgbClr val="000000"/>
                </a:solidFill>
              </a:rPr>
              <a:t>d</a:t>
            </a:r>
            <a:r>
              <a:rPr lang="it-IT" sz="3000" b="1" dirty="0" smtClean="0">
                <a:solidFill>
                  <a:srgbClr val="000000"/>
                </a:solidFill>
              </a:rPr>
              <a:t>a proprietà </a:t>
            </a:r>
            <a:r>
              <a:rPr lang="it-IT" sz="3000" b="1" dirty="0">
                <a:solidFill>
                  <a:srgbClr val="000000"/>
                </a:solidFill>
              </a:rPr>
              <a:t>individuale</a:t>
            </a:r>
          </a:p>
          <a:p>
            <a:pPr algn="ctr" fontAlgn="base">
              <a:lnSpc>
                <a:spcPct val="80000"/>
              </a:lnSpc>
              <a:spcBef>
                <a:spcPct val="50000"/>
              </a:spcBef>
              <a:spcAft>
                <a:spcPct val="0"/>
              </a:spcAft>
            </a:pPr>
            <a:r>
              <a:rPr lang="it-IT" sz="3000" b="1" dirty="0">
                <a:solidFill>
                  <a:srgbClr val="000000"/>
                </a:solidFill>
              </a:rPr>
              <a:t>e </a:t>
            </a:r>
            <a:r>
              <a:rPr lang="it-IT" sz="3000" b="1" dirty="0" smtClean="0">
                <a:solidFill>
                  <a:srgbClr val="000000"/>
                </a:solidFill>
              </a:rPr>
              <a:t>comunione</a:t>
            </a:r>
            <a:endParaRPr lang="it-IT" sz="3000" b="1" dirty="0">
              <a:solidFill>
                <a:srgbClr val="000000"/>
              </a:solidFill>
            </a:endParaRPr>
          </a:p>
        </p:txBody>
      </p:sp>
      <p:sp>
        <p:nvSpPr>
          <p:cNvPr id="74757" name="Text Box 5"/>
          <p:cNvSpPr txBox="1">
            <a:spLocks noChangeArrowheads="1"/>
          </p:cNvSpPr>
          <p:nvPr/>
        </p:nvSpPr>
        <p:spPr bwMode="auto">
          <a:xfrm>
            <a:off x="1219200" y="4495800"/>
            <a:ext cx="6705600" cy="107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lnSpc>
                <a:spcPct val="120000"/>
              </a:lnSpc>
              <a:spcBef>
                <a:spcPct val="50000"/>
              </a:spcBef>
              <a:spcAft>
                <a:spcPct val="0"/>
              </a:spcAft>
            </a:pPr>
            <a:r>
              <a:rPr lang="it-IT" sz="2400" b="1">
                <a:solidFill>
                  <a:srgbClr val="000000"/>
                </a:solidFill>
              </a:rPr>
              <a:t>Proprietà individuale di piani (o porzioni)</a:t>
            </a:r>
          </a:p>
          <a:p>
            <a:pPr algn="ctr" fontAlgn="base">
              <a:spcBef>
                <a:spcPct val="50000"/>
              </a:spcBef>
              <a:spcAft>
                <a:spcPct val="0"/>
              </a:spcAft>
            </a:pPr>
            <a:r>
              <a:rPr lang="it-IT" sz="2400" b="1">
                <a:solidFill>
                  <a:srgbClr val="000000"/>
                </a:solidFill>
              </a:rPr>
              <a:t>Comunione forzosa di parti comuni</a:t>
            </a:r>
          </a:p>
        </p:txBody>
      </p:sp>
    </p:spTree>
    <p:extLst>
      <p:ext uri="{BB962C8B-B14F-4D97-AF65-F5344CB8AC3E}">
        <p14:creationId xmlns:p14="http://schemas.microsoft.com/office/powerpoint/2010/main" val="209651690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truttura predefinita">
  <a:themeElements>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4400" b="1" i="0" u="none" strike="noStrike" cap="none" normalizeH="0" baseline="0" smtClean="0">
            <a:ln>
              <a:noFill/>
            </a:ln>
            <a:solidFill>
              <a:schemeClr val="tx2"/>
            </a:solidFill>
            <a:effectLst/>
            <a:latin typeface="Times New Roman" charset="0"/>
          </a:defRPr>
        </a:defPPr>
      </a:lstStyle>
    </a:spDef>
    <a:lnDef>
      <a:spPr bwMode="auto">
        <a:xfrm>
          <a:off x="0" y="0"/>
          <a:ext cx="1" cy="1"/>
        </a:xfrm>
        <a:custGeom>
          <a:avLst/>
          <a:gdLst/>
          <a:ahLst/>
          <a:cxnLst/>
          <a:rect l="0" t="0" r="0" b="0"/>
          <a:pathLst/>
        </a:custGeom>
        <a:solidFill>
          <a:srgbClr val="FFFF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4400" b="1" i="0" u="none" strike="noStrike" cap="none" normalizeH="0" baseline="0" smtClean="0">
            <a:ln>
              <a:noFill/>
            </a:ln>
            <a:solidFill>
              <a:schemeClr val="tx2"/>
            </a:solidFill>
            <a:effectLst/>
            <a:latin typeface="Times New Roman" charset="0"/>
          </a:defRPr>
        </a:defPPr>
      </a:lstStyle>
    </a:lnDef>
  </a:objectDefaults>
  <a:extraClrSchemeLst>
    <a:extraClrScheme>
      <a:clrScheme name="Struttura predefinita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788</TotalTime>
  <Words>10078</Words>
  <Application>Microsoft Office PowerPoint</Application>
  <PresentationFormat>Presentazione su schermo (4:3)</PresentationFormat>
  <Paragraphs>634</Paragraphs>
  <Slides>86</Slides>
  <Notes>0</Notes>
  <HiddenSlides>0</HiddenSlides>
  <MMClips>0</MMClips>
  <ScaleCrop>false</ScaleCrop>
  <HeadingPairs>
    <vt:vector size="4" baseType="variant">
      <vt:variant>
        <vt:lpstr>Tema</vt:lpstr>
      </vt:variant>
      <vt:variant>
        <vt:i4>2</vt:i4>
      </vt:variant>
      <vt:variant>
        <vt:lpstr>Titoli diapositive</vt:lpstr>
      </vt:variant>
      <vt:variant>
        <vt:i4>86</vt:i4>
      </vt:variant>
    </vt:vector>
  </HeadingPairs>
  <TitlesOfParts>
    <vt:vector size="88" baseType="lpstr">
      <vt:lpstr>Tema di Office</vt:lpstr>
      <vt:lpstr>Struttura predefinita</vt:lpstr>
      <vt:lpstr>Presentazione standard di PowerPoint</vt:lpstr>
      <vt:lpstr>COMUNIONE</vt:lpstr>
      <vt:lpstr>COMUNIONE</vt:lpstr>
      <vt:lpstr>COMUNIONE</vt:lpstr>
      <vt:lpstr>COMUNIONE</vt:lpstr>
      <vt:lpstr>COMUNIONE</vt:lpstr>
      <vt:lpstr>COMUNIONE</vt:lpstr>
      <vt:lpstr>COMUNIONE</vt:lpstr>
      <vt:lpstr>CONDOMINIO</vt:lpstr>
      <vt:lpstr>CONDOMINIO</vt:lpstr>
      <vt:lpstr>MULTIPROPRIETÀ</vt:lpstr>
      <vt:lpstr>Presentazione standard di PowerPoint</vt:lpstr>
      <vt:lpstr>Art. 1117 c.c. </vt:lpstr>
      <vt:lpstr>Presentazione standard di PowerPoint</vt:lpstr>
      <vt:lpstr>Presentazione standard di PowerPoint</vt:lpstr>
      <vt:lpstr>Art. 1117 bis c.c.  Ambito di applicabilità</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Conseguenze del nuovo 1118 c.c.</vt:lpstr>
      <vt:lpstr>Presentazione standard di PowerPoint</vt:lpstr>
      <vt:lpstr>Presentazione standard di PowerPoint</vt:lpstr>
      <vt:lpstr>Presentazione standard di PowerPoint</vt:lpstr>
      <vt:lpstr>Art. 1120 c.c. </vt:lpstr>
      <vt:lpstr>Art. 1120 c.c.</vt:lpstr>
      <vt:lpstr>segue</vt:lpstr>
      <vt:lpstr>segue</vt:lpstr>
      <vt:lpstr>Art. 1120 c.c.</vt:lpstr>
      <vt:lpstr>segue</vt:lpstr>
      <vt:lpstr>Presentazione standard di PowerPoint</vt:lpstr>
      <vt:lpstr>Presentazione standard di PowerPoint</vt:lpstr>
      <vt:lpstr>segue</vt:lpstr>
      <vt:lpstr>Presentazione standard di PowerPoint</vt:lpstr>
      <vt:lpstr>Presentazione standard di PowerPoint</vt:lpstr>
      <vt:lpstr>Presentazione standard di PowerPoint</vt:lpstr>
      <vt:lpstr>Presentazione standard di PowerPoint</vt:lpstr>
      <vt:lpstr>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 consulenti</vt:lpstr>
      <vt:lpstr>Consulenti responsabili?</vt:lpstr>
      <vt:lpstr>I condomini ed il consulente</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RIFORMA DEL CONDOMINIO</dc:title>
  <dc:creator>SANTARELLI</dc:creator>
  <cp:lastModifiedBy>Claudio Santarelli</cp:lastModifiedBy>
  <cp:revision>89</cp:revision>
  <dcterms:created xsi:type="dcterms:W3CDTF">2013-05-01T20:21:55Z</dcterms:created>
  <dcterms:modified xsi:type="dcterms:W3CDTF">2017-12-21T13:56:52Z</dcterms:modified>
</cp:coreProperties>
</file>